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0" r:id="rId3"/>
    <p:sldId id="291" r:id="rId4"/>
    <p:sldId id="292" r:id="rId5"/>
    <p:sldId id="28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57658B-3ED3-04D4-4BD6-0BC3DD3DDC92}" name="Kirsty Jamieson" initials="KJ" userId="S::Kirsty.Jamieson@mbie.govt.nz::3e975800-b459-427a-ba41-f3f4d7979de5" providerId="AD"/>
  <p188:author id="{818DC3F1-83FB-5969-1EAC-ED98932B0BDA}" name="Brenden Mischewski" initials="BM" userId="S::Brenden.Mischewski5@mbie.govt.nz::a484b983-0d59-4f59-b441-8ed6a802ae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8/10/relationships/authors" Targe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NZ National">
    <p:spTree>
      <p:nvGrpSpPr>
        <p:cNvPr id="1" name=""/>
        <p:cNvGrpSpPr/>
        <p:nvPr/>
      </p:nvGrpSpPr>
      <p:grpSpPr>
        <a:xfrm>
          <a:off x="0" y="0"/>
          <a:ext cx="0" cy="0"/>
          <a:chOff x="0" y="0"/>
          <a:chExt cx="0" cy="0"/>
        </a:xfrm>
      </p:grpSpPr>
      <p:sp>
        <p:nvSpPr>
          <p:cNvPr id="2" name="Title 1"/>
          <p:cNvSpPr>
            <a:spLocks noGrp="1"/>
          </p:cNvSpPr>
          <p:nvPr>
            <p:ph type="title"/>
          </p:nvPr>
        </p:nvSpPr>
        <p:spPr>
          <a:xfrm>
            <a:off x="1539792" y="2586852"/>
            <a:ext cx="9807657" cy="1975623"/>
          </a:xfrm>
        </p:spPr>
        <p:txBody>
          <a:bodyPr anchor="b"/>
          <a:lstStyle>
            <a:lvl1pPr>
              <a:defRPr sz="6000" b="1">
                <a:solidFill>
                  <a:schemeClr val="tx2"/>
                </a:solidFill>
              </a:defRPr>
            </a:lvl1pPr>
          </a:lstStyle>
          <a:p>
            <a:r>
              <a:rPr lang="en-US"/>
              <a:t>Click to edit Master title style</a:t>
            </a:r>
            <a:endParaRPr lang="en-NZ" dirty="0"/>
          </a:p>
        </p:txBody>
      </p:sp>
      <p:sp>
        <p:nvSpPr>
          <p:cNvPr id="3" name="Text Placeholder 2"/>
          <p:cNvSpPr>
            <a:spLocks noGrp="1"/>
          </p:cNvSpPr>
          <p:nvPr>
            <p:ph type="body" idx="1" hasCustomPrompt="1"/>
          </p:nvPr>
        </p:nvSpPr>
        <p:spPr>
          <a:xfrm>
            <a:off x="1539792" y="4589463"/>
            <a:ext cx="9807657" cy="1119615"/>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NATIONAL</a:t>
            </a:r>
          </a:p>
        </p:txBody>
      </p:sp>
      <p:sp>
        <p:nvSpPr>
          <p:cNvPr id="4" name="Date Placeholder 3"/>
          <p:cNvSpPr>
            <a:spLocks noGrp="1"/>
          </p:cNvSpPr>
          <p:nvPr>
            <p:ph type="dt" sz="half" idx="10"/>
          </p:nvPr>
        </p:nvSpPr>
        <p:spPr/>
        <p:txBody>
          <a:bodyPr/>
          <a:lstStyle>
            <a:lvl1pPr>
              <a:defRPr>
                <a:solidFill>
                  <a:schemeClr val="accent1"/>
                </a:solidFill>
              </a:defRPr>
            </a:lvl1pPr>
          </a:lstStyle>
          <a:p>
            <a:fld id="{F0E3219C-C027-41DA-93FF-0C8086B210E4}" type="datetimeFigureOut">
              <a:rPr lang="en-NZ" smtClean="0"/>
              <a:pPr/>
              <a:t>22/03/2023</a:t>
            </a:fld>
            <a:endParaRPr lang="en-NZ" dirty="0"/>
          </a:p>
        </p:txBody>
      </p:sp>
      <p:sp>
        <p:nvSpPr>
          <p:cNvPr id="5" name="Footer Placeholder 4"/>
          <p:cNvSpPr>
            <a:spLocks noGrp="1"/>
          </p:cNvSpPr>
          <p:nvPr>
            <p:ph type="ftr" sz="quarter" idx="11"/>
          </p:nvPr>
        </p:nvSpPr>
        <p:spPr/>
        <p:txBody>
          <a:bodyPr/>
          <a:lstStyle>
            <a:lvl1pPr>
              <a:defRPr>
                <a:solidFill>
                  <a:schemeClr val="accent1"/>
                </a:solidFill>
              </a:defRPr>
            </a:lvl1pPr>
          </a:lstStyle>
          <a:p>
            <a:r>
              <a:rPr lang="en-NZ"/>
              <a:t>Skills Leadership Group</a:t>
            </a:r>
            <a:endParaRPr lang="en-NZ" dirty="0"/>
          </a:p>
        </p:txBody>
      </p:sp>
      <p:sp>
        <p:nvSpPr>
          <p:cNvPr id="6" name="Slide Number Placeholder 5"/>
          <p:cNvSpPr>
            <a:spLocks noGrp="1"/>
          </p:cNvSpPr>
          <p:nvPr>
            <p:ph type="sldNum" sz="quarter" idx="12"/>
          </p:nvPr>
        </p:nvSpPr>
        <p:spPr>
          <a:xfrm>
            <a:off x="8610600" y="6356350"/>
            <a:ext cx="1916404" cy="365125"/>
          </a:xfrm>
        </p:spPr>
        <p:txBody>
          <a:bodyPr/>
          <a:lstStyle>
            <a:lvl1pPr>
              <a:defRPr>
                <a:solidFill>
                  <a:schemeClr val="accent1"/>
                </a:solidFill>
              </a:defRPr>
            </a:lvl1pPr>
          </a:lstStyle>
          <a:p>
            <a:fld id="{457977C7-CF63-48ED-93A5-6D173696D15F}" type="slidenum">
              <a:rPr lang="en-NZ" smtClean="0"/>
              <a:pPr/>
              <a:t>‹#›</a:t>
            </a:fld>
            <a:endParaRPr lang="en-NZ"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59" y="235992"/>
            <a:ext cx="1790916" cy="550221"/>
          </a:xfrm>
          <a:prstGeom prst="rect">
            <a:avLst/>
          </a:prstGeom>
        </p:spPr>
      </p:pic>
    </p:spTree>
    <p:extLst>
      <p:ext uri="{BB962C8B-B14F-4D97-AF65-F5344CB8AC3E}">
        <p14:creationId xmlns:p14="http://schemas.microsoft.com/office/powerpoint/2010/main" val="17850267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E3219C-C027-41DA-93FF-0C8086B210E4}" type="datetimeFigureOut">
              <a:rPr lang="en-NZ" smtClean="0"/>
              <a:t>22/03/2023</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7977C7-CF63-48ED-93A5-6D173696D15F}" type="slidenum">
              <a:rPr lang="en-NZ" smtClean="0"/>
              <a:t>‹#›</a:t>
            </a:fld>
            <a:endParaRPr lang="en-NZ"/>
          </a:p>
        </p:txBody>
      </p:sp>
      <p:sp>
        <p:nvSpPr>
          <p:cNvPr id="7" name="Rectangle 6"/>
          <p:cNvSpPr/>
          <p:nvPr userDrawn="1"/>
        </p:nvSpPr>
        <p:spPr>
          <a:xfrm>
            <a:off x="0" y="6155149"/>
            <a:ext cx="12191999" cy="7028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8" name="Group 7"/>
          <p:cNvGrpSpPr/>
          <p:nvPr userDrawn="1"/>
        </p:nvGrpSpPr>
        <p:grpSpPr>
          <a:xfrm>
            <a:off x="11214382" y="6337943"/>
            <a:ext cx="299391" cy="401937"/>
            <a:chOff x="11083280" y="4980101"/>
            <a:chExt cx="750000" cy="1006888"/>
          </a:xfrm>
        </p:grpSpPr>
        <p:sp>
          <p:nvSpPr>
            <p:cNvPr id="9" name="Oval 8"/>
            <p:cNvSpPr/>
            <p:nvPr userDrawn="1"/>
          </p:nvSpPr>
          <p:spPr>
            <a:xfrm>
              <a:off x="11513709"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 name="Oval 9"/>
            <p:cNvSpPr/>
            <p:nvPr userDrawn="1"/>
          </p:nvSpPr>
          <p:spPr>
            <a:xfrm>
              <a:off x="11513709"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Oval 10"/>
            <p:cNvSpPr/>
            <p:nvPr userDrawn="1"/>
          </p:nvSpPr>
          <p:spPr>
            <a:xfrm>
              <a:off x="11375068"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Oval 11"/>
            <p:cNvSpPr/>
            <p:nvPr userDrawn="1"/>
          </p:nvSpPr>
          <p:spPr>
            <a:xfrm>
              <a:off x="11660642"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Oval 12"/>
            <p:cNvSpPr/>
            <p:nvPr userDrawn="1"/>
          </p:nvSpPr>
          <p:spPr>
            <a:xfrm>
              <a:off x="11228136"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Oval 13"/>
            <p:cNvSpPr/>
            <p:nvPr userDrawn="1"/>
          </p:nvSpPr>
          <p:spPr>
            <a:xfrm>
              <a:off x="11228136"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Oval 14"/>
            <p:cNvSpPr/>
            <p:nvPr userDrawn="1"/>
          </p:nvSpPr>
          <p:spPr>
            <a:xfrm>
              <a:off x="11083280"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Oval 15"/>
            <p:cNvSpPr/>
            <p:nvPr userDrawn="1"/>
          </p:nvSpPr>
          <p:spPr>
            <a:xfrm>
              <a:off x="11368854"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Oval 16"/>
            <p:cNvSpPr/>
            <p:nvPr userDrawn="1"/>
          </p:nvSpPr>
          <p:spPr>
            <a:xfrm>
              <a:off x="11083280"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Oval 17"/>
            <p:cNvSpPr/>
            <p:nvPr userDrawn="1"/>
          </p:nvSpPr>
          <p:spPr>
            <a:xfrm>
              <a:off x="11368854"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19" name="Group 18"/>
          <p:cNvGrpSpPr/>
          <p:nvPr userDrawn="1"/>
        </p:nvGrpSpPr>
        <p:grpSpPr>
          <a:xfrm>
            <a:off x="11640187" y="6336001"/>
            <a:ext cx="299391" cy="401937"/>
            <a:chOff x="11083280" y="4980101"/>
            <a:chExt cx="750000" cy="1006888"/>
          </a:xfrm>
        </p:grpSpPr>
        <p:sp>
          <p:nvSpPr>
            <p:cNvPr id="20" name="Oval 19"/>
            <p:cNvSpPr/>
            <p:nvPr userDrawn="1"/>
          </p:nvSpPr>
          <p:spPr>
            <a:xfrm>
              <a:off x="11513709"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1" name="Oval 20"/>
            <p:cNvSpPr/>
            <p:nvPr userDrawn="1"/>
          </p:nvSpPr>
          <p:spPr>
            <a:xfrm>
              <a:off x="11513709"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Oval 21"/>
            <p:cNvSpPr/>
            <p:nvPr userDrawn="1"/>
          </p:nvSpPr>
          <p:spPr>
            <a:xfrm>
              <a:off x="11375068"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3" name="Oval 22"/>
            <p:cNvSpPr/>
            <p:nvPr userDrawn="1"/>
          </p:nvSpPr>
          <p:spPr>
            <a:xfrm>
              <a:off x="11660642"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Oval 23"/>
            <p:cNvSpPr/>
            <p:nvPr userDrawn="1"/>
          </p:nvSpPr>
          <p:spPr>
            <a:xfrm>
              <a:off x="11228136"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5" name="Oval 24"/>
            <p:cNvSpPr/>
            <p:nvPr userDrawn="1"/>
          </p:nvSpPr>
          <p:spPr>
            <a:xfrm>
              <a:off x="11228136"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Oval 25"/>
            <p:cNvSpPr/>
            <p:nvPr userDrawn="1"/>
          </p:nvSpPr>
          <p:spPr>
            <a:xfrm>
              <a:off x="11083280"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Oval 26"/>
            <p:cNvSpPr/>
            <p:nvPr userDrawn="1"/>
          </p:nvSpPr>
          <p:spPr>
            <a:xfrm>
              <a:off x="11368854"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8" name="Oval 27"/>
            <p:cNvSpPr/>
            <p:nvPr userDrawn="1"/>
          </p:nvSpPr>
          <p:spPr>
            <a:xfrm>
              <a:off x="11083280"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9" name="Oval 28"/>
            <p:cNvSpPr/>
            <p:nvPr userDrawn="1"/>
          </p:nvSpPr>
          <p:spPr>
            <a:xfrm>
              <a:off x="11368854"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30" name="Group 29"/>
          <p:cNvGrpSpPr/>
          <p:nvPr userDrawn="1"/>
        </p:nvGrpSpPr>
        <p:grpSpPr>
          <a:xfrm>
            <a:off x="10788577" y="6336001"/>
            <a:ext cx="299391" cy="401937"/>
            <a:chOff x="11083280" y="4980101"/>
            <a:chExt cx="750000" cy="1006888"/>
          </a:xfrm>
        </p:grpSpPr>
        <p:sp>
          <p:nvSpPr>
            <p:cNvPr id="31" name="Oval 30"/>
            <p:cNvSpPr/>
            <p:nvPr userDrawn="1"/>
          </p:nvSpPr>
          <p:spPr>
            <a:xfrm>
              <a:off x="11513709"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2" name="Oval 31"/>
            <p:cNvSpPr/>
            <p:nvPr userDrawn="1"/>
          </p:nvSpPr>
          <p:spPr>
            <a:xfrm>
              <a:off x="11513709"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Oval 32"/>
            <p:cNvSpPr/>
            <p:nvPr userDrawn="1"/>
          </p:nvSpPr>
          <p:spPr>
            <a:xfrm>
              <a:off x="11375068"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4" name="Oval 33"/>
            <p:cNvSpPr/>
            <p:nvPr userDrawn="1"/>
          </p:nvSpPr>
          <p:spPr>
            <a:xfrm>
              <a:off x="11660642" y="5392364"/>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Oval 34"/>
            <p:cNvSpPr/>
            <p:nvPr userDrawn="1"/>
          </p:nvSpPr>
          <p:spPr>
            <a:xfrm>
              <a:off x="11228136" y="5186555"/>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6" name="Oval 35"/>
            <p:cNvSpPr/>
            <p:nvPr userDrawn="1"/>
          </p:nvSpPr>
          <p:spPr>
            <a:xfrm>
              <a:off x="11228136" y="5607397"/>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Oval 36"/>
            <p:cNvSpPr/>
            <p:nvPr userDrawn="1"/>
          </p:nvSpPr>
          <p:spPr>
            <a:xfrm>
              <a:off x="11083280"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Oval 37"/>
            <p:cNvSpPr/>
            <p:nvPr userDrawn="1"/>
          </p:nvSpPr>
          <p:spPr>
            <a:xfrm>
              <a:off x="11368854" y="498010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Oval 38"/>
            <p:cNvSpPr/>
            <p:nvPr userDrawn="1"/>
          </p:nvSpPr>
          <p:spPr>
            <a:xfrm>
              <a:off x="11083280"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0" name="Oval 39"/>
            <p:cNvSpPr/>
            <p:nvPr userDrawn="1"/>
          </p:nvSpPr>
          <p:spPr>
            <a:xfrm>
              <a:off x="11368854" y="5814351"/>
              <a:ext cx="172638" cy="1726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Tree>
    <p:extLst>
      <p:ext uri="{BB962C8B-B14F-4D97-AF65-F5344CB8AC3E}">
        <p14:creationId xmlns:p14="http://schemas.microsoft.com/office/powerpoint/2010/main" val="1755676739"/>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D4802-EF7B-4F30-98AB-B2E0C8E86A56}"/>
              </a:ext>
            </a:extLst>
          </p:cNvPr>
          <p:cNvSpPr>
            <a:spLocks noGrp="1"/>
          </p:cNvSpPr>
          <p:nvPr>
            <p:ph type="title"/>
          </p:nvPr>
        </p:nvSpPr>
        <p:spPr>
          <a:xfrm>
            <a:off x="1563238" y="3981898"/>
            <a:ext cx="9807657" cy="1975623"/>
          </a:xfrm>
        </p:spPr>
        <p:txBody>
          <a:bodyPr>
            <a:normAutofit fontScale="90000"/>
          </a:bodyPr>
          <a:lstStyle/>
          <a:p>
            <a:r>
              <a:rPr lang="en-NZ" dirty="0"/>
              <a:t>RSLG Strategic advice to Te </a:t>
            </a:r>
            <a:r>
              <a:rPr lang="en-NZ" dirty="0" err="1"/>
              <a:t>Amorangi</a:t>
            </a:r>
            <a:r>
              <a:rPr lang="en-NZ" dirty="0"/>
              <a:t> Mātauranga Matua – Tertiary Education Commission</a:t>
            </a:r>
            <a:br>
              <a:rPr lang="en-NZ" dirty="0"/>
            </a:br>
            <a:br>
              <a:rPr lang="en-NZ" dirty="0"/>
            </a:br>
            <a:r>
              <a:rPr lang="en-NZ" dirty="0"/>
              <a:t>Draft v0.3</a:t>
            </a:r>
            <a:br>
              <a:rPr lang="en-NZ" dirty="0"/>
            </a:br>
            <a:br>
              <a:rPr lang="en-NZ" dirty="0"/>
            </a:br>
            <a:r>
              <a:rPr lang="en-NZ" sz="2700" dirty="0"/>
              <a:t>15 March 2023</a:t>
            </a:r>
            <a:endParaRPr lang="en-NZ" dirty="0"/>
          </a:p>
        </p:txBody>
      </p:sp>
    </p:spTree>
    <p:extLst>
      <p:ext uri="{BB962C8B-B14F-4D97-AF65-F5344CB8AC3E}">
        <p14:creationId xmlns:p14="http://schemas.microsoft.com/office/powerpoint/2010/main" val="865610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C0DA5B53-4F97-4571-9C84-33E81F8329EC}"/>
              </a:ext>
            </a:extLst>
          </p:cNvPr>
          <p:cNvSpPr txBox="1">
            <a:spLocks/>
          </p:cNvSpPr>
          <p:nvPr/>
        </p:nvSpPr>
        <p:spPr>
          <a:xfrm>
            <a:off x="544171" y="1151890"/>
            <a:ext cx="5551829" cy="473292"/>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110000"/>
              </a:lnSpc>
              <a:spcBef>
                <a:spcPts val="0"/>
              </a:spcBef>
              <a:spcAft>
                <a:spcPts val="1000"/>
              </a:spcAft>
              <a:buFont typeface="Arial" panose="020B0604020202020204" pitchFamily="34" charset="0"/>
              <a:buNone/>
              <a:defRPr sz="3200" b="1" i="0" kern="1200" baseline="0">
                <a:solidFill>
                  <a:schemeClr val="tx2"/>
                </a:solidFill>
                <a:latin typeface="+mj-lt"/>
                <a:ea typeface="+mn-ea"/>
                <a:cs typeface="+mn-cs"/>
              </a:defRPr>
            </a:lvl1pPr>
            <a:lvl2pPr marL="0" indent="0" algn="l" defTabSz="914400" rtl="0" eaLnBrk="1" latinLnBrk="0" hangingPunct="1">
              <a:lnSpc>
                <a:spcPct val="110000"/>
              </a:lnSpc>
              <a:spcBef>
                <a:spcPts val="0"/>
              </a:spcBef>
              <a:spcAft>
                <a:spcPts val="1000"/>
              </a:spcAft>
              <a:buFont typeface="Arial" panose="020B0604020202020204" pitchFamily="34" charset="0"/>
              <a:buNone/>
              <a:defRPr sz="3200" b="1" i="0" kern="1200" baseline="0">
                <a:solidFill>
                  <a:schemeClr val="accent1"/>
                </a:solidFill>
                <a:latin typeface="+mj-lt"/>
                <a:ea typeface="+mn-ea"/>
                <a:cs typeface="+mn-cs"/>
              </a:defRPr>
            </a:lvl2pPr>
            <a:lvl3pPr marL="0" indent="0" algn="l" defTabSz="914400" rtl="0" eaLnBrk="1" latinLnBrk="0" hangingPunct="1">
              <a:lnSpc>
                <a:spcPct val="110000"/>
              </a:lnSpc>
              <a:spcBef>
                <a:spcPts val="0"/>
              </a:spcBef>
              <a:spcAft>
                <a:spcPts val="1000"/>
              </a:spcAft>
              <a:buFont typeface="Arial" panose="020B0604020202020204" pitchFamily="34" charset="0"/>
              <a:buNone/>
              <a:defRPr sz="1800" kern="1200" baseline="0">
                <a:solidFill>
                  <a:schemeClr val="tx2"/>
                </a:solidFill>
                <a:latin typeface="+mn-lt"/>
                <a:ea typeface="+mn-ea"/>
                <a:cs typeface="+mn-cs"/>
              </a:defRPr>
            </a:lvl3pPr>
            <a:lvl4pPr marL="285750" indent="-285750" algn="l" defTabSz="914400" rtl="0" eaLnBrk="1" latinLnBrk="0" hangingPunct="1">
              <a:lnSpc>
                <a:spcPct val="110000"/>
              </a:lnSpc>
              <a:spcBef>
                <a:spcPts val="0"/>
              </a:spcBef>
              <a:spcAft>
                <a:spcPts val="1000"/>
              </a:spcAft>
              <a:buClr>
                <a:schemeClr val="tx2"/>
              </a:buClr>
              <a:buSzPct val="50000"/>
              <a:buFont typeface="Wingdings 2" panose="05020102010507070707" pitchFamily="18" charset="2"/>
              <a:buChar char=""/>
              <a:defRPr sz="1800" kern="1200" baseline="0">
                <a:solidFill>
                  <a:schemeClr val="tx2"/>
                </a:solidFill>
                <a:latin typeface="+mn-lt"/>
                <a:ea typeface="+mn-ea"/>
                <a:cs typeface="+mn-cs"/>
              </a:defRPr>
            </a:lvl4pPr>
            <a:lvl5pPr marL="285750" indent="-285750" algn="l" defTabSz="914400" rtl="0" eaLnBrk="1" latinLnBrk="0" hangingPunct="1">
              <a:lnSpc>
                <a:spcPct val="110000"/>
              </a:lnSpc>
              <a:spcBef>
                <a:spcPts val="0"/>
              </a:spcBef>
              <a:spcAft>
                <a:spcPts val="1000"/>
              </a:spcAft>
              <a:buClr>
                <a:schemeClr val="accent1"/>
              </a:buClr>
              <a:buSzPct val="50000"/>
              <a:buFont typeface="Wingdings 2" panose="05020102010507070707" pitchFamily="18" charset="2"/>
              <a:buChar char=""/>
              <a:defRPr sz="1800" kern="1200" baseline="0">
                <a:solidFill>
                  <a:schemeClr val="tx2"/>
                </a:solidFill>
                <a:latin typeface="+mn-lt"/>
                <a:ea typeface="+mn-ea"/>
                <a:cs typeface="+mn-cs"/>
              </a:defRPr>
            </a:lvl5pPr>
            <a:lvl6pPr marL="0" indent="0" algn="l" defTabSz="914400" rtl="0" eaLnBrk="1" latinLnBrk="0" hangingPunct="1">
              <a:lnSpc>
                <a:spcPct val="90000"/>
              </a:lnSpc>
              <a:spcBef>
                <a:spcPts val="0"/>
              </a:spcBef>
              <a:spcAft>
                <a:spcPts val="700"/>
              </a:spcAft>
              <a:buFont typeface="Arial" panose="020B0604020202020204" pitchFamily="34" charset="0"/>
              <a:buNone/>
              <a:defRPr sz="14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800"/>
              </a:spcAft>
              <a:buFont typeface="Arial" panose="020B0604020202020204" pitchFamily="34" charset="0"/>
              <a:buNone/>
              <a:defRPr sz="1000" kern="1200" cap="all" spc="400" baseline="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ADVICE TO TEC</a:t>
            </a:r>
            <a:endParaRPr lang="en-NZ" dirty="0"/>
          </a:p>
        </p:txBody>
      </p:sp>
      <p:sp>
        <p:nvSpPr>
          <p:cNvPr id="8" name="TextBox 7">
            <a:extLst>
              <a:ext uri="{FF2B5EF4-FFF2-40B4-BE49-F238E27FC236}">
                <a16:creationId xmlns:a16="http://schemas.microsoft.com/office/drawing/2014/main" id="{E89049C0-3216-43EB-A780-D6064104DD2F}"/>
              </a:ext>
            </a:extLst>
          </p:cNvPr>
          <p:cNvSpPr txBox="1"/>
          <p:nvPr/>
        </p:nvSpPr>
        <p:spPr>
          <a:xfrm>
            <a:off x="6315075" y="1656695"/>
            <a:ext cx="5551829" cy="4447371"/>
          </a:xfrm>
          <a:prstGeom prst="rect">
            <a:avLst/>
          </a:prstGeom>
          <a:noFill/>
        </p:spPr>
        <p:txBody>
          <a:bodyPr wrap="square" rtlCol="0">
            <a:spAutoFit/>
          </a:bodyPr>
          <a:lstStyle/>
          <a:p>
            <a:pPr algn="just">
              <a:spcAft>
                <a:spcPts val="600"/>
              </a:spcAft>
            </a:pPr>
            <a:r>
              <a:rPr lang="en-NZ" sz="1100" dirty="0"/>
              <a:t>To make these changes, the TEC should take meaningful steps to ensure that Māori can decide how best to deliver on their aspirations through tertiary education and for the Crown to better assist in implementing those decisions. New approaches are needed to give effect to the Te Arawhiti framework for Crown engagement with Māori so that Māori are empowered and resourced to either decide on matters that are significant to them or to design solutions with Crown agencies.  </a:t>
            </a:r>
          </a:p>
          <a:p>
            <a:pPr algn="just">
              <a:spcAft>
                <a:spcPts val="600"/>
              </a:spcAft>
            </a:pPr>
            <a:r>
              <a:rPr lang="en-US" sz="1100" dirty="0"/>
              <a:t>The investment system needs to change to reduce the emphasis given to demand pressures. Investment needs to follow strategic priorities so that capacity to respond to regional and industry is retained, particularly for strategic significant low-volume provision, and providers are less exposed to short-term fluctuations in demand. </a:t>
            </a:r>
          </a:p>
          <a:p>
            <a:pPr algn="just">
              <a:spcAft>
                <a:spcPts val="600"/>
              </a:spcAft>
            </a:pPr>
            <a:r>
              <a:rPr lang="en-US" sz="1100" dirty="0"/>
              <a:t>The TEC ought to use a commissioning approach that works with TEOs address the social determinants of learner success such as health, employment, housing and socio-economic status. There are models from the health system reforms can be applied usefully to tertiary education investment.</a:t>
            </a:r>
          </a:p>
          <a:p>
            <a:pPr algn="just">
              <a:spcAft>
                <a:spcPts val="600"/>
              </a:spcAft>
            </a:pPr>
            <a:r>
              <a:rPr lang="en-NZ" sz="1100" dirty="0"/>
              <a:t>The TEC also ought to signal to TEOs that whanau-centred approaches are a key priority for investment and take steps to align the investment system to that goal. </a:t>
            </a:r>
          </a:p>
          <a:p>
            <a:pPr algn="just">
              <a:spcAft>
                <a:spcPts val="600"/>
              </a:spcAft>
            </a:pPr>
            <a:r>
              <a:rPr lang="en-NZ" sz="1100" dirty="0"/>
              <a:t>The Auditor-General has challenged the public sector to give effect to whanau </a:t>
            </a:r>
            <a:r>
              <a:rPr lang="en-NZ" sz="1100" dirty="0" err="1"/>
              <a:t>ora</a:t>
            </a:r>
            <a:r>
              <a:rPr lang="en-NZ" sz="1100" dirty="0"/>
              <a:t> approaches and we see real opportunities to, for example, centre pastoral care and other supports around the needs of whanau. </a:t>
            </a:r>
          </a:p>
          <a:p>
            <a:pPr algn="just">
              <a:spcAft>
                <a:spcPts val="600"/>
              </a:spcAft>
            </a:pPr>
            <a:r>
              <a:rPr lang="en-NZ" sz="1100" dirty="0"/>
              <a:t>We acknowledge that these changes will require a reshaping and retooling of the investment system but present considerable opportunities to better meet the needs of regions and communities which are detailed in the advice from RSLGs. </a:t>
            </a:r>
          </a:p>
          <a:p>
            <a:pPr algn="just">
              <a:spcAft>
                <a:spcPts val="600"/>
              </a:spcAft>
            </a:pPr>
            <a:endParaRPr lang="en-NZ" sz="1100" dirty="0"/>
          </a:p>
        </p:txBody>
      </p:sp>
      <p:sp>
        <p:nvSpPr>
          <p:cNvPr id="2" name="TextBox 1">
            <a:extLst>
              <a:ext uri="{FF2B5EF4-FFF2-40B4-BE49-F238E27FC236}">
                <a16:creationId xmlns:a16="http://schemas.microsoft.com/office/drawing/2014/main" id="{E69B9FEC-6C82-8717-F2C4-C38C49F825AB}"/>
              </a:ext>
            </a:extLst>
          </p:cNvPr>
          <p:cNvSpPr txBox="1"/>
          <p:nvPr/>
        </p:nvSpPr>
        <p:spPr>
          <a:xfrm>
            <a:off x="480856" y="1702583"/>
            <a:ext cx="5551829" cy="3924151"/>
          </a:xfrm>
          <a:prstGeom prst="rect">
            <a:avLst/>
          </a:prstGeom>
          <a:noFill/>
        </p:spPr>
        <p:txBody>
          <a:bodyPr wrap="square" rtlCol="0">
            <a:spAutoFit/>
          </a:bodyPr>
          <a:lstStyle/>
          <a:p>
            <a:pPr algn="just">
              <a:spcAft>
                <a:spcPts val="600"/>
              </a:spcAft>
            </a:pPr>
            <a:r>
              <a:rPr lang="en-US" sz="1100" dirty="0"/>
              <a:t>The Co-Chairs appreciate this opportunity to provide overarching advice to the TEC to inform investment guidance to tertiary education organisations for 2024 and shape future investment settings. This advice complements the advice provided by each RSLG.  </a:t>
            </a:r>
          </a:p>
          <a:p>
            <a:pPr algn="just">
              <a:spcAft>
                <a:spcPts val="600"/>
              </a:spcAft>
            </a:pPr>
            <a:r>
              <a:rPr lang="en-US" sz="1100" dirty="0"/>
              <a:t>Our advice has two parts. The first part deals with opportunities to ensure that the overall settings of the system are better aligned with the aspirations of regions and meet the needs of our communities. The second part relates to specific matters that the TEC should address in investment guidance for the 2024 year. </a:t>
            </a:r>
          </a:p>
          <a:p>
            <a:pPr algn="just">
              <a:spcAft>
                <a:spcPts val="600"/>
              </a:spcAft>
            </a:pPr>
            <a:r>
              <a:rPr lang="en-US" sz="1100" b="1" dirty="0"/>
              <a:t>Part one: Overall settings</a:t>
            </a:r>
          </a:p>
          <a:p>
            <a:pPr algn="just">
              <a:spcAft>
                <a:spcPts val="600"/>
              </a:spcAft>
            </a:pPr>
            <a:r>
              <a:rPr lang="en-US" sz="1100" dirty="0"/>
              <a:t>We consider that how tertiary education is commissioned and funded should be changed so that it:</a:t>
            </a:r>
          </a:p>
          <a:p>
            <a:pPr marL="171450" indent="-171450" algn="just">
              <a:spcAft>
                <a:spcPts val="600"/>
              </a:spcAft>
              <a:buFont typeface="Arial" panose="020B0604020202020204" pitchFamily="34" charset="0"/>
              <a:buChar char="•"/>
            </a:pPr>
            <a:r>
              <a:rPr lang="en-US" sz="1100" dirty="0"/>
              <a:t>Places </a:t>
            </a:r>
            <a:r>
              <a:rPr lang="en-NZ" sz="1100" dirty="0"/>
              <a:t>Māori economic and social development aspirations at the centre of decision-making</a:t>
            </a:r>
            <a:endParaRPr lang="en-US" sz="1100" dirty="0"/>
          </a:p>
          <a:p>
            <a:pPr marL="171450" indent="-171450" algn="just">
              <a:spcAft>
                <a:spcPts val="600"/>
              </a:spcAft>
              <a:buFont typeface="Arial" panose="020B0604020202020204" pitchFamily="34" charset="0"/>
              <a:buChar char="•"/>
            </a:pPr>
            <a:r>
              <a:rPr lang="en-NZ" sz="1100" dirty="0"/>
              <a:t>Focuses investment on strategic priorities </a:t>
            </a:r>
          </a:p>
          <a:p>
            <a:pPr marL="171450" indent="-171450" algn="just">
              <a:spcAft>
                <a:spcPts val="600"/>
              </a:spcAft>
              <a:buFont typeface="Arial" panose="020B0604020202020204" pitchFamily="34" charset="0"/>
              <a:buChar char="•"/>
            </a:pPr>
            <a:r>
              <a:rPr lang="en-NZ" sz="1100" dirty="0"/>
              <a:t>Takes a commissioning approach that recognises the social determinants of educational outcomes, and </a:t>
            </a:r>
          </a:p>
          <a:p>
            <a:pPr marL="171450" indent="-171450" algn="just">
              <a:spcAft>
                <a:spcPts val="600"/>
              </a:spcAft>
              <a:buFont typeface="Arial" panose="020B0604020202020204" pitchFamily="34" charset="0"/>
              <a:buChar char="•"/>
            </a:pPr>
            <a:r>
              <a:rPr lang="en-NZ" sz="1100" dirty="0"/>
              <a:t>Integrates whanau </a:t>
            </a:r>
            <a:r>
              <a:rPr lang="en-NZ" sz="1100" dirty="0" err="1"/>
              <a:t>ora</a:t>
            </a:r>
            <a:r>
              <a:rPr lang="en-NZ" sz="1100" dirty="0"/>
              <a:t> approaches into the investment system.</a:t>
            </a:r>
          </a:p>
          <a:p>
            <a:pPr algn="just">
              <a:spcAft>
                <a:spcPts val="600"/>
              </a:spcAft>
            </a:pPr>
            <a:r>
              <a:rPr lang="en-NZ" sz="1100" dirty="0"/>
              <a:t>The investment plan system needs to change to deliver on the Crown’s obligations to Māori, address achievement gaps, focus on enhancing collective wellbeing and deliver better outcomes for Māori, Pacific and disabled learners, as well as the rainbow community, refugee and migrant communities, people with mental health needs and other underserved learners.   </a:t>
            </a:r>
          </a:p>
        </p:txBody>
      </p:sp>
      <p:sp>
        <p:nvSpPr>
          <p:cNvPr id="3" name="TextBox 2">
            <a:extLst>
              <a:ext uri="{FF2B5EF4-FFF2-40B4-BE49-F238E27FC236}">
                <a16:creationId xmlns:a16="http://schemas.microsoft.com/office/drawing/2014/main" id="{4644AE87-31F6-8DDA-BDC5-5E68D1184988}"/>
              </a:ext>
            </a:extLst>
          </p:cNvPr>
          <p:cNvSpPr txBox="1"/>
          <p:nvPr/>
        </p:nvSpPr>
        <p:spPr>
          <a:xfrm>
            <a:off x="2300748" y="203827"/>
            <a:ext cx="10692581" cy="830997"/>
          </a:xfrm>
          <a:prstGeom prst="rect">
            <a:avLst/>
          </a:prstGeom>
          <a:noFill/>
        </p:spPr>
        <p:txBody>
          <a:bodyPr wrap="square" rtlCol="0">
            <a:spAutoFit/>
          </a:bodyPr>
          <a:lstStyle/>
          <a:p>
            <a:r>
              <a:rPr lang="en-US" sz="4800" dirty="0">
                <a:ln>
                  <a:solidFill>
                    <a:schemeClr val="tx1"/>
                  </a:solidFill>
                </a:ln>
                <a:solidFill>
                  <a:schemeClr val="bg1"/>
                </a:solidFill>
              </a:rPr>
              <a:t>DRAFT – NOT FOR DISTRIBUTION</a:t>
            </a:r>
            <a:endParaRPr lang="en-NZ" sz="4800" dirty="0">
              <a:ln>
                <a:solidFill>
                  <a:schemeClr val="tx1"/>
                </a:solidFill>
              </a:ln>
              <a:solidFill>
                <a:schemeClr val="bg1"/>
              </a:solidFill>
            </a:endParaRPr>
          </a:p>
        </p:txBody>
      </p:sp>
    </p:spTree>
    <p:extLst>
      <p:ext uri="{BB962C8B-B14F-4D97-AF65-F5344CB8AC3E}">
        <p14:creationId xmlns:p14="http://schemas.microsoft.com/office/powerpoint/2010/main" val="331847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89049C0-3216-43EB-A780-D6064104DD2F}"/>
              </a:ext>
            </a:extLst>
          </p:cNvPr>
          <p:cNvSpPr txBox="1"/>
          <p:nvPr/>
        </p:nvSpPr>
        <p:spPr>
          <a:xfrm>
            <a:off x="6306687" y="992795"/>
            <a:ext cx="5551829" cy="5355312"/>
          </a:xfrm>
          <a:prstGeom prst="rect">
            <a:avLst/>
          </a:prstGeom>
          <a:noFill/>
        </p:spPr>
        <p:txBody>
          <a:bodyPr wrap="square" rtlCol="0">
            <a:spAutoFit/>
          </a:bodyPr>
          <a:lstStyle/>
          <a:p>
            <a:pPr algn="just">
              <a:spcAft>
                <a:spcPts val="600"/>
              </a:spcAft>
            </a:pPr>
            <a:r>
              <a:rPr lang="it-IT" sz="1100" u="sng" dirty="0"/>
              <a:t>A more joined-up system</a:t>
            </a:r>
          </a:p>
          <a:p>
            <a:pPr algn="just">
              <a:spcAft>
                <a:spcPts val="600"/>
              </a:spcAft>
            </a:pPr>
            <a:r>
              <a:rPr lang="en-US" sz="1100" dirty="0"/>
              <a:t>All groups with an interest in education and training need to work together in a more coordinated way where fragmentation in the current system fails to serve our diverse communities appropriately. We need to see a much tighter integration and support for the articulation of need, development of business and implementation cases and resourcing of tertiary education and training. </a:t>
            </a:r>
          </a:p>
          <a:p>
            <a:pPr algn="just">
              <a:spcAft>
                <a:spcPts val="600"/>
              </a:spcAft>
            </a:pPr>
            <a:r>
              <a:rPr lang="en-US" sz="1100" dirty="0"/>
              <a:t>We need to see more deliberate resourcing of the mana whenua voice, stronger integration of the collective employee voice and an enhanced commitment by government agencies to walk alongside regions and communities to meet their needs, including as identified by RSLGs and WDCs. </a:t>
            </a:r>
          </a:p>
          <a:p>
            <a:pPr algn="just">
              <a:spcAft>
                <a:spcPts val="600"/>
              </a:spcAft>
            </a:pPr>
            <a:r>
              <a:rPr lang="en-US" sz="1100" dirty="0"/>
              <a:t>Fragmented and siloed relationships between Crown agencies and mana whenua are all too common. We need to work in a more joined up way and resource with mana </a:t>
            </a:r>
            <a:r>
              <a:rPr lang="en-US" sz="1100"/>
              <a:t>whenua in </a:t>
            </a:r>
            <a:r>
              <a:rPr lang="en-US" sz="1100" dirty="0"/>
              <a:t>a way that reflects the mana of the Council and Crown agency’s need for a quality and robust voice.</a:t>
            </a:r>
          </a:p>
          <a:p>
            <a:pPr algn="just">
              <a:spcAft>
                <a:spcPts val="600"/>
              </a:spcAft>
            </a:pPr>
            <a:r>
              <a:rPr lang="en-US" sz="1100" dirty="0"/>
              <a:t>This approach would enable us all to respond more flexibly to regional and community need than the current 18 month or more planning cycle permits, including in influencing ‘in-year’ investment decisions. </a:t>
            </a:r>
          </a:p>
          <a:p>
            <a:pPr algn="just">
              <a:spcAft>
                <a:spcPts val="600"/>
              </a:spcAft>
            </a:pPr>
            <a:r>
              <a:rPr lang="en-NZ" sz="1100" u="sng" dirty="0" err="1"/>
              <a:t>Mā</a:t>
            </a:r>
            <a:r>
              <a:rPr lang="en-NZ" sz="1100" u="sng" dirty="0"/>
              <a:t> Māori, </a:t>
            </a:r>
            <a:r>
              <a:rPr lang="en-NZ" sz="1100" u="sng" dirty="0" err="1"/>
              <a:t>Mō</a:t>
            </a:r>
            <a:r>
              <a:rPr lang="en-NZ" sz="1100" u="sng" dirty="0"/>
              <a:t> Māori provision</a:t>
            </a:r>
          </a:p>
          <a:p>
            <a:pPr algn="just">
              <a:spcAft>
                <a:spcPts val="600"/>
              </a:spcAft>
            </a:pPr>
            <a:r>
              <a:rPr lang="en-NZ" sz="1100" dirty="0"/>
              <a:t>The broad strategic priorities for investment lack a sense of urgency and commitment to enabling hapū, iwi, and Māori communities and organisations to realise their aspirations and priorities. </a:t>
            </a:r>
          </a:p>
          <a:p>
            <a:pPr algn="just">
              <a:spcAft>
                <a:spcPts val="600"/>
              </a:spcAft>
            </a:pPr>
            <a:r>
              <a:rPr lang="en-NZ" sz="1100" dirty="0"/>
              <a:t>We encourage TEC to place much greater emphasis on the funding of </a:t>
            </a:r>
            <a:r>
              <a:rPr lang="it-IT" sz="1100" dirty="0"/>
              <a:t>Mā Māori, Mō Māori provision  and work strategically to expand the range of options available to tauira.</a:t>
            </a:r>
            <a:endParaRPr lang="en-US" sz="1100" dirty="0"/>
          </a:p>
          <a:p>
            <a:pPr algn="just">
              <a:spcAft>
                <a:spcPts val="600"/>
              </a:spcAft>
            </a:pPr>
            <a:r>
              <a:rPr lang="en-NZ" sz="1100" u="sng" dirty="0"/>
              <a:t>Strategically significant low-volume provision</a:t>
            </a:r>
          </a:p>
          <a:p>
            <a:pPr algn="just">
              <a:spcAft>
                <a:spcPts val="600"/>
              </a:spcAft>
            </a:pPr>
            <a:r>
              <a:rPr lang="en-US" sz="1100" dirty="0"/>
              <a:t>Certain kinds of provision are strategically significant to our regions but may lack the volume required to justify the investment by TEOs. The ability of the tertiary education system to meet these needs is a key test of the effectiveness of the reformed system.</a:t>
            </a:r>
          </a:p>
        </p:txBody>
      </p:sp>
      <p:sp>
        <p:nvSpPr>
          <p:cNvPr id="2" name="TextBox 1">
            <a:extLst>
              <a:ext uri="{FF2B5EF4-FFF2-40B4-BE49-F238E27FC236}">
                <a16:creationId xmlns:a16="http://schemas.microsoft.com/office/drawing/2014/main" id="{E69B9FEC-6C82-8717-F2C4-C38C49F825AB}"/>
              </a:ext>
            </a:extLst>
          </p:cNvPr>
          <p:cNvSpPr txBox="1"/>
          <p:nvPr/>
        </p:nvSpPr>
        <p:spPr>
          <a:xfrm>
            <a:off x="544171" y="992795"/>
            <a:ext cx="5551829" cy="3816429"/>
          </a:xfrm>
          <a:prstGeom prst="rect">
            <a:avLst/>
          </a:prstGeom>
          <a:noFill/>
        </p:spPr>
        <p:txBody>
          <a:bodyPr wrap="square" rtlCol="0">
            <a:spAutoFit/>
          </a:bodyPr>
          <a:lstStyle/>
          <a:p>
            <a:pPr algn="just">
              <a:spcAft>
                <a:spcPts val="600"/>
              </a:spcAft>
            </a:pPr>
            <a:r>
              <a:rPr lang="en-NZ" sz="1100" b="1" dirty="0"/>
              <a:t>The </a:t>
            </a:r>
            <a:r>
              <a:rPr lang="en-US" sz="1100" b="1" dirty="0"/>
              <a:t>Part two: Specific advice</a:t>
            </a:r>
          </a:p>
          <a:p>
            <a:pPr algn="just">
              <a:spcAft>
                <a:spcPts val="600"/>
              </a:spcAft>
            </a:pPr>
            <a:r>
              <a:rPr lang="en-US" sz="1100" dirty="0"/>
              <a:t>The Co-Chairs of the RSLGs also invite TEC staff to take into account the following when developing investment guidance:</a:t>
            </a:r>
          </a:p>
          <a:p>
            <a:pPr marL="171450" indent="-171450" algn="just">
              <a:spcAft>
                <a:spcPts val="600"/>
              </a:spcAft>
              <a:buFont typeface="Arial" panose="020B0604020202020204" pitchFamily="34" charset="0"/>
              <a:buChar char="•"/>
            </a:pPr>
            <a:r>
              <a:rPr lang="en-NZ" sz="1100" dirty="0"/>
              <a:t>Support for a more joined up system</a:t>
            </a:r>
          </a:p>
          <a:p>
            <a:pPr marL="171450" indent="-171450" algn="just">
              <a:spcAft>
                <a:spcPts val="600"/>
              </a:spcAft>
              <a:buFont typeface="Arial" panose="020B0604020202020204" pitchFamily="34" charset="0"/>
              <a:buChar char="•"/>
            </a:pPr>
            <a:r>
              <a:rPr lang="en-NZ" sz="1100" dirty="0"/>
              <a:t>Key priorities such as </a:t>
            </a:r>
            <a:r>
              <a:rPr lang="en-NZ" sz="1100" dirty="0" err="1"/>
              <a:t>Mā</a:t>
            </a:r>
            <a:r>
              <a:rPr lang="en-NZ" sz="1100" dirty="0"/>
              <a:t> Māori, </a:t>
            </a:r>
            <a:r>
              <a:rPr lang="en-NZ" sz="1100" dirty="0" err="1"/>
              <a:t>Mō</a:t>
            </a:r>
            <a:r>
              <a:rPr lang="en-NZ" sz="1100" dirty="0"/>
              <a:t> Māori provision need more investment and support across a much broader range of domains</a:t>
            </a:r>
          </a:p>
          <a:p>
            <a:pPr marL="171450" indent="-171450" algn="just">
              <a:spcAft>
                <a:spcPts val="600"/>
              </a:spcAft>
              <a:buFont typeface="Arial" panose="020B0604020202020204" pitchFamily="34" charset="0"/>
              <a:buChar char="•"/>
            </a:pPr>
            <a:r>
              <a:rPr lang="en-NZ" sz="1100" dirty="0"/>
              <a:t>There needs to be more effective ways to identify, fund and sustain strategically significant low-volume provision. </a:t>
            </a:r>
          </a:p>
          <a:p>
            <a:pPr marL="171450" indent="-171450" algn="just">
              <a:spcAft>
                <a:spcPts val="600"/>
              </a:spcAft>
              <a:buFont typeface="Arial" panose="020B0604020202020204" pitchFamily="34" charset="0"/>
              <a:buChar char="•"/>
            </a:pPr>
            <a:r>
              <a:rPr lang="en-NZ" sz="1100" dirty="0"/>
              <a:t>There needs to be ‘learn as you earn’ options in areas that do not have those opportunities currently</a:t>
            </a:r>
          </a:p>
          <a:p>
            <a:pPr marL="171450" indent="-171450" algn="just">
              <a:spcAft>
                <a:spcPts val="600"/>
              </a:spcAft>
              <a:buFont typeface="Arial" panose="020B0604020202020204" pitchFamily="34" charset="0"/>
              <a:buChar char="•"/>
            </a:pPr>
            <a:r>
              <a:rPr lang="en-NZ" sz="1100" dirty="0"/>
              <a:t>RSLGs need a clearer line of sight between the advice they provide and the effect of that advice</a:t>
            </a:r>
          </a:p>
          <a:p>
            <a:pPr marL="171450" indent="-171450" algn="just">
              <a:spcAft>
                <a:spcPts val="600"/>
              </a:spcAft>
              <a:buFont typeface="Arial" panose="020B0604020202020204" pitchFamily="34" charset="0"/>
              <a:buChar char="•"/>
            </a:pPr>
            <a:r>
              <a:rPr lang="en-NZ" sz="1100" dirty="0"/>
              <a:t>There needs to be diversity of providers and provision in regions</a:t>
            </a:r>
          </a:p>
          <a:p>
            <a:pPr marL="171450" indent="-171450" algn="just">
              <a:spcAft>
                <a:spcPts val="600"/>
              </a:spcAft>
              <a:buFont typeface="Arial" panose="020B0604020202020204" pitchFamily="34" charset="0"/>
              <a:buChar char="•"/>
            </a:pPr>
            <a:r>
              <a:rPr lang="en-NZ" sz="1100" dirty="0"/>
              <a:t>We need to use tertiary education to drive climate change mitigation and adaption</a:t>
            </a:r>
          </a:p>
          <a:p>
            <a:pPr marL="171450" indent="-171450" algn="just">
              <a:spcAft>
                <a:spcPts val="600"/>
              </a:spcAft>
              <a:buFont typeface="Arial" panose="020B0604020202020204" pitchFamily="34" charset="0"/>
              <a:buChar char="•"/>
            </a:pPr>
            <a:r>
              <a:rPr lang="en-NZ" sz="1100" dirty="0"/>
              <a:t>Meeting the needs of youth</a:t>
            </a:r>
          </a:p>
          <a:p>
            <a:pPr marL="171450" indent="-171450" algn="just">
              <a:spcAft>
                <a:spcPts val="600"/>
              </a:spcAft>
              <a:buFont typeface="Arial" panose="020B0604020202020204" pitchFamily="34" charset="0"/>
              <a:buChar char="•"/>
            </a:pPr>
            <a:r>
              <a:rPr lang="en-NZ" sz="1100" dirty="0"/>
              <a:t>Skills brokerage</a:t>
            </a:r>
          </a:p>
          <a:p>
            <a:pPr algn="just">
              <a:spcAft>
                <a:spcPts val="600"/>
              </a:spcAft>
            </a:pPr>
            <a:endParaRPr lang="en-US" sz="1100" u="sng" dirty="0"/>
          </a:p>
        </p:txBody>
      </p:sp>
      <p:sp>
        <p:nvSpPr>
          <p:cNvPr id="3" name="TextBox 2">
            <a:extLst>
              <a:ext uri="{FF2B5EF4-FFF2-40B4-BE49-F238E27FC236}">
                <a16:creationId xmlns:a16="http://schemas.microsoft.com/office/drawing/2014/main" id="{CD82BF8A-DC15-677A-4512-8B9BFC0543DC}"/>
              </a:ext>
            </a:extLst>
          </p:cNvPr>
          <p:cNvSpPr txBox="1"/>
          <p:nvPr/>
        </p:nvSpPr>
        <p:spPr>
          <a:xfrm>
            <a:off x="2300748" y="203827"/>
            <a:ext cx="10692581" cy="830997"/>
          </a:xfrm>
          <a:prstGeom prst="rect">
            <a:avLst/>
          </a:prstGeom>
          <a:noFill/>
        </p:spPr>
        <p:txBody>
          <a:bodyPr wrap="square" rtlCol="0">
            <a:spAutoFit/>
          </a:bodyPr>
          <a:lstStyle/>
          <a:p>
            <a:r>
              <a:rPr lang="en-US" sz="4800" dirty="0">
                <a:ln>
                  <a:solidFill>
                    <a:schemeClr val="tx1"/>
                  </a:solidFill>
                </a:ln>
                <a:solidFill>
                  <a:schemeClr val="bg1"/>
                </a:solidFill>
              </a:rPr>
              <a:t>DRAFT – NOT FOR DISTRIBUTION</a:t>
            </a:r>
            <a:endParaRPr lang="en-NZ" sz="4800" dirty="0">
              <a:ln>
                <a:solidFill>
                  <a:schemeClr val="tx1"/>
                </a:solidFill>
              </a:ln>
              <a:solidFill>
                <a:schemeClr val="bg1"/>
              </a:solidFill>
            </a:endParaRPr>
          </a:p>
        </p:txBody>
      </p:sp>
    </p:spTree>
    <p:extLst>
      <p:ext uri="{BB962C8B-B14F-4D97-AF65-F5344CB8AC3E}">
        <p14:creationId xmlns:p14="http://schemas.microsoft.com/office/powerpoint/2010/main" val="271252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9FEC-6C82-8717-F2C4-C38C49F825AB}"/>
              </a:ext>
            </a:extLst>
          </p:cNvPr>
          <p:cNvSpPr txBox="1"/>
          <p:nvPr/>
        </p:nvSpPr>
        <p:spPr>
          <a:xfrm>
            <a:off x="300093" y="696782"/>
            <a:ext cx="5795907" cy="5601533"/>
          </a:xfrm>
          <a:prstGeom prst="rect">
            <a:avLst/>
          </a:prstGeom>
          <a:noFill/>
        </p:spPr>
        <p:txBody>
          <a:bodyPr wrap="square" rtlCol="0">
            <a:spAutoFit/>
          </a:bodyPr>
          <a:lstStyle/>
          <a:p>
            <a:pPr algn="just">
              <a:spcAft>
                <a:spcPts val="600"/>
              </a:spcAft>
            </a:pPr>
            <a:r>
              <a:rPr lang="en-US" sz="1100" dirty="0"/>
              <a:t>We encourage the TEC to provide a clear direction to TEOs about the vital importance of such provision and set clear expectations that investment plans must acknowledge the broader obligations TEOs have to the communities they work with, particularly for Te Pūkenga, given its charter requirements.</a:t>
            </a:r>
          </a:p>
          <a:p>
            <a:pPr algn="just">
              <a:spcAft>
                <a:spcPts val="600"/>
              </a:spcAft>
            </a:pPr>
            <a:r>
              <a:rPr lang="en-NZ" sz="1100" u="sng" dirty="0"/>
              <a:t>‘Learn as you earn’</a:t>
            </a:r>
          </a:p>
          <a:p>
            <a:pPr algn="just">
              <a:spcAft>
                <a:spcPts val="600"/>
              </a:spcAft>
            </a:pPr>
            <a:r>
              <a:rPr lang="en-NZ" sz="1100" dirty="0"/>
              <a:t>Work-based training options are not universally available, whether within specific industries or in sufficient volume in particular regions. We are concerned that the TEC’s guidance to TEOs does not sufficiently acknowledge the disproportionate benefit to Māori and Pacific learners of these options, particularly given their older age profile. </a:t>
            </a:r>
          </a:p>
          <a:p>
            <a:pPr algn="just">
              <a:spcAft>
                <a:spcPts val="600"/>
              </a:spcAft>
            </a:pPr>
            <a:r>
              <a:rPr lang="en-NZ" sz="1100" dirty="0"/>
              <a:t>We are keen to see the TEC strengthen its guidance to TEOs about the need for a wider range of ‘learn as you earn’ options for learners linked clearly to their equity obligations. </a:t>
            </a:r>
          </a:p>
          <a:p>
            <a:pPr algn="just">
              <a:spcAft>
                <a:spcPts val="600"/>
              </a:spcAft>
            </a:pPr>
            <a:r>
              <a:rPr lang="en-NZ" sz="1100" u="sng" dirty="0"/>
              <a:t>Line of sight</a:t>
            </a:r>
          </a:p>
          <a:p>
            <a:pPr algn="just">
              <a:spcAft>
                <a:spcPts val="600"/>
              </a:spcAft>
            </a:pPr>
            <a:r>
              <a:rPr lang="en-NZ" sz="1100" dirty="0"/>
              <a:t>As we enter the second year of the reformed system, RSLGs lack a clear line of sight between the advice they provide and the effect of that advice on TEC’s investment decisions. </a:t>
            </a:r>
          </a:p>
          <a:p>
            <a:pPr algn="just">
              <a:spcAft>
                <a:spcPts val="600"/>
              </a:spcAft>
            </a:pPr>
            <a:r>
              <a:rPr lang="en-US" sz="1100" dirty="0"/>
              <a:t>We encourage the TEC to support RLSGs with better tools and information about how our advice has been applied through your decision-making frameworks and the practical impacts of that advice. During this foundational period of RSLG development, we need to have more extensive engagement with the TEC so we can deliver on our shared expectations for quality advice that is applicable and relevant over multi-year timeframes. </a:t>
            </a:r>
          </a:p>
          <a:p>
            <a:pPr algn="just">
              <a:spcAft>
                <a:spcPts val="600"/>
              </a:spcAft>
            </a:pPr>
            <a:r>
              <a:rPr lang="en-US" sz="1100" u="sng" dirty="0"/>
              <a:t>Diversity of options</a:t>
            </a:r>
          </a:p>
          <a:p>
            <a:pPr algn="just">
              <a:spcAft>
                <a:spcPts val="600"/>
              </a:spcAft>
            </a:pPr>
            <a:r>
              <a:rPr lang="en-NZ" sz="1100" dirty="0"/>
              <a:t>We need reassurance that the TEC will protect a reasonable range of tertiary education options in our communities, particularly in our less populated regional areas. We need options that recognise the ethnic and cultural diversity of our populations, and that take account of the growing importance of older New Zealanders to regional economies and workforces. </a:t>
            </a:r>
          </a:p>
          <a:p>
            <a:pPr algn="just">
              <a:spcAft>
                <a:spcPts val="600"/>
              </a:spcAft>
            </a:pPr>
            <a:r>
              <a:rPr lang="en-NZ" sz="1100" dirty="0"/>
              <a:t>The great diversity in provision offered by Te Pūkenga is complemented by that of other providers of tertiary education. We want to see a more joined-up approach in programme development and pathways within and across regions to protect diversity of options for </a:t>
            </a:r>
            <a:r>
              <a:rPr lang="en-NZ" sz="1100" dirty="0" err="1"/>
              <a:t>tauira</a:t>
            </a:r>
            <a:r>
              <a:rPr lang="en-NZ" sz="1100" dirty="0"/>
              <a:t>. </a:t>
            </a:r>
          </a:p>
          <a:p>
            <a:pPr algn="just">
              <a:spcAft>
                <a:spcPts val="600"/>
              </a:spcAft>
            </a:pPr>
            <a:endParaRPr lang="en-NZ" sz="1100" dirty="0"/>
          </a:p>
        </p:txBody>
      </p:sp>
      <p:sp>
        <p:nvSpPr>
          <p:cNvPr id="3" name="TextBox 2">
            <a:extLst>
              <a:ext uri="{FF2B5EF4-FFF2-40B4-BE49-F238E27FC236}">
                <a16:creationId xmlns:a16="http://schemas.microsoft.com/office/drawing/2014/main" id="{005578B0-9924-360A-12F9-39EBA7DD4F6D}"/>
              </a:ext>
            </a:extLst>
          </p:cNvPr>
          <p:cNvSpPr txBox="1"/>
          <p:nvPr/>
        </p:nvSpPr>
        <p:spPr>
          <a:xfrm>
            <a:off x="6247001" y="436724"/>
            <a:ext cx="5551829" cy="7001917"/>
          </a:xfrm>
          <a:prstGeom prst="rect">
            <a:avLst/>
          </a:prstGeom>
          <a:noFill/>
        </p:spPr>
        <p:txBody>
          <a:bodyPr wrap="square" rtlCol="0">
            <a:spAutoFit/>
          </a:bodyPr>
          <a:lstStyle/>
          <a:p>
            <a:pPr algn="just">
              <a:spcAft>
                <a:spcPts val="600"/>
              </a:spcAft>
            </a:pPr>
            <a:r>
              <a:rPr lang="en-NZ" sz="1100" u="sng" dirty="0"/>
              <a:t>Climate change</a:t>
            </a:r>
          </a:p>
          <a:p>
            <a:pPr algn="just">
              <a:spcAft>
                <a:spcPts val="600"/>
              </a:spcAft>
            </a:pPr>
            <a:r>
              <a:rPr lang="en-NZ" sz="1100" dirty="0"/>
              <a:t>The recent adverse climate events across the country have brought into sharp relief the implications of the global climate change crisis. </a:t>
            </a:r>
          </a:p>
          <a:p>
            <a:pPr algn="just">
              <a:spcAft>
                <a:spcPts val="600"/>
              </a:spcAft>
            </a:pPr>
            <a:r>
              <a:rPr lang="en-NZ" sz="1100" dirty="0"/>
              <a:t>Tertiary education offers considerable scope to strengthen our collective response. We need to see clearer signals to TEOs that they should embed sustainability and resilience into provision and curricula, work with iwi/hapū and Māori, communities, businesses and policy-makers to help translate their expertise into practical actions, and scale up the kinds of education, training and research that will be central to the shift to a low emissions economy and more resilient society. </a:t>
            </a:r>
          </a:p>
          <a:p>
            <a:pPr algn="just">
              <a:spcAft>
                <a:spcPts val="600"/>
              </a:spcAft>
            </a:pPr>
            <a:r>
              <a:rPr lang="en-NZ" sz="1100" u="sng" dirty="0"/>
              <a:t>Meeting the needs of youth</a:t>
            </a:r>
          </a:p>
          <a:p>
            <a:pPr algn="just">
              <a:spcAft>
                <a:spcPts val="600"/>
              </a:spcAft>
            </a:pPr>
            <a:r>
              <a:rPr lang="en-NZ" sz="1100" dirty="0"/>
              <a:t>We applaud the continued focus on meeting the needs of young people. Tertiary education improves the life trajectory of many people which in turn reduces reliance on immigration and demand for social services. </a:t>
            </a:r>
          </a:p>
          <a:p>
            <a:pPr algn="just">
              <a:spcAft>
                <a:spcPts val="600"/>
              </a:spcAft>
            </a:pPr>
            <a:r>
              <a:rPr lang="en-NZ" sz="1100" dirty="0"/>
              <a:t>The tertiary education system is operating well-below its optimum performance whether measured through first year retention or learner engagement. We applaud efforts that take a holistic view of learner success and support students with career advice, pastoral care and monitoring.</a:t>
            </a:r>
          </a:p>
          <a:p>
            <a:pPr algn="just">
              <a:spcAft>
                <a:spcPts val="600"/>
              </a:spcAft>
            </a:pPr>
            <a:r>
              <a:rPr lang="en-NZ" sz="1100" dirty="0"/>
              <a:t>The system needs to redouble efforts to address the ‘leaky’ pipeline from school to employment and further education and training and encourage seamless and responsive options for </a:t>
            </a:r>
            <a:r>
              <a:rPr lang="en-NZ" sz="1100" dirty="0" err="1"/>
              <a:t>rangatahi</a:t>
            </a:r>
            <a:r>
              <a:rPr lang="en-NZ" sz="1100" dirty="0"/>
              <a:t>. </a:t>
            </a:r>
          </a:p>
          <a:p>
            <a:pPr algn="just">
              <a:spcAft>
                <a:spcPts val="600"/>
              </a:spcAft>
            </a:pPr>
            <a:r>
              <a:rPr lang="en-NZ" sz="1100" u="sng" dirty="0"/>
              <a:t>Skills brokerage</a:t>
            </a:r>
          </a:p>
          <a:p>
            <a:pPr algn="just">
              <a:spcAft>
                <a:spcPts val="600"/>
              </a:spcAft>
            </a:pPr>
            <a:r>
              <a:rPr lang="en-US" sz="1100" dirty="0"/>
              <a:t>We have heard from employers about the critical need for leadership, talent development, middle management and cultural competency training.</a:t>
            </a:r>
          </a:p>
          <a:p>
            <a:pPr algn="just">
              <a:spcAft>
                <a:spcPts val="600"/>
              </a:spcAft>
            </a:pPr>
            <a:r>
              <a:rPr lang="en-NZ" sz="1100" dirty="0"/>
              <a:t>We see a clear need for more deliberate brokerage of skills and career development for people in work. There are real opportunities to utilise collective employee organisations and WDCs to that end so that there are more opportunities to connect working people to tertiary education and training.  </a:t>
            </a:r>
            <a:r>
              <a:rPr lang="en-US" sz="1100" dirty="0">
                <a:highlight>
                  <a:srgbClr val="FFFF00"/>
                </a:highlight>
              </a:rPr>
              <a:t>  </a:t>
            </a:r>
          </a:p>
          <a:p>
            <a:pPr algn="just">
              <a:spcAft>
                <a:spcPts val="600"/>
              </a:spcAft>
            </a:pPr>
            <a:endParaRPr lang="en-NZ" sz="1100" dirty="0"/>
          </a:p>
          <a:p>
            <a:pPr algn="just">
              <a:spcAft>
                <a:spcPts val="600"/>
              </a:spcAft>
            </a:pPr>
            <a:endParaRPr lang="en-NZ" sz="1100" dirty="0"/>
          </a:p>
          <a:p>
            <a:pPr algn="just">
              <a:spcAft>
                <a:spcPts val="600"/>
              </a:spcAft>
            </a:pPr>
            <a:endParaRPr lang="en-US" sz="1100" dirty="0"/>
          </a:p>
          <a:p>
            <a:pPr algn="just">
              <a:spcAft>
                <a:spcPts val="600"/>
              </a:spcAft>
            </a:pPr>
            <a:endParaRPr lang="en-US" sz="1100" dirty="0"/>
          </a:p>
          <a:p>
            <a:pPr algn="just">
              <a:spcAft>
                <a:spcPts val="600"/>
              </a:spcAft>
            </a:pPr>
            <a:endParaRPr lang="en-NZ" sz="1100" dirty="0"/>
          </a:p>
          <a:p>
            <a:pPr algn="just">
              <a:spcAft>
                <a:spcPts val="600"/>
              </a:spcAft>
            </a:pPr>
            <a:r>
              <a:rPr lang="en-NZ" sz="1100" dirty="0"/>
              <a:t>  </a:t>
            </a:r>
          </a:p>
        </p:txBody>
      </p:sp>
      <p:sp>
        <p:nvSpPr>
          <p:cNvPr id="4" name="TextBox 3">
            <a:extLst>
              <a:ext uri="{FF2B5EF4-FFF2-40B4-BE49-F238E27FC236}">
                <a16:creationId xmlns:a16="http://schemas.microsoft.com/office/drawing/2014/main" id="{17803FC9-E369-BD33-63BC-0CAE3936BF08}"/>
              </a:ext>
            </a:extLst>
          </p:cNvPr>
          <p:cNvSpPr txBox="1"/>
          <p:nvPr/>
        </p:nvSpPr>
        <p:spPr>
          <a:xfrm>
            <a:off x="2212257" y="-134215"/>
            <a:ext cx="10692581" cy="830997"/>
          </a:xfrm>
          <a:prstGeom prst="rect">
            <a:avLst/>
          </a:prstGeom>
          <a:noFill/>
        </p:spPr>
        <p:txBody>
          <a:bodyPr wrap="square" rtlCol="0">
            <a:spAutoFit/>
          </a:bodyPr>
          <a:lstStyle/>
          <a:p>
            <a:r>
              <a:rPr lang="en-US" sz="4800" dirty="0">
                <a:ln>
                  <a:solidFill>
                    <a:schemeClr val="tx1"/>
                  </a:solidFill>
                </a:ln>
                <a:solidFill>
                  <a:schemeClr val="bg1"/>
                </a:solidFill>
              </a:rPr>
              <a:t>DRAFT – NOT FOR DISTRIBUTION</a:t>
            </a:r>
            <a:endParaRPr lang="en-NZ" sz="4800" dirty="0">
              <a:ln>
                <a:solidFill>
                  <a:schemeClr val="tx1"/>
                </a:solidFill>
              </a:ln>
              <a:solidFill>
                <a:schemeClr val="bg1"/>
              </a:solidFill>
            </a:endParaRPr>
          </a:p>
        </p:txBody>
      </p:sp>
    </p:spTree>
    <p:extLst>
      <p:ext uri="{BB962C8B-B14F-4D97-AF65-F5344CB8AC3E}">
        <p14:creationId xmlns:p14="http://schemas.microsoft.com/office/powerpoint/2010/main" val="1467905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C0DA5B53-4F97-4571-9C84-33E81F8329EC}"/>
              </a:ext>
            </a:extLst>
          </p:cNvPr>
          <p:cNvSpPr txBox="1">
            <a:spLocks/>
          </p:cNvSpPr>
          <p:nvPr/>
        </p:nvSpPr>
        <p:spPr>
          <a:xfrm>
            <a:off x="544171" y="1151890"/>
            <a:ext cx="5551829" cy="473292"/>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110000"/>
              </a:lnSpc>
              <a:spcBef>
                <a:spcPts val="0"/>
              </a:spcBef>
              <a:spcAft>
                <a:spcPts val="1000"/>
              </a:spcAft>
              <a:buFont typeface="Arial" panose="020B0604020202020204" pitchFamily="34" charset="0"/>
              <a:buNone/>
              <a:defRPr sz="3200" b="1" i="0" kern="1200" baseline="0">
                <a:solidFill>
                  <a:schemeClr val="tx2"/>
                </a:solidFill>
                <a:latin typeface="+mj-lt"/>
                <a:ea typeface="+mn-ea"/>
                <a:cs typeface="+mn-cs"/>
              </a:defRPr>
            </a:lvl1pPr>
            <a:lvl2pPr marL="0" indent="0" algn="l" defTabSz="914400" rtl="0" eaLnBrk="1" latinLnBrk="0" hangingPunct="1">
              <a:lnSpc>
                <a:spcPct val="110000"/>
              </a:lnSpc>
              <a:spcBef>
                <a:spcPts val="0"/>
              </a:spcBef>
              <a:spcAft>
                <a:spcPts val="1000"/>
              </a:spcAft>
              <a:buFont typeface="Arial" panose="020B0604020202020204" pitchFamily="34" charset="0"/>
              <a:buNone/>
              <a:defRPr sz="3200" b="1" i="0" kern="1200" baseline="0">
                <a:solidFill>
                  <a:schemeClr val="accent1"/>
                </a:solidFill>
                <a:latin typeface="+mj-lt"/>
                <a:ea typeface="+mn-ea"/>
                <a:cs typeface="+mn-cs"/>
              </a:defRPr>
            </a:lvl2pPr>
            <a:lvl3pPr marL="0" indent="0" algn="l" defTabSz="914400" rtl="0" eaLnBrk="1" latinLnBrk="0" hangingPunct="1">
              <a:lnSpc>
                <a:spcPct val="110000"/>
              </a:lnSpc>
              <a:spcBef>
                <a:spcPts val="0"/>
              </a:spcBef>
              <a:spcAft>
                <a:spcPts val="1000"/>
              </a:spcAft>
              <a:buFont typeface="Arial" panose="020B0604020202020204" pitchFamily="34" charset="0"/>
              <a:buNone/>
              <a:defRPr sz="1800" kern="1200" baseline="0">
                <a:solidFill>
                  <a:schemeClr val="tx2"/>
                </a:solidFill>
                <a:latin typeface="+mn-lt"/>
                <a:ea typeface="+mn-ea"/>
                <a:cs typeface="+mn-cs"/>
              </a:defRPr>
            </a:lvl3pPr>
            <a:lvl4pPr marL="285750" indent="-285750" algn="l" defTabSz="914400" rtl="0" eaLnBrk="1" latinLnBrk="0" hangingPunct="1">
              <a:lnSpc>
                <a:spcPct val="110000"/>
              </a:lnSpc>
              <a:spcBef>
                <a:spcPts val="0"/>
              </a:spcBef>
              <a:spcAft>
                <a:spcPts val="1000"/>
              </a:spcAft>
              <a:buClr>
                <a:schemeClr val="tx2"/>
              </a:buClr>
              <a:buSzPct val="50000"/>
              <a:buFont typeface="Wingdings 2" panose="05020102010507070707" pitchFamily="18" charset="2"/>
              <a:buChar char=""/>
              <a:defRPr sz="1800" kern="1200" baseline="0">
                <a:solidFill>
                  <a:schemeClr val="tx2"/>
                </a:solidFill>
                <a:latin typeface="+mn-lt"/>
                <a:ea typeface="+mn-ea"/>
                <a:cs typeface="+mn-cs"/>
              </a:defRPr>
            </a:lvl4pPr>
            <a:lvl5pPr marL="285750" indent="-285750" algn="l" defTabSz="914400" rtl="0" eaLnBrk="1" latinLnBrk="0" hangingPunct="1">
              <a:lnSpc>
                <a:spcPct val="110000"/>
              </a:lnSpc>
              <a:spcBef>
                <a:spcPts val="0"/>
              </a:spcBef>
              <a:spcAft>
                <a:spcPts val="1000"/>
              </a:spcAft>
              <a:buClr>
                <a:schemeClr val="accent1"/>
              </a:buClr>
              <a:buSzPct val="50000"/>
              <a:buFont typeface="Wingdings 2" panose="05020102010507070707" pitchFamily="18" charset="2"/>
              <a:buChar char=""/>
              <a:defRPr sz="1800" kern="1200" baseline="0">
                <a:solidFill>
                  <a:schemeClr val="tx2"/>
                </a:solidFill>
                <a:latin typeface="+mn-lt"/>
                <a:ea typeface="+mn-ea"/>
                <a:cs typeface="+mn-cs"/>
              </a:defRPr>
            </a:lvl5pPr>
            <a:lvl6pPr marL="0" indent="0" algn="l" defTabSz="914400" rtl="0" eaLnBrk="1" latinLnBrk="0" hangingPunct="1">
              <a:lnSpc>
                <a:spcPct val="90000"/>
              </a:lnSpc>
              <a:spcBef>
                <a:spcPts val="0"/>
              </a:spcBef>
              <a:spcAft>
                <a:spcPts val="700"/>
              </a:spcAft>
              <a:buFont typeface="Arial" panose="020B0604020202020204" pitchFamily="34" charset="0"/>
              <a:buNone/>
              <a:defRPr sz="14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800"/>
              </a:spcAft>
              <a:buFont typeface="Arial" panose="020B0604020202020204" pitchFamily="34" charset="0"/>
              <a:buNone/>
              <a:defRPr sz="1000" kern="1200" cap="all" spc="400" baseline="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NEXT STEPS</a:t>
            </a:r>
            <a:endParaRPr lang="en-NZ" dirty="0"/>
          </a:p>
        </p:txBody>
      </p:sp>
      <p:sp>
        <p:nvSpPr>
          <p:cNvPr id="8" name="TextBox 7">
            <a:extLst>
              <a:ext uri="{FF2B5EF4-FFF2-40B4-BE49-F238E27FC236}">
                <a16:creationId xmlns:a16="http://schemas.microsoft.com/office/drawing/2014/main" id="{E89049C0-3216-43EB-A780-D6064104DD2F}"/>
              </a:ext>
            </a:extLst>
          </p:cNvPr>
          <p:cNvSpPr txBox="1"/>
          <p:nvPr/>
        </p:nvSpPr>
        <p:spPr>
          <a:xfrm>
            <a:off x="544170" y="1790645"/>
            <a:ext cx="5551829" cy="1015663"/>
          </a:xfrm>
          <a:prstGeom prst="rect">
            <a:avLst/>
          </a:prstGeom>
          <a:noFill/>
        </p:spPr>
        <p:txBody>
          <a:bodyPr wrap="square" rtlCol="0">
            <a:spAutoFit/>
          </a:bodyPr>
          <a:lstStyle/>
          <a:p>
            <a:pPr algn="just">
              <a:spcAft>
                <a:spcPts val="600"/>
              </a:spcAft>
            </a:pPr>
            <a:r>
              <a:rPr lang="en-NZ" sz="1100" dirty="0"/>
              <a:t>We look forward to engaging with the TEC on these proposals for change and welcome the continuation of the constructive dialogue we have had over the past 18 months. </a:t>
            </a:r>
          </a:p>
          <a:p>
            <a:pPr algn="just">
              <a:spcAft>
                <a:spcPts val="600"/>
              </a:spcAft>
            </a:pPr>
            <a:r>
              <a:rPr lang="en-NZ" sz="1100" dirty="0"/>
              <a:t>We commend the advice provided by each of the RSLGs to you, and look forward to hearing more about how our recommendations are put into effect through the investment guidance and future investment system settings. </a:t>
            </a:r>
          </a:p>
        </p:txBody>
      </p:sp>
      <p:sp>
        <p:nvSpPr>
          <p:cNvPr id="2" name="TextBox 1">
            <a:extLst>
              <a:ext uri="{FF2B5EF4-FFF2-40B4-BE49-F238E27FC236}">
                <a16:creationId xmlns:a16="http://schemas.microsoft.com/office/drawing/2014/main" id="{5BB5AD06-2ADF-25D3-6A51-DABA03EC0019}"/>
              </a:ext>
            </a:extLst>
          </p:cNvPr>
          <p:cNvSpPr txBox="1"/>
          <p:nvPr/>
        </p:nvSpPr>
        <p:spPr>
          <a:xfrm>
            <a:off x="2300748" y="203827"/>
            <a:ext cx="10692581" cy="830997"/>
          </a:xfrm>
          <a:prstGeom prst="rect">
            <a:avLst/>
          </a:prstGeom>
          <a:noFill/>
        </p:spPr>
        <p:txBody>
          <a:bodyPr wrap="square" rtlCol="0">
            <a:spAutoFit/>
          </a:bodyPr>
          <a:lstStyle/>
          <a:p>
            <a:r>
              <a:rPr lang="en-US" sz="4800" dirty="0">
                <a:ln>
                  <a:solidFill>
                    <a:schemeClr val="tx1"/>
                  </a:solidFill>
                </a:ln>
                <a:solidFill>
                  <a:schemeClr val="bg1"/>
                </a:solidFill>
              </a:rPr>
              <a:t>DRAFT – NOT FOR DISTRIBUTION</a:t>
            </a:r>
            <a:endParaRPr lang="en-NZ" sz="4800" dirty="0">
              <a:ln>
                <a:solidFill>
                  <a:schemeClr val="tx1"/>
                </a:solidFill>
              </a:ln>
              <a:solidFill>
                <a:schemeClr val="bg1"/>
              </a:solidFill>
            </a:endParaRPr>
          </a:p>
        </p:txBody>
      </p:sp>
    </p:spTree>
    <p:extLst>
      <p:ext uri="{BB962C8B-B14F-4D97-AF65-F5344CB8AC3E}">
        <p14:creationId xmlns:p14="http://schemas.microsoft.com/office/powerpoint/2010/main" val="328554788"/>
      </p:ext>
    </p:extLst>
  </p:cSld>
  <p:clrMapOvr>
    <a:masterClrMapping/>
  </p:clrMapOvr>
</p:sld>
</file>

<file path=ppt/theme/theme1.xml><?xml version="1.0" encoding="utf-8"?>
<a:theme xmlns:a="http://schemas.openxmlformats.org/drawingml/2006/main" name="RSLG Covers">
  <a:themeElements>
    <a:clrScheme name="RSLG Colours">
      <a:dk1>
        <a:sysClr val="windowText" lastClr="000000"/>
      </a:dk1>
      <a:lt1>
        <a:sysClr val="window" lastClr="FFFFFF"/>
      </a:lt1>
      <a:dk2>
        <a:srgbClr val="201747"/>
      </a:dk2>
      <a:lt2>
        <a:srgbClr val="21409A"/>
      </a:lt2>
      <a:accent1>
        <a:srgbClr val="FFAF16"/>
      </a:accent1>
      <a:accent2>
        <a:srgbClr val="00C8FF"/>
      </a:accent2>
      <a:accent3>
        <a:srgbClr val="7F3F98"/>
      </a:accent3>
      <a:accent4>
        <a:srgbClr val="ED1C24"/>
      </a:accent4>
      <a:accent5>
        <a:srgbClr val="F26522"/>
      </a:accent5>
      <a:accent6>
        <a:srgbClr val="00A14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i OProject Structure and TOR v1.potx" id="{624F9855-D03F-4DD4-A40D-D5414EC31F23}" vid="{53F84080-F5E0-4EA2-BC3E-3C88895D2F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B20FB678E04499939B5C76BC9117F" ma:contentTypeVersion="14" ma:contentTypeDescription="Create a new document." ma:contentTypeScope="" ma:versionID="9ad40a79f4faa3f0dab488654a7aa730">
  <xsd:schema xmlns:xsd="http://www.w3.org/2001/XMLSchema" xmlns:xs="http://www.w3.org/2001/XMLSchema" xmlns:p="http://schemas.microsoft.com/office/2006/metadata/properties" xmlns:ns2="431f880d-5049-489f-9955-f6b3d74ddd5b" xmlns:ns3="c7c66f8a-fd0d-4da3-b6ce-0241484f0de0" xmlns:ns4="ec761af5-23b3-453d-aa00-8620c42b1ab2" targetNamespace="http://schemas.microsoft.com/office/2006/metadata/properties" ma:root="true" ma:fieldsID="aefca67b6117340c6ba199f94ce65043" ns2:_="" ns3:_="" ns4:_="">
    <xsd:import namespace="431f880d-5049-489f-9955-f6b3d74ddd5b"/>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f880d-5049-489f-9955-f6b3d74dd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1f1fde-135c-4d42-b0f2-fe706b97f09f}"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1f880d-5049-489f-9955-f6b3d74ddd5b">
      <Terms xmlns="http://schemas.microsoft.com/office/infopath/2007/PartnerControls"/>
    </lcf76f155ced4ddcb4097134ff3c332f>
    <TaxCatchAll xmlns="ec761af5-23b3-453d-aa00-8620c42b1ab2" xsi:nil="true"/>
  </documentManagement>
</p:properties>
</file>

<file path=customXml/itemProps1.xml><?xml version="1.0" encoding="utf-8"?>
<ds:datastoreItem xmlns:ds="http://schemas.openxmlformats.org/officeDocument/2006/customXml" ds:itemID="{9D5F98E3-2AC4-46C6-9C00-B09BB6D185B0}"/>
</file>

<file path=customXml/itemProps2.xml><?xml version="1.0" encoding="utf-8"?>
<ds:datastoreItem xmlns:ds="http://schemas.openxmlformats.org/officeDocument/2006/customXml" ds:itemID="{2C04AC3E-C24E-420E-AC7B-FE3C3D619160}"/>
</file>

<file path=customXml/itemProps3.xml><?xml version="1.0" encoding="utf-8"?>
<ds:datastoreItem xmlns:ds="http://schemas.openxmlformats.org/officeDocument/2006/customXml" ds:itemID="{19574547-04C2-4CF8-9414-A5C4D8C46A8C}"/>
</file>

<file path=docProps/app.xml><?xml version="1.0" encoding="utf-8"?>
<Properties xmlns="http://schemas.openxmlformats.org/officeDocument/2006/extended-properties" xmlns:vt="http://schemas.openxmlformats.org/officeDocument/2006/docPropsVTypes">
  <TotalTime>2277</TotalTime>
  <Words>1717</Words>
  <Application>Microsoft Office PowerPoint</Application>
  <PresentationFormat>Widescreen</PresentationFormat>
  <Paragraphs>71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RSLG Covers</vt:lpstr>
      <vt:lpstr>RSLG Strategic advice to Te Amorangi Mātauranga Matua – Tertiary Education Commission  Draft v0.3  15 March 2023</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[March/April 2022] Chairs &amp; Members Hui</dc:title>
  <dc:creator>Kanthi Muthiah</dc:creator>
  <cp:lastModifiedBy>Aby Adams</cp:lastModifiedBy>
  <cp:revision>55</cp:revision>
  <dcterms:created xsi:type="dcterms:W3CDTF">2021-12-07T01:54:19Z</dcterms:created>
  <dcterms:modified xsi:type="dcterms:W3CDTF">2023-03-21T23:16:15Z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0x01010031EB20FB678E04499939B5C76BC9117F</vt:lpwstr>
  </property>
</Properties>
</file>