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heme/theme2.xml" ContentType="application/vnd.openxmlformats-officedocument.theme+xml"/>
  <Override PartName="/ppt/theme/theme3.xml" ContentType="application/vnd.openxmlformats-officedocument.theme+xml"/>
  <Override PartName="/ppt/tags/tag13.xml" ContentType="application/vnd.openxmlformats-officedocument.presentationml.tags+xml"/>
  <Override PartName="/ppt/tags/tag14.xml" ContentType="application/vnd.openxmlformats-officedocument.presentationml.tags+xml"/>
  <Override PartName="/ppt/notesSlides/notesSlide1.xml" ContentType="application/vnd.openxmlformats-officedocument.presentationml.notesSlide+xml"/>
  <Override PartName="/ppt/tags/tag15.xml" ContentType="application/vnd.openxmlformats-officedocument.presentationml.tags+xml"/>
  <Override PartName="/ppt/tags/tag16.xml" ContentType="application/vnd.openxmlformats-officedocument.presentationml.tags+xml"/>
  <Override PartName="/ppt/notesSlides/notesSlide2.xml" ContentType="application/vnd.openxmlformats-officedocument.presentationml.notesSlide+xml"/>
  <Override PartName="/ppt/tags/tag17.xml" ContentType="application/vnd.openxmlformats-officedocument.presentationml.tags+xml"/>
  <Override PartName="/ppt/notesSlides/notesSlide3.xml" ContentType="application/vnd.openxmlformats-officedocument.presentationml.notesSlide+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31" r:id="rId4"/>
  </p:sldMasterIdLst>
  <p:notesMasterIdLst>
    <p:notesMasterId r:id="rId15"/>
  </p:notesMasterIdLst>
  <p:handoutMasterIdLst>
    <p:handoutMasterId r:id="rId16"/>
  </p:handoutMasterIdLst>
  <p:sldIdLst>
    <p:sldId id="256" r:id="rId5"/>
    <p:sldId id="296" r:id="rId6"/>
    <p:sldId id="257" r:id="rId7"/>
    <p:sldId id="327" r:id="rId8"/>
    <p:sldId id="332" r:id="rId9"/>
    <p:sldId id="317" r:id="rId10"/>
    <p:sldId id="328" r:id="rId11"/>
    <p:sldId id="329" r:id="rId12"/>
    <p:sldId id="330" r:id="rId13"/>
    <p:sldId id="331" r:id="rId14"/>
  </p:sldIdLst>
  <p:sldSz cx="12192000" cy="6858000"/>
  <p:notesSz cx="6858000" cy="9144000"/>
  <p:custDataLst>
    <p:tags r:id="rId17"/>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Shaun Martin" initials="SM" lastIdx="7" clrIdx="0">
    <p:extLst>
      <p:ext uri="{19B8F6BF-5375-455C-9EA6-DF929625EA0E}">
        <p15:presenceInfo xmlns:p15="http://schemas.microsoft.com/office/powerpoint/2012/main" userId="S::Shaun.Martin@ot.govt.nz::54ecd2c7-e47c-4ad2-9109-86e03724b8c8"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903A80"/>
    <a:srgbClr val="832472"/>
    <a:srgbClr val="CDA7C7"/>
    <a:srgbClr val="0E0B0D"/>
    <a:srgbClr val="005CA9"/>
    <a:srgbClr val="3EAC41"/>
    <a:srgbClr val="CBEAA6"/>
    <a:srgbClr val="FFFFFF"/>
    <a:srgbClr val="98D64E"/>
    <a:srgbClr val="BADB94"/>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831" autoAdjust="0"/>
    <p:restoredTop sz="87698" autoAdjust="0"/>
  </p:normalViewPr>
  <p:slideViewPr>
    <p:cSldViewPr snapToGrid="0">
      <p:cViewPr varScale="1">
        <p:scale>
          <a:sx n="96" d="100"/>
          <a:sy n="96" d="100"/>
        </p:scale>
        <p:origin x="1020" y="90"/>
      </p:cViewPr>
      <p:guideLst>
        <p:guide orient="horz" pos="2160"/>
        <p:guide pos="3840"/>
      </p:guideLst>
    </p:cSldViewPr>
  </p:slideViewPr>
  <p:notesTextViewPr>
    <p:cViewPr>
      <p:scale>
        <a:sx n="1" d="1"/>
        <a:sy n="1" d="1"/>
      </p:scale>
      <p:origin x="0" y="0"/>
    </p:cViewPr>
  </p:notesTextViewPr>
  <p:notesViewPr>
    <p:cSldViewPr snapToGrid="0">
      <p:cViewPr>
        <p:scale>
          <a:sx n="1" d="2"/>
          <a:sy n="1" d="2"/>
        </p:scale>
        <p:origin x="0" y="0"/>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commentAuthors" Target="commentAuthors.xml"/><Relationship Id="rId3" Type="http://schemas.openxmlformats.org/officeDocument/2006/relationships/customXml" Target="../customXml/item3.xml"/><Relationship Id="rId21" Type="http://schemas.openxmlformats.org/officeDocument/2006/relationships/theme" Target="theme/theme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tags" Target="tags/tag1.xml"/><Relationship Id="rId2" Type="http://schemas.openxmlformats.org/officeDocument/2006/relationships/customXml" Target="../customXml/item2.xml"/><Relationship Id="rId16" Type="http://schemas.openxmlformats.org/officeDocument/2006/relationships/handoutMaster" Target="handoutMasters/handoutMaster1.xml"/><Relationship Id="rId20"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notesMaster" Target="notesMasters/notesMaster1.xml"/><Relationship Id="rId10" Type="http://schemas.openxmlformats.org/officeDocument/2006/relationships/slide" Target="slides/slide6.xml"/><Relationship Id="rId19"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2" Type="http://schemas.openxmlformats.org/officeDocument/2006/relationships/tags" Target="../tags/tag13.xml"/><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F4AD2A21-293E-41C0-AF1E-F217DD1C70FA}"/>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NZ"/>
          </a:p>
        </p:txBody>
      </p:sp>
      <p:sp>
        <p:nvSpPr>
          <p:cNvPr id="4" name="Footer Placeholder 3">
            <a:extLst>
              <a:ext uri="{FF2B5EF4-FFF2-40B4-BE49-F238E27FC236}">
                <a16:creationId xmlns:a16="http://schemas.microsoft.com/office/drawing/2014/main" id="{AAE05458-F132-455A-8BF9-837569D9279D}"/>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NZ"/>
          </a:p>
        </p:txBody>
      </p:sp>
      <p:sp>
        <p:nvSpPr>
          <p:cNvPr id="5" name="Slide Number Placeholder 4">
            <a:extLst>
              <a:ext uri="{FF2B5EF4-FFF2-40B4-BE49-F238E27FC236}">
                <a16:creationId xmlns:a16="http://schemas.microsoft.com/office/drawing/2014/main" id="{B7938124-BCF0-476E-80A3-A1FA3D0292B5}"/>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4BE4BEE4-7FB4-4231-A9BF-80E1A998536A}" type="slidenum">
              <a:rPr lang="en-NZ" smtClean="0"/>
              <a:t>‹#›</a:t>
            </a:fld>
            <a:endParaRPr lang="en-NZ"/>
          </a:p>
        </p:txBody>
      </p:sp>
    </p:spTree>
    <p:custDataLst>
      <p:tags r:id="rId2"/>
    </p:custDataLst>
    <p:extLst>
      <p:ext uri="{BB962C8B-B14F-4D97-AF65-F5344CB8AC3E}">
        <p14:creationId xmlns:p14="http://schemas.microsoft.com/office/powerpoint/2010/main" val="139516119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6AF2B1C-6DF3-F64D-9A85-162626222E7F}" type="datetimeFigureOut">
              <a:rPr lang="en-US" smtClean="0"/>
              <a:t>3/22/2023</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EAC4FDE-7089-C146-AFFD-9B26D6295F43}" type="slidenum">
              <a:rPr lang="en-US" smtClean="0"/>
              <a:t>‹#›</a:t>
            </a:fld>
            <a:endParaRPr lang="en-US"/>
          </a:p>
        </p:txBody>
      </p:sp>
    </p:spTree>
    <p:extLst>
      <p:ext uri="{BB962C8B-B14F-4D97-AF65-F5344CB8AC3E}">
        <p14:creationId xmlns:p14="http://schemas.microsoft.com/office/powerpoint/2010/main" val="241113636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NZ"/>
          </a:p>
        </p:txBody>
      </p:sp>
      <p:sp>
        <p:nvSpPr>
          <p:cNvPr id="4" name="Slide Number Placeholder 3"/>
          <p:cNvSpPr>
            <a:spLocks noGrp="1"/>
          </p:cNvSpPr>
          <p:nvPr>
            <p:ph type="sldNum" sz="quarter" idx="5"/>
          </p:nvPr>
        </p:nvSpPr>
        <p:spPr/>
        <p:txBody>
          <a:bodyPr/>
          <a:lstStyle/>
          <a:p>
            <a:fld id="{DEAC4FDE-7089-C146-AFFD-9B26D6295F43}" type="slidenum">
              <a:rPr lang="en-US" smtClean="0"/>
              <a:t>1</a:t>
            </a:fld>
            <a:endParaRPr lang="en-US"/>
          </a:p>
        </p:txBody>
      </p:sp>
    </p:spTree>
    <p:extLst>
      <p:ext uri="{BB962C8B-B14F-4D97-AF65-F5344CB8AC3E}">
        <p14:creationId xmlns:p14="http://schemas.microsoft.com/office/powerpoint/2010/main" val="281728670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NZ" dirty="0"/>
          </a:p>
        </p:txBody>
      </p:sp>
      <p:sp>
        <p:nvSpPr>
          <p:cNvPr id="4" name="Slide Number Placeholder 3"/>
          <p:cNvSpPr>
            <a:spLocks noGrp="1"/>
          </p:cNvSpPr>
          <p:nvPr>
            <p:ph type="sldNum" sz="quarter" idx="5"/>
          </p:nvPr>
        </p:nvSpPr>
        <p:spPr/>
        <p:txBody>
          <a:bodyPr/>
          <a:lstStyle/>
          <a:p>
            <a:fld id="{DEAC4FDE-7089-C146-AFFD-9B26D6295F43}" type="slidenum">
              <a:rPr lang="en-US" smtClean="0"/>
              <a:t>3</a:t>
            </a:fld>
            <a:endParaRPr lang="en-US"/>
          </a:p>
        </p:txBody>
      </p:sp>
    </p:spTree>
    <p:extLst>
      <p:ext uri="{BB962C8B-B14F-4D97-AF65-F5344CB8AC3E}">
        <p14:creationId xmlns:p14="http://schemas.microsoft.com/office/powerpoint/2010/main" val="16065505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NZ" dirty="0"/>
          </a:p>
        </p:txBody>
      </p:sp>
      <p:sp>
        <p:nvSpPr>
          <p:cNvPr id="4" name="Slide Number Placeholder 3"/>
          <p:cNvSpPr>
            <a:spLocks noGrp="1"/>
          </p:cNvSpPr>
          <p:nvPr>
            <p:ph type="sldNum" sz="quarter" idx="5"/>
          </p:nvPr>
        </p:nvSpPr>
        <p:spPr/>
        <p:txBody>
          <a:bodyPr/>
          <a:lstStyle/>
          <a:p>
            <a:fld id="{DEAC4FDE-7089-C146-AFFD-9B26D6295F43}" type="slidenum">
              <a:rPr lang="en-US" smtClean="0"/>
              <a:t>4</a:t>
            </a:fld>
            <a:endParaRPr lang="en-US"/>
          </a:p>
        </p:txBody>
      </p:sp>
    </p:spTree>
    <p:extLst>
      <p:ext uri="{BB962C8B-B14F-4D97-AF65-F5344CB8AC3E}">
        <p14:creationId xmlns:p14="http://schemas.microsoft.com/office/powerpoint/2010/main" val="3030128954"/>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slideMaster" Target="../slideMasters/slideMaster1.xml"/><Relationship Id="rId1" Type="http://schemas.openxmlformats.org/officeDocument/2006/relationships/tags" Target="../tags/tag3.xml"/><Relationship Id="rId5" Type="http://schemas.openxmlformats.org/officeDocument/2006/relationships/image" Target="../media/image3.png"/><Relationship Id="rId4" Type="http://schemas.openxmlformats.org/officeDocument/2006/relationships/image" Target="../media/image2.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slideMaster" Target="../slideMasters/slideMaster1.xml"/><Relationship Id="rId1" Type="http://schemas.openxmlformats.org/officeDocument/2006/relationships/tags" Target="../tags/tag4.xml"/><Relationship Id="rId5" Type="http://schemas.openxmlformats.org/officeDocument/2006/relationships/image" Target="../media/image3.png"/><Relationship Id="rId4" Type="http://schemas.openxmlformats.org/officeDocument/2006/relationships/image" Target="../media/image2.png"/></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slideMaster" Target="../slideMasters/slideMaster1.xml"/><Relationship Id="rId1" Type="http://schemas.openxmlformats.org/officeDocument/2006/relationships/tags" Target="../tags/tag5.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slideMaster" Target="../slideMasters/slideMaster1.xml"/><Relationship Id="rId1" Type="http://schemas.openxmlformats.org/officeDocument/2006/relationships/tags" Target="../tags/tag6.xml"/><Relationship Id="rId5" Type="http://schemas.openxmlformats.org/officeDocument/2006/relationships/image" Target="../media/image6.jpeg"/><Relationship Id="rId4" Type="http://schemas.openxmlformats.org/officeDocument/2006/relationships/image" Target="../media/image5.png"/></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Master" Target="../slideMasters/slideMaster1.xml"/><Relationship Id="rId1" Type="http://schemas.openxmlformats.org/officeDocument/2006/relationships/tags" Target="../tags/tag7.xml"/><Relationship Id="rId4" Type="http://schemas.openxmlformats.org/officeDocument/2006/relationships/image" Target="../media/image3.png"/></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Master" Target="../slideMasters/slideMaster1.xml"/><Relationship Id="rId1" Type="http://schemas.openxmlformats.org/officeDocument/2006/relationships/tags" Target="../tags/tag8.xml"/><Relationship Id="rId4" Type="http://schemas.openxmlformats.org/officeDocument/2006/relationships/image" Target="../media/image3.png"/></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slideMaster" Target="../slideMasters/slideMaster1.xml"/><Relationship Id="rId1" Type="http://schemas.openxmlformats.org/officeDocument/2006/relationships/tags" Target="../tags/tag9.xml"/><Relationship Id="rId4" Type="http://schemas.openxmlformats.org/officeDocument/2006/relationships/image" Target="../media/image6.jpeg"/></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slideMaster" Target="../slideMasters/slideMaster1.xml"/><Relationship Id="rId1" Type="http://schemas.openxmlformats.org/officeDocument/2006/relationships/tags" Target="../tags/tag10.xml"/><Relationship Id="rId5" Type="http://schemas.openxmlformats.org/officeDocument/2006/relationships/image" Target="../media/image6.jpeg"/><Relationship Id="rId4" Type="http://schemas.openxmlformats.org/officeDocument/2006/relationships/image" Target="../media/image5.png"/></Relationships>
</file>

<file path=ppt/slideLayouts/_rels/slideLayout9.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1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slideMaster" Target="../slideMasters/slideMaster1.xml"/><Relationship Id="rId1" Type="http://schemas.openxmlformats.org/officeDocument/2006/relationships/tags" Target="../tags/tag12.xml"/><Relationship Id="rId5" Type="http://schemas.openxmlformats.org/officeDocument/2006/relationships/image" Target="../media/image9.svg"/><Relationship Id="rId4" Type="http://schemas.openxmlformats.org/officeDocument/2006/relationships/image" Target="../media/image8.png"/></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Session Header - text only">
    <p:bg>
      <p:bgPr>
        <a:solidFill>
          <a:srgbClr val="1589CB"/>
        </a:solidFill>
        <a:effectLst/>
      </p:bgPr>
    </p:bg>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1D664572-B1A2-5240-832A-BF9E50AA987B}"/>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a:stretch/>
        </p:blipFill>
        <p:spPr>
          <a:xfrm>
            <a:off x="0" y="3240361"/>
            <a:ext cx="12192000" cy="3617637"/>
          </a:xfrm>
          <a:prstGeom prst="rect">
            <a:avLst/>
          </a:prstGeom>
        </p:spPr>
      </p:pic>
      <p:sp>
        <p:nvSpPr>
          <p:cNvPr id="10" name="Title 1">
            <a:extLst>
              <a:ext uri="{FF2B5EF4-FFF2-40B4-BE49-F238E27FC236}">
                <a16:creationId xmlns:a16="http://schemas.microsoft.com/office/drawing/2014/main" id="{C7D517B6-533E-2D4A-9637-D9BF42CE3540}"/>
              </a:ext>
            </a:extLst>
          </p:cNvPr>
          <p:cNvSpPr>
            <a:spLocks noGrp="1"/>
          </p:cNvSpPr>
          <p:nvPr>
            <p:ph type="ctrTitle" hasCustomPrompt="1"/>
          </p:nvPr>
        </p:nvSpPr>
        <p:spPr>
          <a:xfrm>
            <a:off x="1109133" y="1659699"/>
            <a:ext cx="9863667" cy="1440160"/>
          </a:xfrm>
          <a:prstGeom prst="rect">
            <a:avLst/>
          </a:prstGeom>
        </p:spPr>
        <p:txBody>
          <a:bodyPr anchor="b">
            <a:noAutofit/>
          </a:bodyPr>
          <a:lstStyle>
            <a:lvl1pPr algn="l">
              <a:lnSpc>
                <a:spcPts val="5200"/>
              </a:lnSpc>
              <a:defRPr sz="4000" b="1" cap="none" baseline="0">
                <a:solidFill>
                  <a:schemeClr val="bg1"/>
                </a:solidFill>
                <a:latin typeface="Roboto" panose="02000000000000000000" pitchFamily="2" charset="0"/>
                <a:ea typeface="Roboto" panose="02000000000000000000" pitchFamily="2" charset="0"/>
                <a:cs typeface="Roboto" panose="02000000000000000000" pitchFamily="2" charset="0"/>
              </a:defRPr>
            </a:lvl1pPr>
          </a:lstStyle>
          <a:p>
            <a:r>
              <a:rPr lang="en-US"/>
              <a:t>Heading should be </a:t>
            </a:r>
            <a:br>
              <a:rPr lang="en-US"/>
            </a:br>
            <a:r>
              <a:rPr lang="en-US"/>
              <a:t>in Roboto Bold</a:t>
            </a:r>
          </a:p>
        </p:txBody>
      </p:sp>
      <p:sp>
        <p:nvSpPr>
          <p:cNvPr id="11" name="Subtitle 2">
            <a:extLst>
              <a:ext uri="{FF2B5EF4-FFF2-40B4-BE49-F238E27FC236}">
                <a16:creationId xmlns:a16="http://schemas.microsoft.com/office/drawing/2014/main" id="{5289FE5A-6E42-8F4B-8994-2BED71C06956}"/>
              </a:ext>
            </a:extLst>
          </p:cNvPr>
          <p:cNvSpPr>
            <a:spLocks noGrp="1"/>
          </p:cNvSpPr>
          <p:nvPr>
            <p:ph type="subTitle" idx="1" hasCustomPrompt="1"/>
          </p:nvPr>
        </p:nvSpPr>
        <p:spPr>
          <a:xfrm>
            <a:off x="1103445" y="3243876"/>
            <a:ext cx="9863667" cy="1193237"/>
          </a:xfrm>
          <a:prstGeom prst="rect">
            <a:avLst/>
          </a:prstGeom>
        </p:spPr>
        <p:txBody>
          <a:bodyPr>
            <a:normAutofit/>
          </a:bodyPr>
          <a:lstStyle>
            <a:lvl1pPr marL="0" indent="0" algn="l">
              <a:buNone/>
              <a:defRPr sz="2000" b="1">
                <a:solidFill>
                  <a:schemeClr val="bg1"/>
                </a:solidFill>
                <a:latin typeface="Roboto" panose="02000000000000000000" pitchFamily="2" charset="0"/>
                <a:ea typeface="Roboto" panose="02000000000000000000" pitchFamily="2" charset="0"/>
                <a:cs typeface="Roboto" panose="02000000000000000000" pitchFamily="2"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Subtitle</a:t>
            </a:r>
          </a:p>
        </p:txBody>
      </p:sp>
      <p:cxnSp>
        <p:nvCxnSpPr>
          <p:cNvPr id="12" name="Straight Connector 11">
            <a:extLst>
              <a:ext uri="{FF2B5EF4-FFF2-40B4-BE49-F238E27FC236}">
                <a16:creationId xmlns:a16="http://schemas.microsoft.com/office/drawing/2014/main" id="{CC814500-E658-9443-9F54-18F97EB5D41F}"/>
              </a:ext>
            </a:extLst>
          </p:cNvPr>
          <p:cNvCxnSpPr>
            <a:cxnSpLocks/>
          </p:cNvCxnSpPr>
          <p:nvPr userDrawn="1"/>
        </p:nvCxnSpPr>
        <p:spPr>
          <a:xfrm>
            <a:off x="1103445" y="3099859"/>
            <a:ext cx="9863667"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pic>
        <p:nvPicPr>
          <p:cNvPr id="2" name="Picture 1">
            <a:extLst>
              <a:ext uri="{FF2B5EF4-FFF2-40B4-BE49-F238E27FC236}">
                <a16:creationId xmlns:a16="http://schemas.microsoft.com/office/drawing/2014/main" id="{A87A83CC-2029-4F84-BD4F-4FA8B2860D6C}"/>
              </a:ext>
            </a:extLst>
          </p:cNvPr>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556300" y="5661248"/>
            <a:ext cx="1862141" cy="1039141"/>
          </a:xfrm>
          <a:prstGeom prst="rect">
            <a:avLst/>
          </a:prstGeom>
        </p:spPr>
      </p:pic>
      <p:pic>
        <p:nvPicPr>
          <p:cNvPr id="3" name="Picture 2">
            <a:extLst>
              <a:ext uri="{FF2B5EF4-FFF2-40B4-BE49-F238E27FC236}">
                <a16:creationId xmlns:a16="http://schemas.microsoft.com/office/drawing/2014/main" id="{B6F5462F-F7D2-4D26-B879-7B42800B6244}"/>
              </a:ext>
            </a:extLst>
          </p:cNvPr>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10488488" y="6309320"/>
            <a:ext cx="1147212" cy="290959"/>
          </a:xfrm>
          <a:prstGeom prst="rect">
            <a:avLst/>
          </a:prstGeom>
        </p:spPr>
      </p:pic>
      <p:sp>
        <p:nvSpPr>
          <p:cNvPr id="8" name="Rectangle 7">
            <a:extLst>
              <a:ext uri="{FF2B5EF4-FFF2-40B4-BE49-F238E27FC236}">
                <a16:creationId xmlns:a16="http://schemas.microsoft.com/office/drawing/2014/main" id="{889AFCC4-0F08-4B8B-8DBA-B559C713A32C}"/>
              </a:ext>
            </a:extLst>
          </p:cNvPr>
          <p:cNvSpPr/>
          <p:nvPr userDrawn="1"/>
        </p:nvSpPr>
        <p:spPr>
          <a:xfrm>
            <a:off x="5303912" y="44624"/>
            <a:ext cx="1656184" cy="288032"/>
          </a:xfrm>
          <a:prstGeom prst="rect">
            <a:avLst/>
          </a:prstGeom>
          <a:solidFill>
            <a:srgbClr val="1589C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Z"/>
          </a:p>
        </p:txBody>
      </p:sp>
    </p:spTree>
    <p:custDataLst>
      <p:tags r:id="rId1"/>
    </p:custDataLst>
    <p:extLst>
      <p:ext uri="{BB962C8B-B14F-4D97-AF65-F5344CB8AC3E}">
        <p14:creationId xmlns:p14="http://schemas.microsoft.com/office/powerpoint/2010/main" val="410743408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Screen">
    <p:bg>
      <p:bgPr>
        <a:solidFill>
          <a:srgbClr val="005CA9"/>
        </a:solidFill>
        <a:effectLst/>
      </p:bgPr>
    </p:bg>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2FCE3ABD-C03F-EF4F-99C7-0282E531D41C}"/>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a:stretch/>
        </p:blipFill>
        <p:spPr>
          <a:xfrm>
            <a:off x="0" y="3240361"/>
            <a:ext cx="12192000" cy="3617633"/>
          </a:xfrm>
          <a:prstGeom prst="rect">
            <a:avLst/>
          </a:prstGeom>
        </p:spPr>
      </p:pic>
      <p:pic>
        <p:nvPicPr>
          <p:cNvPr id="7" name="Picture 6">
            <a:extLst>
              <a:ext uri="{FF2B5EF4-FFF2-40B4-BE49-F238E27FC236}">
                <a16:creationId xmlns:a16="http://schemas.microsoft.com/office/drawing/2014/main" id="{6365DC00-AB97-034E-839D-699B7993D62D}"/>
              </a:ext>
            </a:extLst>
          </p:cNvPr>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556300" y="5661248"/>
            <a:ext cx="1862141" cy="1039141"/>
          </a:xfrm>
          <a:prstGeom prst="rect">
            <a:avLst/>
          </a:prstGeom>
        </p:spPr>
      </p:pic>
      <p:pic>
        <p:nvPicPr>
          <p:cNvPr id="8" name="Picture 7">
            <a:extLst>
              <a:ext uri="{FF2B5EF4-FFF2-40B4-BE49-F238E27FC236}">
                <a16:creationId xmlns:a16="http://schemas.microsoft.com/office/drawing/2014/main" id="{326F29F0-440C-AB43-938E-4C58F596E91D}"/>
              </a:ext>
            </a:extLst>
          </p:cNvPr>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10488488" y="6309320"/>
            <a:ext cx="1147212" cy="290959"/>
          </a:xfrm>
          <a:prstGeom prst="rect">
            <a:avLst/>
          </a:prstGeom>
        </p:spPr>
      </p:pic>
      <p:sp>
        <p:nvSpPr>
          <p:cNvPr id="14" name="Title 1">
            <a:extLst>
              <a:ext uri="{FF2B5EF4-FFF2-40B4-BE49-F238E27FC236}">
                <a16:creationId xmlns:a16="http://schemas.microsoft.com/office/drawing/2014/main" id="{C7D517B6-533E-2D4A-9637-D9BF42CE3540}"/>
              </a:ext>
            </a:extLst>
          </p:cNvPr>
          <p:cNvSpPr>
            <a:spLocks noGrp="1"/>
          </p:cNvSpPr>
          <p:nvPr>
            <p:ph type="ctrTitle" hasCustomPrompt="1"/>
          </p:nvPr>
        </p:nvSpPr>
        <p:spPr>
          <a:xfrm>
            <a:off x="1109133" y="1659699"/>
            <a:ext cx="9857979" cy="1440160"/>
          </a:xfrm>
          <a:prstGeom prst="rect">
            <a:avLst/>
          </a:prstGeom>
        </p:spPr>
        <p:txBody>
          <a:bodyPr anchor="b">
            <a:noAutofit/>
          </a:bodyPr>
          <a:lstStyle>
            <a:lvl1pPr algn="l">
              <a:lnSpc>
                <a:spcPts val="5200"/>
              </a:lnSpc>
              <a:defRPr sz="4000" b="1" cap="none" baseline="0">
                <a:solidFill>
                  <a:schemeClr val="bg1"/>
                </a:solidFill>
                <a:latin typeface="Roboto" panose="02000000000000000000" pitchFamily="2" charset="0"/>
                <a:ea typeface="Roboto" panose="02000000000000000000" pitchFamily="2" charset="0"/>
                <a:cs typeface="Roboto" panose="02000000000000000000" pitchFamily="2" charset="0"/>
              </a:defRPr>
            </a:lvl1pPr>
          </a:lstStyle>
          <a:p>
            <a:r>
              <a:rPr lang="en-US"/>
              <a:t>Heading should be </a:t>
            </a:r>
            <a:br>
              <a:rPr lang="en-US"/>
            </a:br>
            <a:r>
              <a:rPr lang="en-US"/>
              <a:t>in Roboto Bold</a:t>
            </a:r>
          </a:p>
        </p:txBody>
      </p:sp>
      <p:sp>
        <p:nvSpPr>
          <p:cNvPr id="15" name="Subtitle 2">
            <a:extLst>
              <a:ext uri="{FF2B5EF4-FFF2-40B4-BE49-F238E27FC236}">
                <a16:creationId xmlns:a16="http://schemas.microsoft.com/office/drawing/2014/main" id="{5289FE5A-6E42-8F4B-8994-2BED71C06956}"/>
              </a:ext>
            </a:extLst>
          </p:cNvPr>
          <p:cNvSpPr>
            <a:spLocks noGrp="1"/>
          </p:cNvSpPr>
          <p:nvPr>
            <p:ph type="subTitle" idx="1" hasCustomPrompt="1"/>
          </p:nvPr>
        </p:nvSpPr>
        <p:spPr>
          <a:xfrm>
            <a:off x="1103445" y="3243876"/>
            <a:ext cx="9857979" cy="1193237"/>
          </a:xfrm>
          <a:prstGeom prst="rect">
            <a:avLst/>
          </a:prstGeom>
        </p:spPr>
        <p:txBody>
          <a:bodyPr>
            <a:normAutofit/>
          </a:bodyPr>
          <a:lstStyle>
            <a:lvl1pPr marL="0" indent="0" algn="l">
              <a:buNone/>
              <a:defRPr sz="2000" b="1">
                <a:solidFill>
                  <a:schemeClr val="bg1"/>
                </a:solidFill>
                <a:latin typeface="Roboto" panose="02000000000000000000" pitchFamily="2" charset="0"/>
                <a:ea typeface="Roboto" panose="02000000000000000000" pitchFamily="2" charset="0"/>
                <a:cs typeface="Roboto" panose="02000000000000000000" pitchFamily="2"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Subtitle</a:t>
            </a:r>
          </a:p>
        </p:txBody>
      </p:sp>
      <p:cxnSp>
        <p:nvCxnSpPr>
          <p:cNvPr id="9" name="Straight Connector 8">
            <a:extLst>
              <a:ext uri="{FF2B5EF4-FFF2-40B4-BE49-F238E27FC236}">
                <a16:creationId xmlns:a16="http://schemas.microsoft.com/office/drawing/2014/main" id="{58424113-B883-4A2E-9429-8F436703B523}"/>
              </a:ext>
            </a:extLst>
          </p:cNvPr>
          <p:cNvCxnSpPr>
            <a:cxnSpLocks/>
          </p:cNvCxnSpPr>
          <p:nvPr userDrawn="1"/>
        </p:nvCxnSpPr>
        <p:spPr>
          <a:xfrm>
            <a:off x="1103445" y="3099859"/>
            <a:ext cx="9863667"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10" name="Rectangle 9">
            <a:extLst>
              <a:ext uri="{FF2B5EF4-FFF2-40B4-BE49-F238E27FC236}">
                <a16:creationId xmlns:a16="http://schemas.microsoft.com/office/drawing/2014/main" id="{7BF7BB18-B867-48B1-BCA0-FADC3413971F}"/>
              </a:ext>
            </a:extLst>
          </p:cNvPr>
          <p:cNvSpPr/>
          <p:nvPr userDrawn="1"/>
        </p:nvSpPr>
        <p:spPr>
          <a:xfrm>
            <a:off x="5267908" y="30355"/>
            <a:ext cx="1656184" cy="288032"/>
          </a:xfrm>
          <a:prstGeom prst="rect">
            <a:avLst/>
          </a:prstGeom>
          <a:solidFill>
            <a:srgbClr val="005CA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Z"/>
          </a:p>
        </p:txBody>
      </p:sp>
    </p:spTree>
    <p:custDataLst>
      <p:tags r:id="rId1"/>
    </p:custDataLst>
    <p:extLst>
      <p:ext uri="{BB962C8B-B14F-4D97-AF65-F5344CB8AC3E}">
        <p14:creationId xmlns:p14="http://schemas.microsoft.com/office/powerpoint/2010/main" val="298043239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Session Header with Image">
    <p:bg>
      <p:bgPr>
        <a:solidFill>
          <a:srgbClr val="005CA9"/>
        </a:solidFill>
        <a:effectLst/>
      </p:bgPr>
    </p:bg>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2FCE3ABD-C03F-EF4F-99C7-0282E531D41C}"/>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a:stretch/>
        </p:blipFill>
        <p:spPr>
          <a:xfrm>
            <a:off x="47328" y="3240367"/>
            <a:ext cx="12192000" cy="3617633"/>
          </a:xfrm>
          <a:prstGeom prst="rect">
            <a:avLst/>
          </a:prstGeom>
        </p:spPr>
      </p:pic>
      <p:sp>
        <p:nvSpPr>
          <p:cNvPr id="7" name="Picture Placeholder 6">
            <a:extLst>
              <a:ext uri="{FF2B5EF4-FFF2-40B4-BE49-F238E27FC236}">
                <a16:creationId xmlns:a16="http://schemas.microsoft.com/office/drawing/2014/main" id="{FD3A6D4C-AFE8-4068-AF6F-145C24737042}"/>
              </a:ext>
            </a:extLst>
          </p:cNvPr>
          <p:cNvSpPr>
            <a:spLocks noGrp="1"/>
          </p:cNvSpPr>
          <p:nvPr>
            <p:ph type="pic" sz="quarter" idx="10"/>
          </p:nvPr>
        </p:nvSpPr>
        <p:spPr>
          <a:xfrm>
            <a:off x="0" y="0"/>
            <a:ext cx="12192000" cy="4941168"/>
          </a:xfrm>
          <a:prstGeom prst="rect">
            <a:avLst/>
          </a:prstGeom>
        </p:spPr>
        <p:txBody>
          <a:bodyPr/>
          <a:lstStyle/>
          <a:p>
            <a:endParaRPr lang="en-NZ"/>
          </a:p>
        </p:txBody>
      </p:sp>
      <p:sp>
        <p:nvSpPr>
          <p:cNvPr id="10" name="Title 1">
            <a:extLst>
              <a:ext uri="{FF2B5EF4-FFF2-40B4-BE49-F238E27FC236}">
                <a16:creationId xmlns:a16="http://schemas.microsoft.com/office/drawing/2014/main" id="{13273A5D-E9FF-4FFD-B057-4A829D2B2F38}"/>
              </a:ext>
            </a:extLst>
          </p:cNvPr>
          <p:cNvSpPr>
            <a:spLocks noGrp="1"/>
          </p:cNvSpPr>
          <p:nvPr>
            <p:ph type="ctrTitle" hasCustomPrompt="1"/>
          </p:nvPr>
        </p:nvSpPr>
        <p:spPr>
          <a:xfrm>
            <a:off x="334800" y="4993200"/>
            <a:ext cx="10297144" cy="476666"/>
          </a:xfrm>
          <a:prstGeom prst="rect">
            <a:avLst/>
          </a:prstGeom>
        </p:spPr>
        <p:txBody>
          <a:bodyPr anchor="b">
            <a:noAutofit/>
          </a:bodyPr>
          <a:lstStyle>
            <a:lvl1pPr algn="l">
              <a:lnSpc>
                <a:spcPts val="5200"/>
              </a:lnSpc>
              <a:defRPr sz="2000" b="0" cap="none" baseline="0">
                <a:solidFill>
                  <a:schemeClr val="bg1"/>
                </a:solidFill>
                <a:latin typeface="Roboto" panose="02000000000000000000" pitchFamily="2" charset="0"/>
                <a:ea typeface="Roboto" panose="02000000000000000000" pitchFamily="2" charset="0"/>
                <a:cs typeface="Roboto" panose="02000000000000000000" pitchFamily="2" charset="0"/>
              </a:defRPr>
            </a:lvl1pPr>
          </a:lstStyle>
          <a:p>
            <a:r>
              <a:rPr lang="en-US"/>
              <a:t>DAY ###: SESSION ###</a:t>
            </a:r>
          </a:p>
        </p:txBody>
      </p:sp>
      <p:sp>
        <p:nvSpPr>
          <p:cNvPr id="14" name="Title 2">
            <a:extLst>
              <a:ext uri="{FF2B5EF4-FFF2-40B4-BE49-F238E27FC236}">
                <a16:creationId xmlns:a16="http://schemas.microsoft.com/office/drawing/2014/main" id="{4880B3CA-4BCE-4D3A-8CBA-536576F8E8F6}"/>
              </a:ext>
            </a:extLst>
          </p:cNvPr>
          <p:cNvSpPr>
            <a:spLocks noGrp="1"/>
          </p:cNvSpPr>
          <p:nvPr>
            <p:ph type="body" sz="quarter" idx="11" hasCustomPrompt="1"/>
          </p:nvPr>
        </p:nvSpPr>
        <p:spPr>
          <a:xfrm>
            <a:off x="334800" y="5589240"/>
            <a:ext cx="9216627" cy="707886"/>
          </a:xfrm>
          <a:prstGeom prst="rect">
            <a:avLst/>
          </a:prstGeom>
        </p:spPr>
        <p:txBody>
          <a:bodyPr>
            <a:spAutoFit/>
          </a:bodyPr>
          <a:lstStyle>
            <a:lvl1pPr>
              <a:buNone/>
              <a:defRPr sz="4000" b="1">
                <a:solidFill>
                  <a:srgbClr val="FFFFFF"/>
                </a:solidFill>
                <a:latin typeface="Roboto" panose="02000000000000000000" pitchFamily="2" charset="0"/>
                <a:ea typeface="Roboto" panose="02000000000000000000" pitchFamily="2" charset="0"/>
                <a:cs typeface="Roboto" panose="02000000000000000000" pitchFamily="2" charset="0"/>
              </a:defRPr>
            </a:lvl1pPr>
          </a:lstStyle>
          <a:p>
            <a:r>
              <a:rPr lang="en-US"/>
              <a:t>Heading should be in Roboto Bold</a:t>
            </a:r>
          </a:p>
        </p:txBody>
      </p:sp>
    </p:spTree>
    <p:custDataLst>
      <p:tags r:id="rId1"/>
    </p:custDataLst>
    <p:extLst>
      <p:ext uri="{BB962C8B-B14F-4D97-AF65-F5344CB8AC3E}">
        <p14:creationId xmlns:p14="http://schemas.microsoft.com/office/powerpoint/2010/main" val="92569222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ext">
    <p:bg>
      <p:bgPr>
        <a:solidFill>
          <a:schemeClr val="bg1"/>
        </a:solidFill>
        <a:effectLst/>
      </p:bgPr>
    </p:bg>
    <p:spTree>
      <p:nvGrpSpPr>
        <p:cNvPr id="1" name=""/>
        <p:cNvGrpSpPr/>
        <p:nvPr/>
      </p:nvGrpSpPr>
      <p:grpSpPr>
        <a:xfrm>
          <a:off x="0" y="0"/>
          <a:ext cx="0" cy="0"/>
          <a:chOff x="0" y="0"/>
          <a:chExt cx="0" cy="0"/>
        </a:xfrm>
      </p:grpSpPr>
      <p:pic>
        <p:nvPicPr>
          <p:cNvPr id="10" name="Picture 9"/>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0183047" y="6306890"/>
            <a:ext cx="1528900" cy="292892"/>
          </a:xfrm>
          <a:prstGeom prst="rect">
            <a:avLst/>
          </a:prstGeom>
        </p:spPr>
      </p:pic>
      <p:sp>
        <p:nvSpPr>
          <p:cNvPr id="9" name="Title 1">
            <a:extLst>
              <a:ext uri="{FF2B5EF4-FFF2-40B4-BE49-F238E27FC236}">
                <a16:creationId xmlns:a16="http://schemas.microsoft.com/office/drawing/2014/main" id="{177A1023-6CE9-7A47-840C-13BE331A9464}"/>
              </a:ext>
            </a:extLst>
          </p:cNvPr>
          <p:cNvSpPr>
            <a:spLocks noGrp="1"/>
          </p:cNvSpPr>
          <p:nvPr>
            <p:ph type="ctrTitle" hasCustomPrompt="1"/>
          </p:nvPr>
        </p:nvSpPr>
        <p:spPr>
          <a:xfrm>
            <a:off x="633588" y="979200"/>
            <a:ext cx="10829965" cy="502702"/>
          </a:xfrm>
          <a:prstGeom prst="rect">
            <a:avLst/>
          </a:prstGeom>
        </p:spPr>
        <p:txBody>
          <a:bodyPr anchor="t">
            <a:spAutoFit/>
          </a:bodyPr>
          <a:lstStyle>
            <a:lvl1pPr algn="l" defTabSz="914400" rtl="0" eaLnBrk="1" latinLnBrk="0" hangingPunct="1">
              <a:lnSpc>
                <a:spcPts val="3200"/>
              </a:lnSpc>
              <a:spcBef>
                <a:spcPct val="0"/>
              </a:spcBef>
              <a:buNone/>
              <a:defRPr lang="en-US" sz="3000" b="1" kern="1200" cap="none" baseline="0" dirty="0">
                <a:solidFill>
                  <a:srgbClr val="005CA9"/>
                </a:solidFill>
                <a:latin typeface="Roboto" panose="02000000000000000000" pitchFamily="2" charset="0"/>
                <a:ea typeface="Roboto" panose="02000000000000000000" pitchFamily="2" charset="0"/>
                <a:cs typeface="Roboto" panose="02000000000000000000" pitchFamily="2" charset="0"/>
              </a:defRPr>
            </a:lvl1pPr>
          </a:lstStyle>
          <a:p>
            <a:r>
              <a:rPr lang="en-US"/>
              <a:t>Heading goes here</a:t>
            </a:r>
          </a:p>
        </p:txBody>
      </p:sp>
      <p:sp>
        <p:nvSpPr>
          <p:cNvPr id="13" name="Subtitle 2">
            <a:extLst>
              <a:ext uri="{FF2B5EF4-FFF2-40B4-BE49-F238E27FC236}">
                <a16:creationId xmlns:a16="http://schemas.microsoft.com/office/drawing/2014/main" id="{212ED630-E8F7-F648-905B-3A14AB4A11F1}"/>
              </a:ext>
            </a:extLst>
          </p:cNvPr>
          <p:cNvSpPr>
            <a:spLocks noGrp="1"/>
          </p:cNvSpPr>
          <p:nvPr>
            <p:ph type="subTitle" idx="1" hasCustomPrompt="1"/>
          </p:nvPr>
        </p:nvSpPr>
        <p:spPr>
          <a:xfrm>
            <a:off x="623392" y="2134800"/>
            <a:ext cx="10849205" cy="3912030"/>
          </a:xfrm>
          <a:prstGeom prst="rect">
            <a:avLst/>
          </a:prstGeom>
        </p:spPr>
        <p:txBody>
          <a:bodyPr>
            <a:normAutofit/>
          </a:bodyPr>
          <a:lstStyle>
            <a:lvl1pPr marL="0" indent="0" algn="l">
              <a:buNone/>
              <a:defRPr sz="1800" b="0" baseline="0">
                <a:solidFill>
                  <a:schemeClr val="tx1"/>
                </a:solidFill>
                <a:latin typeface="Roboto" panose="02000000000000000000" pitchFamily="2" charset="0"/>
                <a:ea typeface="Roboto" panose="02000000000000000000" pitchFamily="2" charset="0"/>
                <a:cs typeface="Roboto" panose="02000000000000000000" pitchFamily="2"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solidFill>
                  <a:schemeClr val="tx1"/>
                </a:solidFill>
              </a:rPr>
              <a:t>Main text goes here</a:t>
            </a:r>
            <a:endParaRPr lang="en-US"/>
          </a:p>
        </p:txBody>
      </p:sp>
      <p:pic>
        <p:nvPicPr>
          <p:cNvPr id="15" name="Picture 14">
            <a:extLst>
              <a:ext uri="{FF2B5EF4-FFF2-40B4-BE49-F238E27FC236}">
                <a16:creationId xmlns:a16="http://schemas.microsoft.com/office/drawing/2014/main" id="{3ABD6BEA-7229-DC43-989C-1F4FFB9683CA}"/>
              </a:ext>
            </a:extLst>
          </p:cNvPr>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10533214" y="6360144"/>
            <a:ext cx="939383" cy="241081"/>
          </a:xfrm>
          <a:prstGeom prst="rect">
            <a:avLst/>
          </a:prstGeom>
        </p:spPr>
      </p:pic>
      <p:pic>
        <p:nvPicPr>
          <p:cNvPr id="3" name="Picture 2">
            <a:extLst>
              <a:ext uri="{FF2B5EF4-FFF2-40B4-BE49-F238E27FC236}">
                <a16:creationId xmlns:a16="http://schemas.microsoft.com/office/drawing/2014/main" id="{5D580EE0-B0A1-46B4-93E3-F771D0F3BB78}"/>
              </a:ext>
            </a:extLst>
          </p:cNvPr>
          <p:cNvPicPr>
            <a:picLocks noChangeAspect="1"/>
          </p:cNvPicPr>
          <p:nvPr userDrawn="1"/>
        </p:nvPicPr>
        <p:blipFill>
          <a:blip r:embed="rId5" cstate="print">
            <a:extLst>
              <a:ext uri="{28A0092B-C50C-407E-A947-70E740481C1C}">
                <a14:useLocalDpi xmlns:a14="http://schemas.microsoft.com/office/drawing/2010/main" val="0"/>
              </a:ext>
            </a:extLst>
          </a:blip>
          <a:srcRect/>
          <a:stretch/>
        </p:blipFill>
        <p:spPr>
          <a:xfrm>
            <a:off x="480053" y="6036557"/>
            <a:ext cx="1007435" cy="563225"/>
          </a:xfrm>
          <a:prstGeom prst="rect">
            <a:avLst/>
          </a:prstGeom>
        </p:spPr>
      </p:pic>
    </p:spTree>
    <p:custDataLst>
      <p:tags r:id="rId1"/>
    </p:custDataLst>
    <p:extLst>
      <p:ext uri="{BB962C8B-B14F-4D97-AF65-F5344CB8AC3E}">
        <p14:creationId xmlns:p14="http://schemas.microsoft.com/office/powerpoint/2010/main" val="355885250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ext with Image">
    <p:bg>
      <p:bgPr>
        <a:solidFill>
          <a:schemeClr val="bg1"/>
        </a:solidFill>
        <a:effectLst/>
      </p:bgPr>
    </p:bg>
    <p:spTree>
      <p:nvGrpSpPr>
        <p:cNvPr id="1" name=""/>
        <p:cNvGrpSpPr/>
        <p:nvPr/>
      </p:nvGrpSpPr>
      <p:grpSpPr>
        <a:xfrm>
          <a:off x="0" y="0"/>
          <a:ext cx="0" cy="0"/>
          <a:chOff x="0" y="0"/>
          <a:chExt cx="0" cy="0"/>
        </a:xfrm>
      </p:grpSpPr>
      <p:pic>
        <p:nvPicPr>
          <p:cNvPr id="9" name="Picture 8"/>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9375013" y="5413670"/>
            <a:ext cx="2481627" cy="1039666"/>
          </a:xfrm>
          <a:prstGeom prst="rect">
            <a:avLst/>
          </a:prstGeom>
        </p:spPr>
      </p:pic>
      <p:pic>
        <p:nvPicPr>
          <p:cNvPr id="10" name="Picture 9"/>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10183047" y="6306890"/>
            <a:ext cx="1528900" cy="292892"/>
          </a:xfrm>
          <a:prstGeom prst="rect">
            <a:avLst/>
          </a:prstGeom>
        </p:spPr>
      </p:pic>
      <p:sp>
        <p:nvSpPr>
          <p:cNvPr id="12" name="Title 1">
            <a:extLst>
              <a:ext uri="{FF2B5EF4-FFF2-40B4-BE49-F238E27FC236}">
                <a16:creationId xmlns:a16="http://schemas.microsoft.com/office/drawing/2014/main" id="{AB791217-6190-AF47-B8DC-F015180D8E98}"/>
              </a:ext>
            </a:extLst>
          </p:cNvPr>
          <p:cNvSpPr>
            <a:spLocks noGrp="1"/>
          </p:cNvSpPr>
          <p:nvPr>
            <p:ph type="ctrTitle" hasCustomPrompt="1"/>
          </p:nvPr>
        </p:nvSpPr>
        <p:spPr>
          <a:xfrm>
            <a:off x="633600" y="979200"/>
            <a:ext cx="4800533" cy="502702"/>
          </a:xfrm>
          <a:prstGeom prst="rect">
            <a:avLst/>
          </a:prstGeom>
        </p:spPr>
        <p:txBody>
          <a:bodyPr anchor="t">
            <a:spAutoFit/>
          </a:bodyPr>
          <a:lstStyle>
            <a:lvl1pPr algn="l">
              <a:lnSpc>
                <a:spcPts val="3200"/>
              </a:lnSpc>
              <a:defRPr sz="3000" b="1" cap="none" baseline="0">
                <a:solidFill>
                  <a:srgbClr val="005CA9"/>
                </a:solidFill>
                <a:latin typeface="Roboto" panose="02000000000000000000" pitchFamily="2" charset="0"/>
                <a:ea typeface="Roboto" panose="02000000000000000000" pitchFamily="2" charset="0"/>
                <a:cs typeface="Roboto" panose="02000000000000000000" pitchFamily="2" charset="0"/>
              </a:defRPr>
            </a:lvl1pPr>
          </a:lstStyle>
          <a:p>
            <a:r>
              <a:rPr lang="en-US"/>
              <a:t>Heading goes here</a:t>
            </a:r>
          </a:p>
        </p:txBody>
      </p:sp>
      <p:sp>
        <p:nvSpPr>
          <p:cNvPr id="14" name="Subtitle 2">
            <a:extLst>
              <a:ext uri="{FF2B5EF4-FFF2-40B4-BE49-F238E27FC236}">
                <a16:creationId xmlns:a16="http://schemas.microsoft.com/office/drawing/2014/main" id="{911B1ECF-B68E-5943-BD66-AC8A28FB0817}"/>
              </a:ext>
            </a:extLst>
          </p:cNvPr>
          <p:cNvSpPr>
            <a:spLocks noGrp="1"/>
          </p:cNvSpPr>
          <p:nvPr>
            <p:ph type="subTitle" idx="1" hasCustomPrompt="1"/>
          </p:nvPr>
        </p:nvSpPr>
        <p:spPr>
          <a:xfrm>
            <a:off x="633600" y="2134800"/>
            <a:ext cx="4800533" cy="4464496"/>
          </a:xfrm>
          <a:prstGeom prst="rect">
            <a:avLst/>
          </a:prstGeom>
        </p:spPr>
        <p:txBody>
          <a:bodyPr>
            <a:normAutofit/>
          </a:bodyPr>
          <a:lstStyle>
            <a:lvl1pPr marL="0" indent="0" algn="l">
              <a:buNone/>
              <a:defRPr sz="1800" b="0" baseline="0">
                <a:solidFill>
                  <a:schemeClr val="bg1"/>
                </a:solidFill>
                <a:latin typeface="Roboto" panose="02000000000000000000" pitchFamily="2" charset="0"/>
                <a:ea typeface="Roboto" panose="02000000000000000000" pitchFamily="2" charset="0"/>
                <a:cs typeface="Roboto" panose="02000000000000000000" pitchFamily="2"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solidFill>
                  <a:schemeClr val="tx1"/>
                </a:solidFill>
              </a:rPr>
              <a:t>Main text goes here</a:t>
            </a:r>
            <a:endParaRPr lang="en-US"/>
          </a:p>
        </p:txBody>
      </p:sp>
      <p:sp>
        <p:nvSpPr>
          <p:cNvPr id="7" name="Picture Placeholder 2">
            <a:extLst>
              <a:ext uri="{FF2B5EF4-FFF2-40B4-BE49-F238E27FC236}">
                <a16:creationId xmlns:a16="http://schemas.microsoft.com/office/drawing/2014/main" id="{B4A1F15B-D86F-43DE-8824-BD5D23C5EA72}"/>
              </a:ext>
            </a:extLst>
          </p:cNvPr>
          <p:cNvSpPr>
            <a:spLocks noGrp="1"/>
          </p:cNvSpPr>
          <p:nvPr>
            <p:ph type="pic" sz="quarter" idx="10"/>
          </p:nvPr>
        </p:nvSpPr>
        <p:spPr>
          <a:xfrm>
            <a:off x="6096000" y="0"/>
            <a:ext cx="6096000" cy="6858000"/>
          </a:xfrm>
          <a:prstGeom prst="rect">
            <a:avLst/>
          </a:prstGeom>
        </p:spPr>
        <p:txBody>
          <a:bodyPr/>
          <a:lstStyle>
            <a:lvl1pPr marL="0" indent="0">
              <a:buNone/>
              <a:defRPr/>
            </a:lvl1pPr>
          </a:lstStyle>
          <a:p>
            <a:r>
              <a:rPr lang="en-US"/>
              <a:t>Click icon to add picture</a:t>
            </a:r>
            <a:endParaRPr lang="en-NZ"/>
          </a:p>
        </p:txBody>
      </p:sp>
    </p:spTree>
    <p:custDataLst>
      <p:tags r:id="rId1"/>
    </p:custDataLst>
    <p:extLst>
      <p:ext uri="{BB962C8B-B14F-4D97-AF65-F5344CB8AC3E}">
        <p14:creationId xmlns:p14="http://schemas.microsoft.com/office/powerpoint/2010/main" val="230832575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Full Image">
    <p:bg>
      <p:bgPr>
        <a:solidFill>
          <a:schemeClr val="bg1"/>
        </a:solidFill>
        <a:effectLst/>
      </p:bgPr>
    </p:bg>
    <p:spTree>
      <p:nvGrpSpPr>
        <p:cNvPr id="1" name=""/>
        <p:cNvGrpSpPr/>
        <p:nvPr/>
      </p:nvGrpSpPr>
      <p:grpSpPr>
        <a:xfrm>
          <a:off x="0" y="0"/>
          <a:ext cx="0" cy="0"/>
          <a:chOff x="0" y="0"/>
          <a:chExt cx="0" cy="0"/>
        </a:xfrm>
      </p:grpSpPr>
      <p:pic>
        <p:nvPicPr>
          <p:cNvPr id="9" name="Picture 8"/>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9375013" y="5413670"/>
            <a:ext cx="2481627" cy="1039666"/>
          </a:xfrm>
          <a:prstGeom prst="rect">
            <a:avLst/>
          </a:prstGeom>
        </p:spPr>
      </p:pic>
      <p:pic>
        <p:nvPicPr>
          <p:cNvPr id="10" name="Picture 9"/>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10183047" y="6306890"/>
            <a:ext cx="1528900" cy="292892"/>
          </a:xfrm>
          <a:prstGeom prst="rect">
            <a:avLst/>
          </a:prstGeom>
        </p:spPr>
      </p:pic>
      <p:sp>
        <p:nvSpPr>
          <p:cNvPr id="7" name="Picture Placeholder 2">
            <a:extLst>
              <a:ext uri="{FF2B5EF4-FFF2-40B4-BE49-F238E27FC236}">
                <a16:creationId xmlns:a16="http://schemas.microsoft.com/office/drawing/2014/main" id="{B4A1F15B-D86F-43DE-8824-BD5D23C5EA72}"/>
              </a:ext>
            </a:extLst>
          </p:cNvPr>
          <p:cNvSpPr>
            <a:spLocks noGrp="1"/>
          </p:cNvSpPr>
          <p:nvPr>
            <p:ph type="pic" sz="quarter" idx="10"/>
          </p:nvPr>
        </p:nvSpPr>
        <p:spPr>
          <a:xfrm>
            <a:off x="0" y="0"/>
            <a:ext cx="12192000" cy="6858000"/>
          </a:xfrm>
          <a:prstGeom prst="rect">
            <a:avLst/>
          </a:prstGeom>
        </p:spPr>
        <p:txBody>
          <a:bodyPr/>
          <a:lstStyle>
            <a:lvl1pPr marL="0" indent="0">
              <a:buNone/>
              <a:defRPr/>
            </a:lvl1pPr>
          </a:lstStyle>
          <a:p>
            <a:r>
              <a:rPr lang="en-US"/>
              <a:t>Click icon to add picture</a:t>
            </a:r>
            <a:endParaRPr lang="en-NZ"/>
          </a:p>
        </p:txBody>
      </p:sp>
    </p:spTree>
    <p:custDataLst>
      <p:tags r:id="rId1"/>
    </p:custDataLst>
    <p:extLst>
      <p:ext uri="{BB962C8B-B14F-4D97-AF65-F5344CB8AC3E}">
        <p14:creationId xmlns:p14="http://schemas.microsoft.com/office/powerpoint/2010/main" val="154543021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Pull Quote">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C32F4459-F5B8-493D-954D-1E555FAF8FC2}"/>
              </a:ext>
            </a:extLst>
          </p:cNvPr>
          <p:cNvSpPr>
            <a:spLocks noGrp="1"/>
          </p:cNvSpPr>
          <p:nvPr>
            <p:ph type="body" sz="quarter" idx="10" hasCustomPrompt="1"/>
          </p:nvPr>
        </p:nvSpPr>
        <p:spPr>
          <a:xfrm>
            <a:off x="1295434" y="332656"/>
            <a:ext cx="9601133" cy="5832648"/>
          </a:xfrm>
          <a:prstGeom prst="rect">
            <a:avLst/>
          </a:prstGeom>
        </p:spPr>
        <p:txBody>
          <a:bodyPr anchor="ctr">
            <a:normAutofit/>
          </a:bodyPr>
          <a:lstStyle>
            <a:lvl1pPr marL="0" indent="0" algn="ctr" defTabSz="914400" rtl="0" eaLnBrk="1" latinLnBrk="0" hangingPunct="1">
              <a:lnSpc>
                <a:spcPts val="7200"/>
              </a:lnSpc>
              <a:spcBef>
                <a:spcPct val="0"/>
              </a:spcBef>
              <a:buNone/>
              <a:defRPr lang="en-US" sz="7000" b="1" kern="1200" dirty="0" smtClean="0">
                <a:solidFill>
                  <a:srgbClr val="005CA9"/>
                </a:solidFill>
                <a:latin typeface="Roboto" panose="02000000000000000000" pitchFamily="2" charset="0"/>
                <a:ea typeface="Roboto" panose="02000000000000000000" pitchFamily="2" charset="0"/>
                <a:cs typeface="Roboto" panose="02000000000000000000" pitchFamily="2" charset="0"/>
              </a:defRPr>
            </a:lvl1pPr>
            <a:lvl2pPr marL="0" indent="0" algn="ctr" defTabSz="914400" rtl="0" eaLnBrk="1" latinLnBrk="0" hangingPunct="1">
              <a:lnSpc>
                <a:spcPts val="7200"/>
              </a:lnSpc>
              <a:spcBef>
                <a:spcPct val="0"/>
              </a:spcBef>
              <a:buNone/>
              <a:defRPr lang="en-US" sz="7000" kern="1200" dirty="0" smtClean="0">
                <a:solidFill>
                  <a:srgbClr val="1589CB"/>
                </a:solidFill>
                <a:latin typeface="+mj-lt"/>
                <a:ea typeface="Roboto" panose="02000000000000000000" pitchFamily="2" charset="0"/>
                <a:cs typeface="Roboto" panose="02000000000000000000" pitchFamily="2" charset="0"/>
              </a:defRPr>
            </a:lvl2pPr>
            <a:lvl3pPr marL="0" indent="0" algn="ctr" defTabSz="914400" rtl="0" eaLnBrk="1" latinLnBrk="0" hangingPunct="1">
              <a:lnSpc>
                <a:spcPts val="7200"/>
              </a:lnSpc>
              <a:spcBef>
                <a:spcPct val="0"/>
              </a:spcBef>
              <a:buNone/>
              <a:defRPr lang="en-US" sz="7000" kern="1200" dirty="0" smtClean="0">
                <a:solidFill>
                  <a:srgbClr val="1589CB"/>
                </a:solidFill>
                <a:latin typeface="+mj-lt"/>
                <a:ea typeface="Roboto" panose="02000000000000000000" pitchFamily="2" charset="0"/>
                <a:cs typeface="Roboto" panose="02000000000000000000" pitchFamily="2" charset="0"/>
              </a:defRPr>
            </a:lvl3pPr>
            <a:lvl4pPr marL="0" indent="0" algn="ctr" defTabSz="914400" rtl="0" eaLnBrk="1" latinLnBrk="0" hangingPunct="1">
              <a:lnSpc>
                <a:spcPts val="7200"/>
              </a:lnSpc>
              <a:spcBef>
                <a:spcPct val="0"/>
              </a:spcBef>
              <a:buNone/>
              <a:defRPr lang="en-US" sz="7000" kern="1200" dirty="0" smtClean="0">
                <a:solidFill>
                  <a:srgbClr val="1589CB"/>
                </a:solidFill>
                <a:latin typeface="+mj-lt"/>
                <a:ea typeface="Roboto" panose="02000000000000000000" pitchFamily="2" charset="0"/>
                <a:cs typeface="Roboto" panose="02000000000000000000" pitchFamily="2" charset="0"/>
              </a:defRPr>
            </a:lvl4pPr>
            <a:lvl5pPr marL="0" indent="0" algn="ctr" defTabSz="914400" rtl="0" eaLnBrk="1" latinLnBrk="0" hangingPunct="1">
              <a:lnSpc>
                <a:spcPts val="7200"/>
              </a:lnSpc>
              <a:spcBef>
                <a:spcPct val="0"/>
              </a:spcBef>
              <a:buNone/>
              <a:defRPr lang="en-NZ" sz="7000" kern="1200" dirty="0">
                <a:solidFill>
                  <a:srgbClr val="1589CB"/>
                </a:solidFill>
                <a:latin typeface="+mj-lt"/>
                <a:ea typeface="Roboto" panose="02000000000000000000" pitchFamily="2" charset="0"/>
                <a:cs typeface="Roboto" panose="02000000000000000000" pitchFamily="2" charset="0"/>
              </a:defRPr>
            </a:lvl5pPr>
          </a:lstStyle>
          <a:p>
            <a:pPr lvl="0"/>
            <a:r>
              <a:rPr lang="en-US"/>
              <a:t>“Use this slide for a pull out quote”</a:t>
            </a:r>
          </a:p>
        </p:txBody>
      </p:sp>
      <p:pic>
        <p:nvPicPr>
          <p:cNvPr id="5" name="Picture 4">
            <a:extLst>
              <a:ext uri="{FF2B5EF4-FFF2-40B4-BE49-F238E27FC236}">
                <a16:creationId xmlns:a16="http://schemas.microsoft.com/office/drawing/2014/main" id="{96B0493E-EADA-E543-834F-58E7AFAD5CA5}"/>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0426875" y="6360144"/>
            <a:ext cx="939383" cy="241081"/>
          </a:xfrm>
          <a:prstGeom prst="rect">
            <a:avLst/>
          </a:prstGeom>
        </p:spPr>
      </p:pic>
      <p:pic>
        <p:nvPicPr>
          <p:cNvPr id="2" name="Picture 1">
            <a:extLst>
              <a:ext uri="{FF2B5EF4-FFF2-40B4-BE49-F238E27FC236}">
                <a16:creationId xmlns:a16="http://schemas.microsoft.com/office/drawing/2014/main" id="{940A0114-E505-48D9-B1A7-A95945A05AA1}"/>
              </a:ext>
            </a:extLst>
          </p:cNvPr>
          <p:cNvPicPr>
            <a:picLocks noChangeAspect="1"/>
          </p:cNvPicPr>
          <p:nvPr userDrawn="1"/>
        </p:nvPicPr>
        <p:blipFill>
          <a:blip r:embed="rId4" cstate="print">
            <a:extLst>
              <a:ext uri="{28A0092B-C50C-407E-A947-70E740481C1C}">
                <a14:useLocalDpi xmlns:a14="http://schemas.microsoft.com/office/drawing/2010/main" val="0"/>
              </a:ext>
            </a:extLst>
          </a:blip>
          <a:srcRect/>
          <a:stretch/>
        </p:blipFill>
        <p:spPr>
          <a:xfrm>
            <a:off x="480053" y="6036557"/>
            <a:ext cx="1007435" cy="563225"/>
          </a:xfrm>
          <a:prstGeom prst="rect">
            <a:avLst/>
          </a:prstGeom>
        </p:spPr>
      </p:pic>
    </p:spTree>
    <p:custDataLst>
      <p:tags r:id="rId1"/>
    </p:custDataLst>
    <p:extLst>
      <p:ext uri="{BB962C8B-B14F-4D97-AF65-F5344CB8AC3E}">
        <p14:creationId xmlns:p14="http://schemas.microsoft.com/office/powerpoint/2010/main" val="95981800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Heading Only">
    <p:bg>
      <p:bgPr>
        <a:solidFill>
          <a:schemeClr val="bg1"/>
        </a:solidFill>
        <a:effectLst/>
      </p:bgPr>
    </p:bg>
    <p:spTree>
      <p:nvGrpSpPr>
        <p:cNvPr id="1" name=""/>
        <p:cNvGrpSpPr/>
        <p:nvPr/>
      </p:nvGrpSpPr>
      <p:grpSpPr>
        <a:xfrm>
          <a:off x="0" y="0"/>
          <a:ext cx="0" cy="0"/>
          <a:chOff x="0" y="0"/>
          <a:chExt cx="0" cy="0"/>
        </a:xfrm>
      </p:grpSpPr>
      <p:pic>
        <p:nvPicPr>
          <p:cNvPr id="10" name="Picture 9"/>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0183047" y="6306890"/>
            <a:ext cx="1528900" cy="292892"/>
          </a:xfrm>
          <a:prstGeom prst="rect">
            <a:avLst/>
          </a:prstGeom>
        </p:spPr>
      </p:pic>
      <p:sp>
        <p:nvSpPr>
          <p:cNvPr id="9" name="Title 1">
            <a:extLst>
              <a:ext uri="{FF2B5EF4-FFF2-40B4-BE49-F238E27FC236}">
                <a16:creationId xmlns:a16="http://schemas.microsoft.com/office/drawing/2014/main" id="{177A1023-6CE9-7A47-840C-13BE331A9464}"/>
              </a:ext>
            </a:extLst>
          </p:cNvPr>
          <p:cNvSpPr>
            <a:spLocks noGrp="1"/>
          </p:cNvSpPr>
          <p:nvPr>
            <p:ph type="ctrTitle" hasCustomPrompt="1"/>
          </p:nvPr>
        </p:nvSpPr>
        <p:spPr>
          <a:xfrm>
            <a:off x="633588" y="979200"/>
            <a:ext cx="10829965" cy="502702"/>
          </a:xfrm>
          <a:prstGeom prst="rect">
            <a:avLst/>
          </a:prstGeom>
        </p:spPr>
        <p:txBody>
          <a:bodyPr anchor="t">
            <a:spAutoFit/>
          </a:bodyPr>
          <a:lstStyle>
            <a:lvl1pPr algn="l" defTabSz="914400" rtl="0" eaLnBrk="1" latinLnBrk="0" hangingPunct="1">
              <a:lnSpc>
                <a:spcPts val="3200"/>
              </a:lnSpc>
              <a:spcBef>
                <a:spcPct val="0"/>
              </a:spcBef>
              <a:buNone/>
              <a:defRPr lang="en-US" sz="3000" b="1" kern="1200" cap="none" baseline="0" dirty="0">
                <a:solidFill>
                  <a:srgbClr val="005CA9"/>
                </a:solidFill>
                <a:latin typeface="Roboto" panose="02000000000000000000" pitchFamily="2" charset="0"/>
                <a:ea typeface="Roboto" panose="02000000000000000000" pitchFamily="2" charset="0"/>
                <a:cs typeface="Roboto" panose="02000000000000000000" pitchFamily="2" charset="0"/>
              </a:defRPr>
            </a:lvl1pPr>
          </a:lstStyle>
          <a:p>
            <a:r>
              <a:rPr lang="en-US"/>
              <a:t>Heading goes here</a:t>
            </a:r>
          </a:p>
        </p:txBody>
      </p:sp>
      <p:pic>
        <p:nvPicPr>
          <p:cNvPr id="15" name="Picture 14">
            <a:extLst>
              <a:ext uri="{FF2B5EF4-FFF2-40B4-BE49-F238E27FC236}">
                <a16:creationId xmlns:a16="http://schemas.microsoft.com/office/drawing/2014/main" id="{3ABD6BEA-7229-DC43-989C-1F4FFB9683CA}"/>
              </a:ext>
            </a:extLst>
          </p:cNvPr>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10477805" y="6360144"/>
            <a:ext cx="939383" cy="241081"/>
          </a:xfrm>
          <a:prstGeom prst="rect">
            <a:avLst/>
          </a:prstGeom>
        </p:spPr>
      </p:pic>
      <p:pic>
        <p:nvPicPr>
          <p:cNvPr id="2" name="Picture 1">
            <a:extLst>
              <a:ext uri="{FF2B5EF4-FFF2-40B4-BE49-F238E27FC236}">
                <a16:creationId xmlns:a16="http://schemas.microsoft.com/office/drawing/2014/main" id="{2204DF0D-EC12-4C2B-9F0F-05A0F40AF0EC}"/>
              </a:ext>
            </a:extLst>
          </p:cNvPr>
          <p:cNvPicPr>
            <a:picLocks noChangeAspect="1"/>
          </p:cNvPicPr>
          <p:nvPr userDrawn="1"/>
        </p:nvPicPr>
        <p:blipFill>
          <a:blip r:embed="rId5" cstate="print">
            <a:extLst>
              <a:ext uri="{28A0092B-C50C-407E-A947-70E740481C1C}">
                <a14:useLocalDpi xmlns:a14="http://schemas.microsoft.com/office/drawing/2010/main" val="0"/>
              </a:ext>
            </a:extLst>
          </a:blip>
          <a:srcRect/>
          <a:stretch/>
        </p:blipFill>
        <p:spPr>
          <a:xfrm>
            <a:off x="480053" y="6036557"/>
            <a:ext cx="1007435" cy="563225"/>
          </a:xfrm>
          <a:prstGeom prst="rect">
            <a:avLst/>
          </a:prstGeom>
        </p:spPr>
      </p:pic>
    </p:spTree>
    <p:custDataLst>
      <p:tags r:id="rId1"/>
    </p:custDataLst>
    <p:extLst>
      <p:ext uri="{BB962C8B-B14F-4D97-AF65-F5344CB8AC3E}">
        <p14:creationId xmlns:p14="http://schemas.microsoft.com/office/powerpoint/2010/main" val="283391079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userDrawn="1">
  <p:cSld name="Blank with logos">
    <p:spTree>
      <p:nvGrpSpPr>
        <p:cNvPr id="1" name=""/>
        <p:cNvGrpSpPr/>
        <p:nvPr/>
      </p:nvGrpSpPr>
      <p:grpSpPr>
        <a:xfrm>
          <a:off x="0" y="0"/>
          <a:ext cx="0" cy="0"/>
          <a:chOff x="0" y="0"/>
          <a:chExt cx="0" cy="0"/>
        </a:xfrm>
      </p:grpSpPr>
    </p:spTree>
    <p:custDataLst>
      <p:tags r:id="rId1"/>
    </p:custDataLst>
    <p:extLst>
      <p:ext uri="{BB962C8B-B14F-4D97-AF65-F5344CB8AC3E}">
        <p14:creationId xmlns:p14="http://schemas.microsoft.com/office/powerpoint/2010/main" val="312233729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Key takeaways">
    <p:spTree>
      <p:nvGrpSpPr>
        <p:cNvPr id="1" name=""/>
        <p:cNvGrpSpPr/>
        <p:nvPr/>
      </p:nvGrpSpPr>
      <p:grpSpPr>
        <a:xfrm>
          <a:off x="0" y="0"/>
          <a:ext cx="0" cy="0"/>
          <a:chOff x="0" y="0"/>
          <a:chExt cx="0" cy="0"/>
        </a:xfrm>
      </p:grpSpPr>
      <p:pic>
        <p:nvPicPr>
          <p:cNvPr id="3" name="Picture Placeholder 5" descr="A person sitting in a chair&#10;&#10;Description automatically generated">
            <a:extLst>
              <a:ext uri="{FF2B5EF4-FFF2-40B4-BE49-F238E27FC236}">
                <a16:creationId xmlns:a16="http://schemas.microsoft.com/office/drawing/2014/main" id="{4F26EA42-1649-4D37-9A56-CBEAA4589531}"/>
              </a:ext>
            </a:extLst>
          </p:cNvPr>
          <p:cNvPicPr>
            <a:picLocks noChangeAspect="1"/>
          </p:cNvPicPr>
          <p:nvPr userDrawn="1"/>
        </p:nvPicPr>
        <p:blipFill>
          <a:blip r:embed="rId3" cstate="print">
            <a:extLst>
              <a:ext uri="{28A0092B-C50C-407E-A947-70E740481C1C}">
                <a14:useLocalDpi xmlns:a14="http://schemas.microsoft.com/office/drawing/2010/main" val="0"/>
              </a:ext>
            </a:extLst>
          </a:blip>
          <a:srcRect t="7807" b="7807"/>
          <a:stretch>
            <a:fillRect/>
          </a:stretch>
        </p:blipFill>
        <p:spPr>
          <a:xfrm>
            <a:off x="0" y="0"/>
            <a:ext cx="12192000" cy="6858000"/>
          </a:xfrm>
          <a:prstGeom prst="rect">
            <a:avLst/>
          </a:prstGeom>
        </p:spPr>
      </p:pic>
      <p:sp>
        <p:nvSpPr>
          <p:cNvPr id="4" name="Title 4">
            <a:extLst>
              <a:ext uri="{FF2B5EF4-FFF2-40B4-BE49-F238E27FC236}">
                <a16:creationId xmlns:a16="http://schemas.microsoft.com/office/drawing/2014/main" id="{1C840A55-7F92-4FE8-82F4-03C0E14D53C5}"/>
              </a:ext>
            </a:extLst>
          </p:cNvPr>
          <p:cNvSpPr txBox="1">
            <a:spLocks/>
          </p:cNvSpPr>
          <p:nvPr userDrawn="1"/>
        </p:nvSpPr>
        <p:spPr>
          <a:xfrm>
            <a:off x="2279576" y="979199"/>
            <a:ext cx="10829965" cy="880497"/>
          </a:xfrm>
          <a:prstGeom prst="rect">
            <a:avLst/>
          </a:prstGeom>
        </p:spPr>
        <p:txBody>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mi-NZ" sz="4000" b="1">
                <a:solidFill>
                  <a:schemeClr val="bg1"/>
                </a:solidFill>
                <a:latin typeface="Roboto" panose="02000000000000000000" pitchFamily="2" charset="0"/>
                <a:ea typeface="Roboto" panose="02000000000000000000" pitchFamily="2" charset="0"/>
                <a:cs typeface="Roboto" panose="02000000000000000000" pitchFamily="2" charset="0"/>
              </a:rPr>
              <a:t>Key takeaways</a:t>
            </a:r>
            <a:endParaRPr lang="en-NZ" sz="4000" b="1">
              <a:solidFill>
                <a:schemeClr val="bg1"/>
              </a:solidFill>
              <a:latin typeface="Roboto" panose="02000000000000000000" pitchFamily="2" charset="0"/>
              <a:ea typeface="Roboto" panose="02000000000000000000" pitchFamily="2" charset="0"/>
              <a:cs typeface="Roboto" panose="02000000000000000000" pitchFamily="2" charset="0"/>
            </a:endParaRPr>
          </a:p>
        </p:txBody>
      </p:sp>
      <p:pic>
        <p:nvPicPr>
          <p:cNvPr id="5" name="Graphic 4" descr="Key">
            <a:extLst>
              <a:ext uri="{FF2B5EF4-FFF2-40B4-BE49-F238E27FC236}">
                <a16:creationId xmlns:a16="http://schemas.microsoft.com/office/drawing/2014/main" id="{D2604962-B70A-4721-BCB6-3D36E5AAE99D}"/>
              </a:ext>
            </a:extLst>
          </p:cNvPr>
          <p:cNvPicPr>
            <a:picLocks noChangeAspect="1"/>
          </p:cNvPicPr>
          <p:nvPr userDrawn="1"/>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713963" y="692696"/>
            <a:ext cx="1296144" cy="1296144"/>
          </a:xfrm>
          <a:prstGeom prst="rect">
            <a:avLst/>
          </a:prstGeom>
        </p:spPr>
      </p:pic>
      <p:sp>
        <p:nvSpPr>
          <p:cNvPr id="6" name="Oval 5">
            <a:extLst>
              <a:ext uri="{FF2B5EF4-FFF2-40B4-BE49-F238E27FC236}">
                <a16:creationId xmlns:a16="http://schemas.microsoft.com/office/drawing/2014/main" id="{72BF75F0-1529-4BE7-A343-42D81A003729}"/>
              </a:ext>
            </a:extLst>
          </p:cNvPr>
          <p:cNvSpPr/>
          <p:nvPr userDrawn="1"/>
        </p:nvSpPr>
        <p:spPr>
          <a:xfrm>
            <a:off x="660518" y="639251"/>
            <a:ext cx="1403034" cy="1403034"/>
          </a:xfrm>
          <a:prstGeom prst="ellipse">
            <a:avLst/>
          </a:prstGeom>
          <a:noFill/>
          <a:ln w="571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Z"/>
          </a:p>
        </p:txBody>
      </p:sp>
    </p:spTree>
    <p:custDataLst>
      <p:tags r:id="rId1"/>
    </p:custDataLst>
    <p:extLst>
      <p:ext uri="{BB962C8B-B14F-4D97-AF65-F5344CB8AC3E}">
        <p14:creationId xmlns:p14="http://schemas.microsoft.com/office/powerpoint/2010/main" val="209232384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ags" Target="../tags/tag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3" name="MSIPCMContentMarking" descr="{&quot;HashCode&quot;:862551000,&quot;Placement&quot;:&quot;Header&quot;,&quot;Top&quot;:0.0,&quot;Left&quot;:420.008118,&quot;SlideWidth&quot;:960,&quot;SlideHeight&quot;:540}">
            <a:extLst>
              <a:ext uri="{FF2B5EF4-FFF2-40B4-BE49-F238E27FC236}">
                <a16:creationId xmlns:a16="http://schemas.microsoft.com/office/drawing/2014/main" id="{AE36CDB8-C537-4323-9FA6-A40A8887CF0C}"/>
              </a:ext>
            </a:extLst>
          </p:cNvPr>
          <p:cNvSpPr txBox="1"/>
          <p:nvPr userDrawn="1"/>
        </p:nvSpPr>
        <p:spPr>
          <a:xfrm>
            <a:off x="5334103" y="0"/>
            <a:ext cx="1523795" cy="330706"/>
          </a:xfrm>
          <a:prstGeom prst="rect">
            <a:avLst/>
          </a:prstGeom>
          <a:noFill/>
        </p:spPr>
        <p:txBody>
          <a:bodyPr vert="horz" wrap="square" lIns="0" tIns="0" rIns="0" bIns="0" rtlCol="0" anchor="ctr" anchorCtr="1">
            <a:spAutoFit/>
          </a:bodyPr>
          <a:lstStyle/>
          <a:p>
            <a:pPr algn="ctr">
              <a:spcBef>
                <a:spcPts val="0"/>
              </a:spcBef>
              <a:spcAft>
                <a:spcPts val="0"/>
              </a:spcAft>
            </a:pPr>
            <a:r>
              <a:rPr lang="en-NZ" sz="1400">
                <a:solidFill>
                  <a:srgbClr val="000000"/>
                </a:solidFill>
                <a:latin typeface="Calibri" panose="020F0502020204030204" pitchFamily="34" charset="0"/>
              </a:rPr>
              <a:t>IN-CONFIDENCE</a:t>
            </a:r>
          </a:p>
        </p:txBody>
      </p:sp>
    </p:spTree>
    <p:custDataLst>
      <p:tags r:id="rId12"/>
    </p:custDataLst>
    <p:extLst>
      <p:ext uri="{BB962C8B-B14F-4D97-AF65-F5344CB8AC3E}">
        <p14:creationId xmlns:p14="http://schemas.microsoft.com/office/powerpoint/2010/main" val="1104809889"/>
      </p:ext>
    </p:extLst>
  </p:cSld>
  <p:clrMap bg1="lt1" tx1="dk1" bg2="lt2" tx2="dk2" accent1="accent1" accent2="accent2" accent3="accent3" accent4="accent4" accent5="accent5" accent6="accent6" hlink="hlink" folHlink="folHlink"/>
  <p:sldLayoutIdLst>
    <p:sldLayoutId id="2147483732" r:id="rId1"/>
    <p:sldLayoutId id="2147483733" r:id="rId2"/>
    <p:sldLayoutId id="2147483734" r:id="rId3"/>
    <p:sldLayoutId id="2147483735" r:id="rId4"/>
    <p:sldLayoutId id="2147483736" r:id="rId5"/>
    <p:sldLayoutId id="2147483737" r:id="rId6"/>
    <p:sldLayoutId id="2147483738" r:id="rId7"/>
    <p:sldLayoutId id="2147483739" r:id="rId8"/>
    <p:sldLayoutId id="2147483741" r:id="rId9"/>
    <p:sldLayoutId id="2147483742" r:id="rId10"/>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2.xml"/><Relationship Id="rId1" Type="http://schemas.openxmlformats.org/officeDocument/2006/relationships/tags" Target="../tags/tag14.xml"/></Relationships>
</file>

<file path=ppt/slides/_rels/slide2.xml.rels><?xml version="1.0" encoding="UTF-8" standalone="yes"?>
<Relationships xmlns="http://schemas.openxmlformats.org/package/2006/relationships"><Relationship Id="rId2" Type="http://schemas.openxmlformats.org/officeDocument/2006/relationships/slideLayout" Target="../slideLayouts/slideLayout8.xml"/><Relationship Id="rId1" Type="http://schemas.openxmlformats.org/officeDocument/2006/relationships/tags" Target="../tags/tag15.xml"/></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8.xml"/><Relationship Id="rId1" Type="http://schemas.openxmlformats.org/officeDocument/2006/relationships/tags" Target="../tags/tag16.xml"/><Relationship Id="rId4" Type="http://schemas.openxmlformats.org/officeDocument/2006/relationships/image" Target="../media/image10.png"/></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3.xml"/><Relationship Id="rId7" Type="http://schemas.openxmlformats.org/officeDocument/2006/relationships/image" Target="../media/image14.svg"/><Relationship Id="rId2" Type="http://schemas.openxmlformats.org/officeDocument/2006/relationships/slideLayout" Target="../slideLayouts/slideLayout8.xml"/><Relationship Id="rId1" Type="http://schemas.openxmlformats.org/officeDocument/2006/relationships/tags" Target="../tags/tag17.xml"/><Relationship Id="rId6" Type="http://schemas.openxmlformats.org/officeDocument/2006/relationships/image" Target="../media/image13.png"/><Relationship Id="rId5" Type="http://schemas.openxmlformats.org/officeDocument/2006/relationships/image" Target="../media/image12.svg"/><Relationship Id="rId4" Type="http://schemas.openxmlformats.org/officeDocument/2006/relationships/image" Target="../media/image11.png"/></Relationships>
</file>

<file path=ppt/slides/_rels/slide5.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slideLayout" Target="../slideLayouts/slideLayout8.xml"/><Relationship Id="rId1" Type="http://schemas.openxmlformats.org/officeDocument/2006/relationships/tags" Target="../tags/tag18.xml"/><Relationship Id="rId4" Type="http://schemas.openxmlformats.org/officeDocument/2006/relationships/image" Target="../media/image16.svg"/></Relationships>
</file>

<file path=ppt/slides/_rels/slide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slideLayout" Target="../slideLayouts/slideLayout8.xml"/><Relationship Id="rId1" Type="http://schemas.openxmlformats.org/officeDocument/2006/relationships/tags" Target="../tags/tag19.xml"/><Relationship Id="rId6" Type="http://schemas.openxmlformats.org/officeDocument/2006/relationships/image" Target="../media/image14.svg"/><Relationship Id="rId5" Type="http://schemas.openxmlformats.org/officeDocument/2006/relationships/image" Target="../media/image13.png"/><Relationship Id="rId4" Type="http://schemas.openxmlformats.org/officeDocument/2006/relationships/image" Target="../media/image12.svg"/></Relationships>
</file>

<file path=ppt/slides/_rels/slide7.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slideLayout" Target="../slideLayouts/slideLayout8.xml"/><Relationship Id="rId1" Type="http://schemas.openxmlformats.org/officeDocument/2006/relationships/tags" Target="../tags/tag20.xml"/><Relationship Id="rId6" Type="http://schemas.openxmlformats.org/officeDocument/2006/relationships/image" Target="../media/image14.svg"/><Relationship Id="rId5" Type="http://schemas.openxmlformats.org/officeDocument/2006/relationships/image" Target="../media/image13.png"/><Relationship Id="rId4" Type="http://schemas.openxmlformats.org/officeDocument/2006/relationships/image" Target="../media/image12.svg"/></Relationships>
</file>

<file path=ppt/slides/_rels/slide8.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slideLayout" Target="../slideLayouts/slideLayout8.xml"/><Relationship Id="rId1" Type="http://schemas.openxmlformats.org/officeDocument/2006/relationships/tags" Target="../tags/tag21.xml"/><Relationship Id="rId6" Type="http://schemas.openxmlformats.org/officeDocument/2006/relationships/image" Target="../media/image14.svg"/><Relationship Id="rId5" Type="http://schemas.openxmlformats.org/officeDocument/2006/relationships/image" Target="../media/image13.png"/><Relationship Id="rId4" Type="http://schemas.openxmlformats.org/officeDocument/2006/relationships/image" Target="../media/image12.svg"/></Relationships>
</file>

<file path=ppt/slides/_rels/slide9.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slideLayout" Target="../slideLayouts/slideLayout8.xml"/><Relationship Id="rId1" Type="http://schemas.openxmlformats.org/officeDocument/2006/relationships/tags" Target="../tags/tag22.xml"/><Relationship Id="rId6" Type="http://schemas.openxmlformats.org/officeDocument/2006/relationships/image" Target="../media/image14.svg"/><Relationship Id="rId5" Type="http://schemas.openxmlformats.org/officeDocument/2006/relationships/image" Target="../media/image13.png"/><Relationship Id="rId4" Type="http://schemas.openxmlformats.org/officeDocument/2006/relationships/image" Target="../media/image12.svg"/></Relationships>
</file>

<file path=ppt/slides/_rels/slide10.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slideLayout" Target="../slideLayouts/slideLayout8.xml"/><Relationship Id="rId1" Type="http://schemas.openxmlformats.org/officeDocument/2006/relationships/tags" Target="../tags/tag23.xml"/><Relationship Id="rId6" Type="http://schemas.openxmlformats.org/officeDocument/2006/relationships/image" Target="../media/image14.svg"/><Relationship Id="rId5" Type="http://schemas.openxmlformats.org/officeDocument/2006/relationships/image" Target="../media/image13.png"/><Relationship Id="rId4" Type="http://schemas.openxmlformats.org/officeDocument/2006/relationships/image" Target="../media/image12.sv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5FFF5F26-F9D8-4BEB-BF9F-48C464830D64}"/>
              </a:ext>
            </a:extLst>
          </p:cNvPr>
          <p:cNvSpPr>
            <a:spLocks noGrp="1"/>
          </p:cNvSpPr>
          <p:nvPr>
            <p:ph type="ctrTitle"/>
          </p:nvPr>
        </p:nvSpPr>
        <p:spPr>
          <a:xfrm>
            <a:off x="1109133" y="1659699"/>
            <a:ext cx="10726112" cy="1440160"/>
          </a:xfrm>
        </p:spPr>
        <p:txBody>
          <a:bodyPr/>
          <a:lstStyle/>
          <a:p>
            <a:r>
              <a:rPr lang="en-NZ" sz="4800" dirty="0">
                <a:latin typeface="Roboto" panose="02000000000000000000" pitchFamily="2" charset="0"/>
              </a:rPr>
              <a:t>Safe Tactical Approach and Response</a:t>
            </a:r>
          </a:p>
        </p:txBody>
      </p:sp>
      <p:sp>
        <p:nvSpPr>
          <p:cNvPr id="5" name="Subtitle 4">
            <a:extLst>
              <a:ext uri="{FF2B5EF4-FFF2-40B4-BE49-F238E27FC236}">
                <a16:creationId xmlns:a16="http://schemas.microsoft.com/office/drawing/2014/main" id="{B79E787A-9CB8-4E5E-B769-98F56D373109}"/>
              </a:ext>
            </a:extLst>
          </p:cNvPr>
          <p:cNvSpPr>
            <a:spLocks noGrp="1"/>
          </p:cNvSpPr>
          <p:nvPr>
            <p:ph type="subTitle" idx="1"/>
          </p:nvPr>
        </p:nvSpPr>
        <p:spPr/>
        <p:txBody>
          <a:bodyPr/>
          <a:lstStyle/>
          <a:p>
            <a:r>
              <a:rPr lang="mi-NZ" b="0" dirty="0"/>
              <a:t>PREPARED OCTOBER 2021</a:t>
            </a:r>
            <a:endParaRPr lang="en-NZ" b="0" dirty="0">
              <a:latin typeface="Roboto" panose="02000000000000000000" pitchFamily="2" charset="0"/>
            </a:endParaRPr>
          </a:p>
        </p:txBody>
      </p:sp>
      <p:sp>
        <p:nvSpPr>
          <p:cNvPr id="6" name="Subtitle 4">
            <a:extLst>
              <a:ext uri="{FF2B5EF4-FFF2-40B4-BE49-F238E27FC236}">
                <a16:creationId xmlns:a16="http://schemas.microsoft.com/office/drawing/2014/main" id="{D0F9B037-B514-4799-BBBC-F178D8D8CDEC}"/>
              </a:ext>
            </a:extLst>
          </p:cNvPr>
          <p:cNvSpPr txBox="1">
            <a:spLocks/>
          </p:cNvSpPr>
          <p:nvPr/>
        </p:nvSpPr>
        <p:spPr>
          <a:xfrm>
            <a:off x="1103444" y="1783160"/>
            <a:ext cx="9857979" cy="1193237"/>
          </a:xfrm>
          <a:prstGeom prst="rect">
            <a:avLst/>
          </a:prstGeom>
        </p:spPr>
        <p:txBody>
          <a:bodyPr>
            <a:normAutofit/>
          </a:bodyPr>
          <a:lstStyle>
            <a:lvl1pPr marL="0" indent="0" algn="l" defTabSz="914400" rtl="0" eaLnBrk="1" latinLnBrk="0" hangingPunct="1">
              <a:spcBef>
                <a:spcPct val="20000"/>
              </a:spcBef>
              <a:buFont typeface="Arial" panose="020B0604020202020204" pitchFamily="34" charset="0"/>
              <a:buNone/>
              <a:defRPr sz="2000" b="1" kern="1200">
                <a:solidFill>
                  <a:schemeClr val="bg1"/>
                </a:solidFill>
                <a:latin typeface="+mj-lt"/>
                <a:ea typeface="Roboto" panose="02000000000000000000" pitchFamily="2" charset="0"/>
                <a:cs typeface="Roboto" panose="02000000000000000000" pitchFamily="2" charset="0"/>
              </a:defRPr>
            </a:lvl1pPr>
            <a:lvl2pPr marL="457200" indent="0" algn="ctr" defTabSz="914400" rtl="0" eaLnBrk="1" latinLnBrk="0" hangingPunct="1">
              <a:spcBef>
                <a:spcPct val="200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spcBef>
                <a:spcPct val="200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spcBef>
                <a:spcPct val="200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spcBef>
                <a:spcPct val="200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spcBef>
                <a:spcPct val="200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spcBef>
                <a:spcPct val="200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spcBef>
                <a:spcPct val="200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spcBef>
                <a:spcPct val="20000"/>
              </a:spcBef>
              <a:buFont typeface="Arial" panose="020B0604020202020204" pitchFamily="34" charset="0"/>
              <a:buNone/>
              <a:defRPr sz="1600" kern="1200">
                <a:solidFill>
                  <a:schemeClr val="tx1"/>
                </a:solidFill>
                <a:latin typeface="+mn-lt"/>
                <a:ea typeface="+mn-ea"/>
                <a:cs typeface="+mn-cs"/>
              </a:defRPr>
            </a:lvl9pPr>
          </a:lstStyle>
          <a:p>
            <a:r>
              <a:rPr lang="mi-NZ" b="0">
                <a:latin typeface="Roboto" panose="02000000000000000000" pitchFamily="2" charset="0"/>
              </a:rPr>
              <a:t>TRAINING OUTLINE</a:t>
            </a:r>
            <a:endParaRPr lang="en-NZ" b="0">
              <a:latin typeface="Roboto" panose="02000000000000000000" pitchFamily="2" charset="0"/>
            </a:endParaRPr>
          </a:p>
        </p:txBody>
      </p:sp>
    </p:spTree>
    <p:custDataLst>
      <p:tags r:id="rId1"/>
    </p:custDataLst>
    <p:extLst>
      <p:ext uri="{BB962C8B-B14F-4D97-AF65-F5344CB8AC3E}">
        <p14:creationId xmlns:p14="http://schemas.microsoft.com/office/powerpoint/2010/main" val="279912969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itle 4">
            <a:extLst>
              <a:ext uri="{FF2B5EF4-FFF2-40B4-BE49-F238E27FC236}">
                <a16:creationId xmlns:a16="http://schemas.microsoft.com/office/drawing/2014/main" id="{A9BC5803-91D6-4C6A-8C4F-E32F9A5BB9E3}"/>
              </a:ext>
            </a:extLst>
          </p:cNvPr>
          <p:cNvSpPr>
            <a:spLocks noGrp="1"/>
          </p:cNvSpPr>
          <p:nvPr>
            <p:ph type="ctrTitle"/>
          </p:nvPr>
        </p:nvSpPr>
        <p:spPr>
          <a:xfrm>
            <a:off x="633588" y="979200"/>
            <a:ext cx="10829965" cy="528350"/>
          </a:xfrm>
        </p:spPr>
        <p:txBody>
          <a:bodyPr/>
          <a:lstStyle/>
          <a:p>
            <a:r>
              <a:rPr lang="mi-NZ" sz="4000"/>
              <a:t>Purpose of </a:t>
            </a:r>
            <a:r>
              <a:rPr lang="mi-NZ" sz="4000" err="1"/>
              <a:t>this</a:t>
            </a:r>
            <a:r>
              <a:rPr lang="mi-NZ" sz="4000"/>
              <a:t> </a:t>
            </a:r>
            <a:r>
              <a:rPr lang="mi-NZ" sz="4000" err="1"/>
              <a:t>document</a:t>
            </a:r>
            <a:endParaRPr lang="en-NZ" sz="4000">
              <a:latin typeface="Roboto" panose="02000000000000000000" pitchFamily="2" charset="0"/>
            </a:endParaRPr>
          </a:p>
        </p:txBody>
      </p:sp>
      <p:sp>
        <p:nvSpPr>
          <p:cNvPr id="6" name="TextBox 5">
            <a:extLst>
              <a:ext uri="{FF2B5EF4-FFF2-40B4-BE49-F238E27FC236}">
                <a16:creationId xmlns:a16="http://schemas.microsoft.com/office/drawing/2014/main" id="{AC86ADB0-DD48-415D-BF11-B24089BF1844}"/>
              </a:ext>
            </a:extLst>
          </p:cNvPr>
          <p:cNvSpPr txBox="1"/>
          <p:nvPr/>
        </p:nvSpPr>
        <p:spPr>
          <a:xfrm>
            <a:off x="640510" y="2132856"/>
            <a:ext cx="7454008" cy="3528392"/>
          </a:xfrm>
          <a:prstGeom prst="rect">
            <a:avLst/>
          </a:prstGeom>
          <a:noFill/>
        </p:spPr>
        <p:txBody>
          <a:bodyPr wrap="square" numCol="1" rtlCol="0">
            <a:noAutofit/>
          </a:bodyPr>
          <a:lstStyle/>
          <a:p>
            <a:pPr>
              <a:spcAft>
                <a:spcPts val="1200"/>
              </a:spcAft>
            </a:pPr>
            <a:r>
              <a:rPr lang="en-NZ" sz="1600" dirty="0">
                <a:effectLst/>
                <a:latin typeface="Roboto" panose="02000000000000000000" pitchFamily="2" charset="0"/>
                <a:ea typeface="Roboto" panose="02000000000000000000" pitchFamily="2" charset="0"/>
                <a:cs typeface="Roboto" panose="02000000000000000000" pitchFamily="2" charset="0"/>
              </a:rPr>
              <a:t>This </a:t>
            </a:r>
            <a:r>
              <a:rPr lang="en-NZ" sz="1600" i="1" dirty="0">
                <a:effectLst/>
                <a:latin typeface="Roboto" panose="02000000000000000000" pitchFamily="2" charset="0"/>
                <a:ea typeface="Roboto" panose="02000000000000000000" pitchFamily="2" charset="0"/>
                <a:cs typeface="Roboto" panose="02000000000000000000" pitchFamily="2" charset="0"/>
              </a:rPr>
              <a:t>Training Outline </a:t>
            </a:r>
            <a:r>
              <a:rPr lang="en-NZ" sz="1600" dirty="0">
                <a:effectLst/>
                <a:latin typeface="Roboto" panose="02000000000000000000" pitchFamily="2" charset="0"/>
                <a:ea typeface="Roboto" panose="02000000000000000000" pitchFamily="2" charset="0"/>
                <a:cs typeface="Roboto" panose="02000000000000000000" pitchFamily="2" charset="0"/>
              </a:rPr>
              <a:t>serves the following purposes:</a:t>
            </a:r>
          </a:p>
          <a:p>
            <a:pPr marL="285750" indent="-285750">
              <a:spcAft>
                <a:spcPts val="1200"/>
              </a:spcAft>
              <a:buFont typeface="Roboto" panose="02000000000000000000" pitchFamily="2" charset="0"/>
              <a:buChar char="—"/>
            </a:pPr>
            <a:r>
              <a:rPr lang="en-NZ" sz="1600" dirty="0">
                <a:latin typeface="Roboto" panose="02000000000000000000" pitchFamily="2" charset="0"/>
                <a:ea typeface="Roboto" panose="02000000000000000000" pitchFamily="2" charset="0"/>
                <a:cs typeface="Roboto" panose="02000000000000000000" pitchFamily="2" charset="0"/>
              </a:rPr>
              <a:t>Provide an overview of the structure of Safe Tactical Approach and Response (STAR) training</a:t>
            </a:r>
          </a:p>
          <a:p>
            <a:pPr marL="285750" indent="-285750">
              <a:spcAft>
                <a:spcPts val="1200"/>
              </a:spcAft>
              <a:buFont typeface="Roboto" panose="02000000000000000000" pitchFamily="2" charset="0"/>
              <a:buChar char="—"/>
            </a:pPr>
            <a:r>
              <a:rPr lang="en-NZ" sz="1600" dirty="0">
                <a:latin typeface="Roboto" panose="02000000000000000000" pitchFamily="2" charset="0"/>
                <a:ea typeface="Roboto" panose="02000000000000000000" pitchFamily="2" charset="0"/>
                <a:cs typeface="Roboto" panose="02000000000000000000" pitchFamily="2" charset="0"/>
              </a:rPr>
              <a:t>Provide an overview of the key topic areas to be covered in Safe Tactical Approach and Response (STAR) training</a:t>
            </a:r>
          </a:p>
          <a:p>
            <a:pPr marL="285750" indent="-285750">
              <a:spcAft>
                <a:spcPts val="1200"/>
              </a:spcAft>
              <a:buFont typeface="Roboto" panose="02000000000000000000" pitchFamily="2" charset="0"/>
              <a:buChar char="—"/>
            </a:pPr>
            <a:r>
              <a:rPr lang="en-NZ" sz="1600" dirty="0">
                <a:latin typeface="Roboto" panose="02000000000000000000" pitchFamily="2" charset="0"/>
                <a:ea typeface="Roboto" panose="02000000000000000000" pitchFamily="2" charset="0"/>
                <a:cs typeface="Roboto" panose="02000000000000000000" pitchFamily="2" charset="0"/>
              </a:rPr>
              <a:t>A document to ‘sense-check’ against as training is developed to ensure we design to what is agreed</a:t>
            </a:r>
          </a:p>
          <a:p>
            <a:pPr marL="285750" indent="-285750">
              <a:spcAft>
                <a:spcPts val="1200"/>
              </a:spcAft>
              <a:buFont typeface="Roboto" panose="02000000000000000000" pitchFamily="2" charset="0"/>
              <a:buChar char="—"/>
            </a:pPr>
            <a:r>
              <a:rPr lang="en-NZ" sz="1600" dirty="0">
                <a:latin typeface="Roboto" panose="02000000000000000000" pitchFamily="2" charset="0"/>
                <a:ea typeface="Roboto" panose="02000000000000000000" pitchFamily="2" charset="0"/>
                <a:cs typeface="Roboto" panose="02000000000000000000" pitchFamily="2" charset="0"/>
              </a:rPr>
              <a:t>Outline the key frameworks and values that need to be present throughout the training material</a:t>
            </a:r>
          </a:p>
          <a:p>
            <a:pPr marL="285750" indent="-285750">
              <a:spcAft>
                <a:spcPts val="1200"/>
              </a:spcAft>
              <a:buFont typeface="Roboto" panose="02000000000000000000" pitchFamily="2" charset="0"/>
              <a:buChar char="—"/>
            </a:pPr>
            <a:r>
              <a:rPr lang="en-NZ" sz="1600" dirty="0">
                <a:latin typeface="Roboto" panose="02000000000000000000" pitchFamily="2" charset="0"/>
                <a:ea typeface="Roboto" panose="02000000000000000000" pitchFamily="2" charset="0"/>
                <a:cs typeface="Roboto" panose="02000000000000000000" pitchFamily="2" charset="0"/>
              </a:rPr>
              <a:t>Identify topics where will require SME support to complete the development</a:t>
            </a:r>
          </a:p>
        </p:txBody>
      </p:sp>
    </p:spTree>
    <p:custDataLst>
      <p:tags r:id="rId1"/>
    </p:custDataLst>
    <p:extLst>
      <p:ext uri="{BB962C8B-B14F-4D97-AF65-F5344CB8AC3E}">
        <p14:creationId xmlns:p14="http://schemas.microsoft.com/office/powerpoint/2010/main" val="35264473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1F01D9CB-2743-4175-B5A2-AE5C770E4083}"/>
              </a:ext>
            </a:extLst>
          </p:cNvPr>
          <p:cNvSpPr/>
          <p:nvPr/>
        </p:nvSpPr>
        <p:spPr>
          <a:xfrm>
            <a:off x="155864" y="5596557"/>
            <a:ext cx="1683327" cy="95180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Z"/>
          </a:p>
        </p:txBody>
      </p:sp>
      <p:sp>
        <p:nvSpPr>
          <p:cNvPr id="12" name="Title 4">
            <a:extLst>
              <a:ext uri="{FF2B5EF4-FFF2-40B4-BE49-F238E27FC236}">
                <a16:creationId xmlns:a16="http://schemas.microsoft.com/office/drawing/2014/main" id="{A9BC5803-91D6-4C6A-8C4F-E32F9A5BB9E3}"/>
              </a:ext>
            </a:extLst>
          </p:cNvPr>
          <p:cNvSpPr>
            <a:spLocks noGrp="1"/>
          </p:cNvSpPr>
          <p:nvPr>
            <p:ph type="ctrTitle"/>
          </p:nvPr>
        </p:nvSpPr>
        <p:spPr>
          <a:xfrm>
            <a:off x="633588" y="979200"/>
            <a:ext cx="10829965" cy="528350"/>
          </a:xfrm>
        </p:spPr>
        <p:txBody>
          <a:bodyPr/>
          <a:lstStyle/>
          <a:p>
            <a:r>
              <a:rPr lang="en-NZ" sz="4000" dirty="0">
                <a:latin typeface="Roboto" panose="02000000000000000000" pitchFamily="2" charset="0"/>
              </a:rPr>
              <a:t>Learning </a:t>
            </a:r>
            <a:r>
              <a:rPr lang="en-NZ" sz="4000" dirty="0"/>
              <a:t>J</a:t>
            </a:r>
            <a:r>
              <a:rPr lang="en-NZ" sz="4000" dirty="0">
                <a:latin typeface="Roboto" panose="02000000000000000000" pitchFamily="2" charset="0"/>
              </a:rPr>
              <a:t>ourney</a:t>
            </a:r>
          </a:p>
        </p:txBody>
      </p:sp>
      <p:sp>
        <p:nvSpPr>
          <p:cNvPr id="6" name="TextBox 5">
            <a:extLst>
              <a:ext uri="{FF2B5EF4-FFF2-40B4-BE49-F238E27FC236}">
                <a16:creationId xmlns:a16="http://schemas.microsoft.com/office/drawing/2014/main" id="{AC86ADB0-DD48-415D-BF11-B24089BF1844}"/>
              </a:ext>
            </a:extLst>
          </p:cNvPr>
          <p:cNvSpPr txBox="1"/>
          <p:nvPr/>
        </p:nvSpPr>
        <p:spPr>
          <a:xfrm>
            <a:off x="633588" y="1791286"/>
            <a:ext cx="3518197" cy="4500500"/>
          </a:xfrm>
          <a:prstGeom prst="rect">
            <a:avLst/>
          </a:prstGeom>
          <a:noFill/>
        </p:spPr>
        <p:txBody>
          <a:bodyPr wrap="square" numCol="1" rtlCol="0">
            <a:noAutofit/>
          </a:bodyPr>
          <a:lstStyle/>
          <a:p>
            <a:r>
              <a:rPr lang="en-NZ" sz="1600" dirty="0">
                <a:effectLst/>
                <a:latin typeface="Roboto" panose="02000000000000000000" pitchFamily="2" charset="0"/>
                <a:ea typeface="Arial" panose="020B0604020202020204" pitchFamily="34" charset="0"/>
                <a:cs typeface="Arial" panose="020B0604020202020204" pitchFamily="34" charset="0"/>
              </a:rPr>
              <a:t>Safe Tactical Approach and Response (STAR) training is delivered across five days as part of the </a:t>
            </a:r>
            <a:r>
              <a:rPr lang="en-NZ" sz="1600" dirty="0" err="1">
                <a:effectLst/>
                <a:latin typeface="Roboto" panose="02000000000000000000" pitchFamily="2" charset="0"/>
                <a:ea typeface="Arial" panose="020B0604020202020204" pitchFamily="34" charset="0"/>
                <a:cs typeface="Arial" panose="020B0604020202020204" pitchFamily="34" charset="0"/>
              </a:rPr>
              <a:t>Te</a:t>
            </a:r>
            <a:r>
              <a:rPr lang="en-NZ" sz="1600" dirty="0">
                <a:effectLst/>
                <a:latin typeface="Roboto" panose="02000000000000000000" pitchFamily="2" charset="0"/>
                <a:ea typeface="Arial" panose="020B0604020202020204" pitchFamily="34" charset="0"/>
                <a:cs typeface="Arial" panose="020B0604020202020204" pitchFamily="34" charset="0"/>
              </a:rPr>
              <a:t> Waharoa Induction.</a:t>
            </a:r>
          </a:p>
          <a:p>
            <a:pPr>
              <a:spcBef>
                <a:spcPts val="600"/>
              </a:spcBef>
              <a:spcAft>
                <a:spcPts val="1200"/>
              </a:spcAft>
            </a:pPr>
            <a:r>
              <a:rPr lang="en-NZ" sz="1600" dirty="0">
                <a:latin typeface="Roboto" panose="02000000000000000000" pitchFamily="2" charset="0"/>
                <a:cs typeface="Arial" panose="020B0604020202020204" pitchFamily="34" charset="0"/>
              </a:rPr>
              <a:t>It is broken up into two parts over the first four days with the following content: </a:t>
            </a:r>
          </a:p>
          <a:p>
            <a:pPr marL="342900" lvl="0" indent="-342900">
              <a:spcBef>
                <a:spcPts val="600"/>
              </a:spcBef>
              <a:buFont typeface="Roboto" panose="02000000000000000000" pitchFamily="2" charset="0"/>
              <a:buChar char="—"/>
            </a:pPr>
            <a:r>
              <a:rPr lang="en-NZ" sz="1600" dirty="0">
                <a:latin typeface="Roboto" panose="02000000000000000000" pitchFamily="2" charset="0"/>
                <a:cs typeface="Arial" panose="020B0604020202020204" pitchFamily="34" charset="0"/>
              </a:rPr>
              <a:t>Theoretical training in the morning session</a:t>
            </a:r>
          </a:p>
          <a:p>
            <a:pPr marL="342900" lvl="0" indent="-342900">
              <a:spcAft>
                <a:spcPts val="1200"/>
              </a:spcAft>
              <a:buFont typeface="Roboto" panose="02000000000000000000" pitchFamily="2" charset="0"/>
              <a:buChar char="—"/>
            </a:pPr>
            <a:r>
              <a:rPr lang="en-NZ" sz="1600" dirty="0">
                <a:latin typeface="Roboto" panose="02000000000000000000" pitchFamily="2" charset="0"/>
                <a:cs typeface="Arial" panose="020B0604020202020204" pitchFamily="34" charset="0"/>
              </a:rPr>
              <a:t>Defensive tactics and techniques in the afternoon session</a:t>
            </a:r>
          </a:p>
          <a:p>
            <a:pPr>
              <a:spcBef>
                <a:spcPts val="600"/>
              </a:spcBef>
              <a:spcAft>
                <a:spcPts val="1200"/>
              </a:spcAft>
            </a:pPr>
            <a:r>
              <a:rPr lang="en-NZ" sz="1600" dirty="0">
                <a:effectLst/>
                <a:latin typeface="Roboto" panose="02000000000000000000" pitchFamily="2" charset="0"/>
                <a:ea typeface="Arial" panose="020B0604020202020204" pitchFamily="34" charset="0"/>
                <a:cs typeface="Arial" panose="020B0604020202020204" pitchFamily="34" charset="0"/>
              </a:rPr>
              <a:t>The final day concludes with a review of the content, participant roleplays and assessments (on both theoretical knowledge and practical application of defensive tactics and techniques. </a:t>
            </a:r>
          </a:p>
          <a:p>
            <a:pPr marL="285750" indent="-285750">
              <a:buFontTx/>
              <a:buChar char="-"/>
            </a:pPr>
            <a:endParaRPr lang="en-NZ" sz="1600" dirty="0">
              <a:solidFill>
                <a:srgbClr val="FF0000"/>
              </a:solidFill>
              <a:latin typeface="Roboto" panose="02000000000000000000" pitchFamily="2" charset="0"/>
              <a:ea typeface="Roboto" panose="02000000000000000000" pitchFamily="2" charset="0"/>
              <a:cs typeface="Roboto" panose="02000000000000000000" pitchFamily="2" charset="0"/>
            </a:endParaRPr>
          </a:p>
        </p:txBody>
      </p:sp>
      <p:pic>
        <p:nvPicPr>
          <p:cNvPr id="3" name="Picture 2">
            <a:extLst>
              <a:ext uri="{FF2B5EF4-FFF2-40B4-BE49-F238E27FC236}">
                <a16:creationId xmlns:a16="http://schemas.microsoft.com/office/drawing/2014/main" id="{A4D7B28C-29C5-4958-88D0-F196D95125F7}"/>
              </a:ext>
            </a:extLst>
          </p:cNvPr>
          <p:cNvPicPr>
            <a:picLocks noChangeAspect="1"/>
          </p:cNvPicPr>
          <p:nvPr/>
        </p:nvPicPr>
        <p:blipFill>
          <a:blip r:embed="rId4" cstate="print">
            <a:extLst>
              <a:ext uri="{28A0092B-C50C-407E-A947-70E740481C1C}">
                <a14:useLocalDpi xmlns:a14="http://schemas.microsoft.com/office/drawing/2010/main" val="0"/>
              </a:ext>
            </a:extLst>
          </a:blip>
          <a:srcRect/>
          <a:stretch/>
        </p:blipFill>
        <p:spPr>
          <a:xfrm>
            <a:off x="4296414" y="1507550"/>
            <a:ext cx="7166746" cy="5067972"/>
          </a:xfrm>
          <a:prstGeom prst="rect">
            <a:avLst/>
          </a:prstGeom>
        </p:spPr>
      </p:pic>
    </p:spTree>
    <p:custDataLst>
      <p:tags r:id="rId1"/>
    </p:custDataLst>
    <p:extLst>
      <p:ext uri="{BB962C8B-B14F-4D97-AF65-F5344CB8AC3E}">
        <p14:creationId xmlns:p14="http://schemas.microsoft.com/office/powerpoint/2010/main" val="315417936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 name="Rectangle 105">
            <a:extLst>
              <a:ext uri="{FF2B5EF4-FFF2-40B4-BE49-F238E27FC236}">
                <a16:creationId xmlns:a16="http://schemas.microsoft.com/office/drawing/2014/main" id="{2F61D6A5-D848-4AB8-9A91-2FAF3CAD19B2}"/>
              </a:ext>
            </a:extLst>
          </p:cNvPr>
          <p:cNvSpPr/>
          <p:nvPr/>
        </p:nvSpPr>
        <p:spPr>
          <a:xfrm>
            <a:off x="10245793" y="5876551"/>
            <a:ext cx="1683327" cy="95180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Z"/>
          </a:p>
        </p:txBody>
      </p:sp>
      <p:sp>
        <p:nvSpPr>
          <p:cNvPr id="15" name="Rectangle 14">
            <a:extLst>
              <a:ext uri="{FF2B5EF4-FFF2-40B4-BE49-F238E27FC236}">
                <a16:creationId xmlns:a16="http://schemas.microsoft.com/office/drawing/2014/main" id="{BAAAAC91-ECB5-4672-8EC5-071790C324EA}"/>
              </a:ext>
            </a:extLst>
          </p:cNvPr>
          <p:cNvSpPr/>
          <p:nvPr/>
        </p:nvSpPr>
        <p:spPr>
          <a:xfrm>
            <a:off x="155864" y="5596557"/>
            <a:ext cx="1683327" cy="95180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Z"/>
          </a:p>
        </p:txBody>
      </p:sp>
      <p:sp>
        <p:nvSpPr>
          <p:cNvPr id="12" name="Title 4">
            <a:extLst>
              <a:ext uri="{FF2B5EF4-FFF2-40B4-BE49-F238E27FC236}">
                <a16:creationId xmlns:a16="http://schemas.microsoft.com/office/drawing/2014/main" id="{A9BC5803-91D6-4C6A-8C4F-E32F9A5BB9E3}"/>
              </a:ext>
            </a:extLst>
          </p:cNvPr>
          <p:cNvSpPr>
            <a:spLocks noGrp="1"/>
          </p:cNvSpPr>
          <p:nvPr>
            <p:ph type="ctrTitle"/>
          </p:nvPr>
        </p:nvSpPr>
        <p:spPr>
          <a:xfrm>
            <a:off x="633588" y="901798"/>
            <a:ext cx="10829965" cy="528350"/>
          </a:xfrm>
        </p:spPr>
        <p:txBody>
          <a:bodyPr/>
          <a:lstStyle/>
          <a:p>
            <a:r>
              <a:rPr lang="en-NZ" sz="4000" dirty="0">
                <a:latin typeface="Roboto" panose="02000000000000000000" pitchFamily="2" charset="0"/>
              </a:rPr>
              <a:t>Structure of STAR</a:t>
            </a:r>
          </a:p>
        </p:txBody>
      </p:sp>
      <p:cxnSp>
        <p:nvCxnSpPr>
          <p:cNvPr id="36" name="Straight Connector 35">
            <a:extLst>
              <a:ext uri="{FF2B5EF4-FFF2-40B4-BE49-F238E27FC236}">
                <a16:creationId xmlns:a16="http://schemas.microsoft.com/office/drawing/2014/main" id="{2623F85C-BD20-44A6-8A2E-B97C874981C2}"/>
              </a:ext>
            </a:extLst>
          </p:cNvPr>
          <p:cNvCxnSpPr>
            <a:cxnSpLocks/>
          </p:cNvCxnSpPr>
          <p:nvPr/>
        </p:nvCxnSpPr>
        <p:spPr>
          <a:xfrm>
            <a:off x="559768" y="3902761"/>
            <a:ext cx="6552000" cy="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grpSp>
        <p:nvGrpSpPr>
          <p:cNvPr id="112" name="Group 111">
            <a:extLst>
              <a:ext uri="{FF2B5EF4-FFF2-40B4-BE49-F238E27FC236}">
                <a16:creationId xmlns:a16="http://schemas.microsoft.com/office/drawing/2014/main" id="{3AC9CBE2-84F7-4F51-9A1C-DCF25D3CE9A1}"/>
              </a:ext>
            </a:extLst>
          </p:cNvPr>
          <p:cNvGrpSpPr/>
          <p:nvPr/>
        </p:nvGrpSpPr>
        <p:grpSpPr>
          <a:xfrm>
            <a:off x="370126" y="1395329"/>
            <a:ext cx="2141060" cy="5225746"/>
            <a:chOff x="709348" y="1395329"/>
            <a:chExt cx="2141060" cy="5225746"/>
          </a:xfrm>
        </p:grpSpPr>
        <p:sp>
          <p:nvSpPr>
            <p:cNvPr id="4" name="Rectangle 3">
              <a:extLst>
                <a:ext uri="{FF2B5EF4-FFF2-40B4-BE49-F238E27FC236}">
                  <a16:creationId xmlns:a16="http://schemas.microsoft.com/office/drawing/2014/main" id="{43C5E6B7-858F-4A5D-8543-D359D6E3B0A6}"/>
                </a:ext>
              </a:extLst>
            </p:cNvPr>
            <p:cNvSpPr/>
            <p:nvPr/>
          </p:nvSpPr>
          <p:spPr>
            <a:xfrm>
              <a:off x="709788" y="1395329"/>
              <a:ext cx="2137539" cy="1012278"/>
            </a:xfrm>
            <a:prstGeom prst="rect">
              <a:avLst/>
            </a:prstGeom>
            <a:solidFill>
              <a:srgbClr val="83247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Z"/>
            </a:p>
          </p:txBody>
        </p:sp>
        <p:pic>
          <p:nvPicPr>
            <p:cNvPr id="14" name="Graphic 13" descr="Flip calendar outline">
              <a:extLst>
                <a:ext uri="{FF2B5EF4-FFF2-40B4-BE49-F238E27FC236}">
                  <a16:creationId xmlns:a16="http://schemas.microsoft.com/office/drawing/2014/main" id="{85D6AE7E-A93B-441A-9931-F3D5F7B37F60}"/>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709788" y="1395329"/>
              <a:ext cx="914400" cy="914400"/>
            </a:xfrm>
            <a:prstGeom prst="rect">
              <a:avLst/>
            </a:prstGeom>
          </p:spPr>
        </p:pic>
        <p:sp>
          <p:nvSpPr>
            <p:cNvPr id="20" name="TextBox 19">
              <a:extLst>
                <a:ext uri="{FF2B5EF4-FFF2-40B4-BE49-F238E27FC236}">
                  <a16:creationId xmlns:a16="http://schemas.microsoft.com/office/drawing/2014/main" id="{E3287F43-F4A7-4B33-810E-843BC37FBD22}"/>
                </a:ext>
              </a:extLst>
            </p:cNvPr>
            <p:cNvSpPr txBox="1"/>
            <p:nvPr/>
          </p:nvSpPr>
          <p:spPr>
            <a:xfrm>
              <a:off x="1511049" y="1712636"/>
              <a:ext cx="1045479" cy="369332"/>
            </a:xfrm>
            <a:prstGeom prst="rect">
              <a:avLst/>
            </a:prstGeom>
            <a:noFill/>
          </p:spPr>
          <p:txBody>
            <a:bodyPr wrap="none" rtlCol="0">
              <a:spAutoFit/>
            </a:bodyPr>
            <a:lstStyle/>
            <a:p>
              <a:pPr algn="ctr"/>
              <a:r>
                <a:rPr lang="en-NZ" b="1" dirty="0">
                  <a:solidFill>
                    <a:schemeClr val="bg1"/>
                  </a:solidFill>
                  <a:latin typeface="Roboto" panose="02000000000000000000" pitchFamily="2" charset="0"/>
                  <a:ea typeface="Roboto" panose="02000000000000000000" pitchFamily="2" charset="0"/>
                  <a:cs typeface="Roboto" panose="02000000000000000000" pitchFamily="2" charset="0"/>
                </a:rPr>
                <a:t>Day One</a:t>
              </a:r>
            </a:p>
          </p:txBody>
        </p:sp>
        <p:sp>
          <p:nvSpPr>
            <p:cNvPr id="24" name="TextBox 23">
              <a:extLst>
                <a:ext uri="{FF2B5EF4-FFF2-40B4-BE49-F238E27FC236}">
                  <a16:creationId xmlns:a16="http://schemas.microsoft.com/office/drawing/2014/main" id="{8B5E1DDC-7829-49A7-9653-E2B212A49D94}"/>
                </a:ext>
              </a:extLst>
            </p:cNvPr>
            <p:cNvSpPr txBox="1"/>
            <p:nvPr/>
          </p:nvSpPr>
          <p:spPr>
            <a:xfrm>
              <a:off x="971261" y="1683846"/>
              <a:ext cx="391454" cy="523220"/>
            </a:xfrm>
            <a:prstGeom prst="rect">
              <a:avLst/>
            </a:prstGeom>
            <a:noFill/>
          </p:spPr>
          <p:txBody>
            <a:bodyPr wrap="none" rtlCol="0">
              <a:spAutoFit/>
            </a:bodyPr>
            <a:lstStyle/>
            <a:p>
              <a:pPr algn="ctr"/>
              <a:r>
                <a:rPr lang="en-NZ" sz="2800" b="1">
                  <a:solidFill>
                    <a:schemeClr val="bg1"/>
                  </a:solidFill>
                  <a:latin typeface="Roboto" panose="02000000000000000000" pitchFamily="2" charset="0"/>
                  <a:ea typeface="Roboto" panose="02000000000000000000" pitchFamily="2" charset="0"/>
                  <a:cs typeface="Roboto" panose="02000000000000000000" pitchFamily="2" charset="0"/>
                </a:rPr>
                <a:t>1</a:t>
              </a:r>
            </a:p>
          </p:txBody>
        </p:sp>
        <p:sp>
          <p:nvSpPr>
            <p:cNvPr id="30" name="Rectangle 29">
              <a:extLst>
                <a:ext uri="{FF2B5EF4-FFF2-40B4-BE49-F238E27FC236}">
                  <a16:creationId xmlns:a16="http://schemas.microsoft.com/office/drawing/2014/main" id="{1925CE3C-8B69-492E-90C4-BAB592E52DD7}"/>
                </a:ext>
              </a:extLst>
            </p:cNvPr>
            <p:cNvSpPr/>
            <p:nvPr/>
          </p:nvSpPr>
          <p:spPr>
            <a:xfrm>
              <a:off x="709788" y="2399274"/>
              <a:ext cx="2137539" cy="4221801"/>
            </a:xfrm>
            <a:prstGeom prst="rect">
              <a:avLst/>
            </a:prstGeom>
            <a:solidFill>
              <a:srgbClr val="832472">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Z" dirty="0"/>
            </a:p>
          </p:txBody>
        </p:sp>
        <p:sp>
          <p:nvSpPr>
            <p:cNvPr id="34" name="TextBox 33">
              <a:extLst>
                <a:ext uri="{FF2B5EF4-FFF2-40B4-BE49-F238E27FC236}">
                  <a16:creationId xmlns:a16="http://schemas.microsoft.com/office/drawing/2014/main" id="{84FFF39A-4E3F-4788-94C5-7143270C3A36}"/>
                </a:ext>
              </a:extLst>
            </p:cNvPr>
            <p:cNvSpPr txBox="1"/>
            <p:nvPr/>
          </p:nvSpPr>
          <p:spPr>
            <a:xfrm>
              <a:off x="709348" y="2434465"/>
              <a:ext cx="2137539" cy="2208297"/>
            </a:xfrm>
            <a:prstGeom prst="rect">
              <a:avLst/>
            </a:prstGeom>
            <a:noFill/>
          </p:spPr>
          <p:txBody>
            <a:bodyPr wrap="square" rtlCol="0">
              <a:spAutoFit/>
            </a:bodyPr>
            <a:lstStyle/>
            <a:p>
              <a:r>
                <a:rPr lang="en-NZ" sz="1600" dirty="0">
                  <a:solidFill>
                    <a:schemeClr val="tx1">
                      <a:lumMod val="85000"/>
                      <a:lumOff val="15000"/>
                    </a:schemeClr>
                  </a:solidFill>
                  <a:latin typeface="Roboto" panose="02000000000000000000" pitchFamily="2" charset="0"/>
                  <a:ea typeface="Roboto" panose="02000000000000000000" pitchFamily="2" charset="0"/>
                  <a:cs typeface="Roboto" panose="02000000000000000000" pitchFamily="2" charset="0"/>
                </a:rPr>
                <a:t>Theory</a:t>
              </a:r>
            </a:p>
            <a:p>
              <a:endParaRPr lang="en-NZ" sz="600" dirty="0">
                <a:solidFill>
                  <a:schemeClr val="tx1">
                    <a:lumMod val="85000"/>
                    <a:lumOff val="15000"/>
                  </a:schemeClr>
                </a:solidFill>
                <a:latin typeface="Roboto" panose="02000000000000000000" pitchFamily="2" charset="0"/>
                <a:ea typeface="Roboto" panose="02000000000000000000" pitchFamily="2" charset="0"/>
                <a:cs typeface="Roboto" panose="02000000000000000000" pitchFamily="2" charset="0"/>
              </a:endParaRPr>
            </a:p>
            <a:p>
              <a:pPr marL="171450" indent="-171450">
                <a:buFont typeface="Roboto" panose="02000000000000000000" pitchFamily="2" charset="0"/>
                <a:buChar char="—"/>
              </a:pPr>
              <a:r>
                <a:rPr lang="en-NZ" sz="1050" dirty="0">
                  <a:solidFill>
                    <a:schemeClr val="tx1">
                      <a:lumMod val="85000"/>
                      <a:lumOff val="15000"/>
                    </a:schemeClr>
                  </a:solidFill>
                  <a:latin typeface="Roboto" panose="02000000000000000000" pitchFamily="2" charset="0"/>
                  <a:ea typeface="Roboto" panose="02000000000000000000" pitchFamily="2" charset="0"/>
                  <a:cs typeface="Roboto" panose="02000000000000000000" pitchFamily="2" charset="0"/>
                </a:rPr>
                <a:t>Introduction and overview</a:t>
              </a:r>
            </a:p>
            <a:p>
              <a:pPr marL="171450" indent="-171450">
                <a:buFont typeface="Roboto" panose="02000000000000000000" pitchFamily="2" charset="0"/>
                <a:buChar char="—"/>
              </a:pPr>
              <a:r>
                <a:rPr lang="en-NZ" sz="1050" dirty="0">
                  <a:solidFill>
                    <a:schemeClr val="tx1">
                      <a:lumMod val="85000"/>
                      <a:lumOff val="15000"/>
                    </a:schemeClr>
                  </a:solidFill>
                  <a:latin typeface="Roboto" panose="02000000000000000000" pitchFamily="2" charset="0"/>
                  <a:ea typeface="Roboto" panose="02000000000000000000" pitchFamily="2" charset="0"/>
                  <a:cs typeface="Roboto" panose="02000000000000000000" pitchFamily="2" charset="0"/>
                </a:rPr>
                <a:t>Residential Safety Framework and connection with Whakamana Tangata</a:t>
              </a:r>
            </a:p>
            <a:p>
              <a:pPr marL="171450" indent="-171450">
                <a:buFont typeface="Roboto" panose="02000000000000000000" pitchFamily="2" charset="0"/>
                <a:buChar char="—"/>
              </a:pPr>
              <a:r>
                <a:rPr lang="en-NZ" sz="1050" dirty="0">
                  <a:solidFill>
                    <a:schemeClr val="tx1">
                      <a:lumMod val="85000"/>
                      <a:lumOff val="15000"/>
                    </a:schemeClr>
                  </a:solidFill>
                  <a:latin typeface="Roboto" panose="02000000000000000000" pitchFamily="2" charset="0"/>
                  <a:ea typeface="Roboto" panose="02000000000000000000" pitchFamily="2" charset="0"/>
                  <a:cs typeface="Roboto" panose="02000000000000000000" pitchFamily="2" charset="0"/>
                </a:rPr>
                <a:t>Values revisited</a:t>
              </a:r>
            </a:p>
            <a:p>
              <a:pPr marL="171450" indent="-171450">
                <a:buFont typeface="Roboto" panose="02000000000000000000" pitchFamily="2" charset="0"/>
                <a:buChar char="—"/>
              </a:pPr>
              <a:r>
                <a:rPr lang="en-NZ" sz="1050" dirty="0">
                  <a:solidFill>
                    <a:schemeClr val="tx1">
                      <a:lumMod val="85000"/>
                      <a:lumOff val="15000"/>
                    </a:schemeClr>
                  </a:solidFill>
                  <a:latin typeface="Roboto" panose="02000000000000000000" pitchFamily="2" charset="0"/>
                  <a:ea typeface="Roboto" panose="02000000000000000000" pitchFamily="2" charset="0"/>
                  <a:cs typeface="Roboto" panose="02000000000000000000" pitchFamily="2" charset="0"/>
                </a:rPr>
                <a:t>Prosocial modelling</a:t>
              </a:r>
            </a:p>
            <a:p>
              <a:pPr marL="171450" indent="-171450">
                <a:buFont typeface="Roboto" panose="02000000000000000000" pitchFamily="2" charset="0"/>
                <a:buChar char="—"/>
              </a:pPr>
              <a:r>
                <a:rPr lang="en-NZ" sz="1050" dirty="0">
                  <a:solidFill>
                    <a:schemeClr val="tx1">
                      <a:lumMod val="85000"/>
                      <a:lumOff val="15000"/>
                    </a:schemeClr>
                  </a:solidFill>
                  <a:latin typeface="Roboto" panose="02000000000000000000" pitchFamily="2" charset="0"/>
                  <a:ea typeface="Roboto" panose="02000000000000000000" pitchFamily="2" charset="0"/>
                  <a:cs typeface="Roboto" panose="02000000000000000000" pitchFamily="2" charset="0"/>
                </a:rPr>
                <a:t>Conscious and unconscious bias</a:t>
              </a:r>
            </a:p>
            <a:p>
              <a:pPr marL="171450" indent="-171450">
                <a:buFont typeface="Roboto" panose="02000000000000000000" pitchFamily="2" charset="0"/>
                <a:buChar char="—"/>
              </a:pPr>
              <a:r>
                <a:rPr lang="en-NZ" sz="1050" dirty="0">
                  <a:solidFill>
                    <a:schemeClr val="tx1">
                      <a:lumMod val="85000"/>
                      <a:lumOff val="15000"/>
                    </a:schemeClr>
                  </a:solidFill>
                  <a:latin typeface="Roboto" panose="02000000000000000000" pitchFamily="2" charset="0"/>
                  <a:ea typeface="Roboto" panose="02000000000000000000" pitchFamily="2" charset="0"/>
                  <a:cs typeface="Roboto" panose="02000000000000000000" pitchFamily="2" charset="0"/>
                </a:rPr>
                <a:t>Legislation</a:t>
              </a:r>
            </a:p>
            <a:p>
              <a:pPr marL="171450" indent="-171450">
                <a:buFont typeface="Roboto" panose="02000000000000000000" pitchFamily="2" charset="0"/>
                <a:buChar char="—"/>
              </a:pPr>
              <a:r>
                <a:rPr lang="en-NZ" sz="1050" dirty="0">
                  <a:solidFill>
                    <a:schemeClr val="tx1">
                      <a:lumMod val="85000"/>
                      <a:lumOff val="15000"/>
                    </a:schemeClr>
                  </a:solidFill>
                  <a:latin typeface="Roboto" panose="02000000000000000000" pitchFamily="2" charset="0"/>
                  <a:ea typeface="Roboto" panose="02000000000000000000" pitchFamily="2" charset="0"/>
                  <a:cs typeface="Roboto" panose="02000000000000000000" pitchFamily="2" charset="0"/>
                </a:rPr>
                <a:t>Governing bodies and the media</a:t>
              </a:r>
            </a:p>
          </p:txBody>
        </p:sp>
        <p:sp>
          <p:nvSpPr>
            <p:cNvPr id="35" name="TextBox 34">
              <a:extLst>
                <a:ext uri="{FF2B5EF4-FFF2-40B4-BE49-F238E27FC236}">
                  <a16:creationId xmlns:a16="http://schemas.microsoft.com/office/drawing/2014/main" id="{22D465F8-6D5C-4808-A372-9059873B9C6E}"/>
                </a:ext>
              </a:extLst>
            </p:cNvPr>
            <p:cNvSpPr txBox="1"/>
            <p:nvPr/>
          </p:nvSpPr>
          <p:spPr>
            <a:xfrm>
              <a:off x="709348" y="4732180"/>
              <a:ext cx="2137539" cy="143116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NZ" sz="1600" b="0" i="0" u="none" strike="noStrike" kern="1200" cap="none" spc="0" normalizeH="0" baseline="0" noProof="0" dirty="0">
                  <a:ln>
                    <a:noFill/>
                  </a:ln>
                  <a:solidFill>
                    <a:schemeClr val="tx1">
                      <a:lumMod val="85000"/>
                      <a:lumOff val="15000"/>
                    </a:schemeClr>
                  </a:solidFill>
                  <a:effectLst/>
                  <a:uLnTx/>
                  <a:uFillTx/>
                  <a:latin typeface="Roboto" panose="02000000000000000000" pitchFamily="2" charset="0"/>
                  <a:ea typeface="Roboto" panose="02000000000000000000" pitchFamily="2" charset="0"/>
                  <a:cs typeface="Roboto" panose="02000000000000000000" pitchFamily="2" charset="0"/>
                </a:rPr>
                <a:t>Physical</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NZ" sz="600" b="0" i="0" u="none" strike="noStrike" kern="1200" cap="none" spc="0" normalizeH="0" baseline="0" noProof="0" dirty="0">
                <a:ln>
                  <a:noFill/>
                </a:ln>
                <a:solidFill>
                  <a:schemeClr val="tx1">
                    <a:lumMod val="85000"/>
                    <a:lumOff val="15000"/>
                  </a:schemeClr>
                </a:solidFill>
                <a:effectLst/>
                <a:uLnTx/>
                <a:uFillTx/>
                <a:latin typeface="Roboto" panose="02000000000000000000" pitchFamily="2" charset="0"/>
                <a:ea typeface="Roboto" panose="02000000000000000000" pitchFamily="2" charset="0"/>
                <a:cs typeface="Roboto" panose="02000000000000000000" pitchFamily="2" charset="0"/>
              </a:endParaRPr>
            </a:p>
            <a:p>
              <a:pPr marL="171450" marR="0" lvl="0" indent="-171450" algn="l" defTabSz="914400" rtl="0" eaLnBrk="1" fontAlgn="auto" latinLnBrk="0" hangingPunct="1">
                <a:lnSpc>
                  <a:spcPct val="100000"/>
                </a:lnSpc>
                <a:spcBef>
                  <a:spcPts val="0"/>
                </a:spcBef>
                <a:spcAft>
                  <a:spcPts val="0"/>
                </a:spcAft>
                <a:buClrTx/>
                <a:buSzTx/>
                <a:buFont typeface="Roboto" panose="02000000000000000000" pitchFamily="2" charset="0"/>
                <a:buChar char="—"/>
                <a:tabLst/>
                <a:defRPr/>
              </a:pPr>
              <a:r>
                <a:rPr kumimoji="0" lang="en-NZ" sz="1050" b="0" i="0" u="none" strike="noStrike" kern="1200" cap="none" spc="0" normalizeH="0" baseline="0" noProof="0" dirty="0">
                  <a:ln>
                    <a:noFill/>
                  </a:ln>
                  <a:solidFill>
                    <a:schemeClr val="tx1">
                      <a:lumMod val="85000"/>
                      <a:lumOff val="15000"/>
                    </a:schemeClr>
                  </a:solidFill>
                  <a:effectLst/>
                  <a:uLnTx/>
                  <a:uFillTx/>
                  <a:latin typeface="Roboto" panose="02000000000000000000" pitchFamily="2" charset="0"/>
                  <a:ea typeface="Roboto" panose="02000000000000000000" pitchFamily="2" charset="0"/>
                  <a:cs typeface="Roboto" panose="02000000000000000000" pitchFamily="2" charset="0"/>
                </a:rPr>
                <a:t>Principles of Safety</a:t>
              </a:r>
            </a:p>
            <a:p>
              <a:pPr marL="171450" marR="0" lvl="0" indent="-171450" algn="l" defTabSz="914400" rtl="0" eaLnBrk="1" fontAlgn="auto" latinLnBrk="0" hangingPunct="1">
                <a:lnSpc>
                  <a:spcPct val="100000"/>
                </a:lnSpc>
                <a:spcBef>
                  <a:spcPts val="0"/>
                </a:spcBef>
                <a:spcAft>
                  <a:spcPts val="0"/>
                </a:spcAft>
                <a:buClrTx/>
                <a:buSzTx/>
                <a:buFont typeface="Roboto" panose="02000000000000000000" pitchFamily="2" charset="0"/>
                <a:buChar char="—"/>
                <a:tabLst/>
                <a:defRPr/>
              </a:pPr>
              <a:r>
                <a:rPr lang="en-NZ" sz="1050" dirty="0">
                  <a:solidFill>
                    <a:schemeClr val="tx1">
                      <a:lumMod val="85000"/>
                      <a:lumOff val="15000"/>
                    </a:schemeClr>
                  </a:solidFill>
                  <a:latin typeface="Roboto" panose="02000000000000000000" pitchFamily="2" charset="0"/>
                  <a:ea typeface="Roboto" panose="02000000000000000000" pitchFamily="2" charset="0"/>
                  <a:cs typeface="Roboto" panose="02000000000000000000" pitchFamily="2" charset="0"/>
                </a:rPr>
                <a:t>Disengagement Techniques</a:t>
              </a:r>
            </a:p>
            <a:p>
              <a:pPr marR="0" lvl="0" algn="l" defTabSz="914400" rtl="0" eaLnBrk="1" fontAlgn="auto" latinLnBrk="0" hangingPunct="1">
                <a:lnSpc>
                  <a:spcPct val="100000"/>
                </a:lnSpc>
                <a:spcBef>
                  <a:spcPts val="0"/>
                </a:spcBef>
                <a:spcAft>
                  <a:spcPts val="0"/>
                </a:spcAft>
                <a:buClrTx/>
                <a:buSzTx/>
                <a:tabLst/>
                <a:defRPr/>
              </a:pPr>
              <a:endParaRPr kumimoji="0" lang="en-US" sz="1050" b="0" i="0" u="none" strike="noStrike" kern="1200" cap="none" spc="0" normalizeH="0" baseline="0" noProof="0" dirty="0">
                <a:ln>
                  <a:noFill/>
                </a:ln>
                <a:solidFill>
                  <a:schemeClr val="tx1">
                    <a:lumMod val="85000"/>
                    <a:lumOff val="15000"/>
                  </a:schemeClr>
                </a:solidFill>
                <a:effectLst/>
                <a:uLnTx/>
                <a:uFillTx/>
                <a:latin typeface="Roboto" panose="02000000000000000000" pitchFamily="2" charset="0"/>
                <a:ea typeface="Roboto" panose="02000000000000000000" pitchFamily="2" charset="0"/>
                <a:cs typeface="Roboto" panose="02000000000000000000" pitchFamily="2" charset="0"/>
              </a:endParaRPr>
            </a:p>
            <a:p>
              <a:pPr marR="0" lvl="0" algn="l" defTabSz="914400" rtl="0" eaLnBrk="1" fontAlgn="auto" latinLnBrk="0" hangingPunct="1">
                <a:lnSpc>
                  <a:spcPct val="100000"/>
                </a:lnSpc>
                <a:spcBef>
                  <a:spcPts val="0"/>
                </a:spcBef>
                <a:spcAft>
                  <a:spcPts val="0"/>
                </a:spcAft>
                <a:buClrTx/>
                <a:buSzTx/>
                <a:tabLst/>
                <a:defRPr/>
              </a:pPr>
              <a:r>
                <a:rPr kumimoji="0" lang="en-US" sz="1050" b="0" i="0" u="none" strike="noStrike" kern="1200" cap="none" spc="0" normalizeH="0" baseline="0" noProof="0" dirty="0">
                  <a:ln>
                    <a:noFill/>
                  </a:ln>
                  <a:solidFill>
                    <a:schemeClr val="tx1">
                      <a:lumMod val="85000"/>
                      <a:lumOff val="15000"/>
                    </a:schemeClr>
                  </a:solidFill>
                  <a:effectLst/>
                  <a:uLnTx/>
                  <a:uFillTx/>
                  <a:latin typeface="Roboto" panose="02000000000000000000" pitchFamily="2" charset="0"/>
                  <a:ea typeface="Roboto" panose="02000000000000000000" pitchFamily="2" charset="0"/>
                  <a:cs typeface="Roboto" panose="02000000000000000000" pitchFamily="2" charset="0"/>
                </a:rPr>
                <a:t>All aspects built into some low-level scenarios to apply the relative skills in correct context.</a:t>
              </a:r>
              <a:endParaRPr kumimoji="0" lang="en-NZ" sz="1050" b="0" i="0" u="none" strike="noStrike" kern="1200" cap="none" spc="0" normalizeH="0" baseline="0" noProof="0" dirty="0">
                <a:ln>
                  <a:noFill/>
                </a:ln>
                <a:solidFill>
                  <a:schemeClr val="tx1">
                    <a:lumMod val="85000"/>
                    <a:lumOff val="15000"/>
                  </a:schemeClr>
                </a:solidFill>
                <a:effectLst/>
                <a:uLnTx/>
                <a:uFillTx/>
                <a:latin typeface="Roboto" panose="02000000000000000000" pitchFamily="2" charset="0"/>
                <a:ea typeface="Roboto" panose="02000000000000000000" pitchFamily="2" charset="0"/>
                <a:cs typeface="Roboto" panose="02000000000000000000" pitchFamily="2" charset="0"/>
              </a:endParaRPr>
            </a:p>
          </p:txBody>
        </p:sp>
        <p:grpSp>
          <p:nvGrpSpPr>
            <p:cNvPr id="93" name="Group 92">
              <a:extLst>
                <a:ext uri="{FF2B5EF4-FFF2-40B4-BE49-F238E27FC236}">
                  <a16:creationId xmlns:a16="http://schemas.microsoft.com/office/drawing/2014/main" id="{F03A2C3E-5F90-4463-B84D-CABA1D44513A}"/>
                </a:ext>
              </a:extLst>
            </p:cNvPr>
            <p:cNvGrpSpPr/>
            <p:nvPr/>
          </p:nvGrpSpPr>
          <p:grpSpPr>
            <a:xfrm>
              <a:off x="1998865" y="6308799"/>
              <a:ext cx="851543" cy="288000"/>
              <a:chOff x="1998865" y="6308799"/>
              <a:chExt cx="851543" cy="288000"/>
            </a:xfrm>
          </p:grpSpPr>
          <p:pic>
            <p:nvPicPr>
              <p:cNvPr id="58" name="Graphic 57" descr="Clock with solid fill">
                <a:extLst>
                  <a:ext uri="{FF2B5EF4-FFF2-40B4-BE49-F238E27FC236}">
                    <a16:creationId xmlns:a16="http://schemas.microsoft.com/office/drawing/2014/main" id="{6301C277-C4ED-456B-825D-61335E8A4239}"/>
                  </a:ext>
                </a:extLst>
              </p:cNvPr>
              <p:cNvPicPr>
                <a:picLocks noChangeAspect="1"/>
              </p:cNvPicPr>
              <p:nvPr/>
            </p:nvPicPr>
            <p:blipFill>
              <a:blip r:embed="rId6" cstate="print">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2562408" y="6308799"/>
                <a:ext cx="288000" cy="288000"/>
              </a:xfrm>
              <a:prstGeom prst="rect">
                <a:avLst/>
              </a:prstGeom>
            </p:spPr>
          </p:pic>
          <p:sp>
            <p:nvSpPr>
              <p:cNvPr id="59" name="TextBox 58">
                <a:extLst>
                  <a:ext uri="{FF2B5EF4-FFF2-40B4-BE49-F238E27FC236}">
                    <a16:creationId xmlns:a16="http://schemas.microsoft.com/office/drawing/2014/main" id="{924F0F99-ADE4-4134-823A-BD1717DF2D45}"/>
                  </a:ext>
                </a:extLst>
              </p:cNvPr>
              <p:cNvSpPr txBox="1"/>
              <p:nvPr/>
            </p:nvSpPr>
            <p:spPr>
              <a:xfrm>
                <a:off x="1998865" y="6348413"/>
                <a:ext cx="671174" cy="230832"/>
              </a:xfrm>
              <a:prstGeom prst="rect">
                <a:avLst/>
              </a:prstGeom>
              <a:noFill/>
            </p:spPr>
            <p:txBody>
              <a:bodyPr wrap="square" rtlCol="0">
                <a:spAutoFit/>
              </a:bodyPr>
              <a:lstStyle/>
              <a:p>
                <a:pPr algn="ctr"/>
                <a:r>
                  <a:rPr lang="en-NZ" sz="900" dirty="0">
                    <a:solidFill>
                      <a:schemeClr val="tx1">
                        <a:lumMod val="85000"/>
                        <a:lumOff val="15000"/>
                      </a:schemeClr>
                    </a:solidFill>
                    <a:latin typeface="Roboto" panose="02000000000000000000" pitchFamily="2" charset="0"/>
                    <a:ea typeface="Roboto" panose="02000000000000000000" pitchFamily="2" charset="0"/>
                    <a:cs typeface="Roboto" panose="02000000000000000000" pitchFamily="2" charset="0"/>
                  </a:rPr>
                  <a:t>Full Day</a:t>
                </a:r>
                <a:endParaRPr lang="en-NZ" sz="700" dirty="0">
                  <a:solidFill>
                    <a:schemeClr val="tx1">
                      <a:lumMod val="85000"/>
                      <a:lumOff val="15000"/>
                    </a:schemeClr>
                  </a:solidFill>
                  <a:latin typeface="Roboto" panose="02000000000000000000" pitchFamily="2" charset="0"/>
                  <a:ea typeface="Roboto" panose="02000000000000000000" pitchFamily="2" charset="0"/>
                  <a:cs typeface="Roboto" panose="02000000000000000000" pitchFamily="2" charset="0"/>
                </a:endParaRPr>
              </a:p>
            </p:txBody>
          </p:sp>
        </p:grpSp>
      </p:grpSp>
      <p:cxnSp>
        <p:nvCxnSpPr>
          <p:cNvPr id="66" name="Straight Connector 65">
            <a:extLst>
              <a:ext uri="{FF2B5EF4-FFF2-40B4-BE49-F238E27FC236}">
                <a16:creationId xmlns:a16="http://schemas.microsoft.com/office/drawing/2014/main" id="{EF5E3E90-B88C-4065-85DB-DA433ABC2BDC}"/>
              </a:ext>
            </a:extLst>
          </p:cNvPr>
          <p:cNvCxnSpPr>
            <a:cxnSpLocks/>
          </p:cNvCxnSpPr>
          <p:nvPr/>
        </p:nvCxnSpPr>
        <p:spPr>
          <a:xfrm>
            <a:off x="8832304" y="3902761"/>
            <a:ext cx="2880000" cy="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sp>
        <p:nvSpPr>
          <p:cNvPr id="7" name="Rectangle 6">
            <a:extLst>
              <a:ext uri="{FF2B5EF4-FFF2-40B4-BE49-F238E27FC236}">
                <a16:creationId xmlns:a16="http://schemas.microsoft.com/office/drawing/2014/main" id="{5D3916C1-1CAA-480C-9A96-542AB1AB6C6A}"/>
              </a:ext>
            </a:extLst>
          </p:cNvPr>
          <p:cNvSpPr/>
          <p:nvPr/>
        </p:nvSpPr>
        <p:spPr>
          <a:xfrm>
            <a:off x="2716999" y="1395329"/>
            <a:ext cx="2138400" cy="1012278"/>
          </a:xfrm>
          <a:prstGeom prst="rect">
            <a:avLst/>
          </a:prstGeom>
          <a:solidFill>
            <a:srgbClr val="832472">
              <a:alpha val="9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Z"/>
          </a:p>
        </p:txBody>
      </p:sp>
      <p:pic>
        <p:nvPicPr>
          <p:cNvPr id="17" name="Graphic 16" descr="Flip calendar outline">
            <a:extLst>
              <a:ext uri="{FF2B5EF4-FFF2-40B4-BE49-F238E27FC236}">
                <a16:creationId xmlns:a16="http://schemas.microsoft.com/office/drawing/2014/main" id="{D84FA4B0-D0FA-4182-A914-D5DBF481B9AF}"/>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2717000" y="1395329"/>
            <a:ext cx="914400" cy="914400"/>
          </a:xfrm>
          <a:prstGeom prst="rect">
            <a:avLst/>
          </a:prstGeom>
        </p:spPr>
      </p:pic>
      <p:sp>
        <p:nvSpPr>
          <p:cNvPr id="22" name="TextBox 21">
            <a:extLst>
              <a:ext uri="{FF2B5EF4-FFF2-40B4-BE49-F238E27FC236}">
                <a16:creationId xmlns:a16="http://schemas.microsoft.com/office/drawing/2014/main" id="{1182702A-73B7-4DF5-A0AE-D4748751F9F5}"/>
              </a:ext>
            </a:extLst>
          </p:cNvPr>
          <p:cNvSpPr txBox="1"/>
          <p:nvPr/>
        </p:nvSpPr>
        <p:spPr>
          <a:xfrm>
            <a:off x="3536397" y="1712636"/>
            <a:ext cx="1074333" cy="369332"/>
          </a:xfrm>
          <a:prstGeom prst="rect">
            <a:avLst/>
          </a:prstGeom>
          <a:noFill/>
        </p:spPr>
        <p:txBody>
          <a:bodyPr wrap="none" rtlCol="0">
            <a:spAutoFit/>
          </a:bodyPr>
          <a:lstStyle/>
          <a:p>
            <a:pPr algn="ctr"/>
            <a:r>
              <a:rPr lang="en-NZ" b="1">
                <a:solidFill>
                  <a:schemeClr val="bg1"/>
                </a:solidFill>
                <a:latin typeface="Roboto" panose="02000000000000000000" pitchFamily="2" charset="0"/>
                <a:ea typeface="Roboto" panose="02000000000000000000" pitchFamily="2" charset="0"/>
                <a:cs typeface="Roboto" panose="02000000000000000000" pitchFamily="2" charset="0"/>
              </a:rPr>
              <a:t>Day Two</a:t>
            </a:r>
          </a:p>
        </p:txBody>
      </p:sp>
      <p:sp>
        <p:nvSpPr>
          <p:cNvPr id="25" name="TextBox 24">
            <a:extLst>
              <a:ext uri="{FF2B5EF4-FFF2-40B4-BE49-F238E27FC236}">
                <a16:creationId xmlns:a16="http://schemas.microsoft.com/office/drawing/2014/main" id="{4AC9EA00-7F2F-46F9-A7A0-671398D598D7}"/>
              </a:ext>
            </a:extLst>
          </p:cNvPr>
          <p:cNvSpPr txBox="1"/>
          <p:nvPr/>
        </p:nvSpPr>
        <p:spPr>
          <a:xfrm>
            <a:off x="2978473" y="1683846"/>
            <a:ext cx="391454" cy="523220"/>
          </a:xfrm>
          <a:prstGeom prst="rect">
            <a:avLst/>
          </a:prstGeom>
          <a:noFill/>
        </p:spPr>
        <p:txBody>
          <a:bodyPr wrap="none" rtlCol="0">
            <a:spAutoFit/>
          </a:bodyPr>
          <a:lstStyle/>
          <a:p>
            <a:pPr algn="ctr"/>
            <a:r>
              <a:rPr lang="en-NZ" sz="2800" b="1">
                <a:solidFill>
                  <a:schemeClr val="bg1"/>
                </a:solidFill>
                <a:latin typeface="Roboto" panose="02000000000000000000" pitchFamily="2" charset="0"/>
                <a:ea typeface="Roboto" panose="02000000000000000000" pitchFamily="2" charset="0"/>
                <a:cs typeface="Roboto" panose="02000000000000000000" pitchFamily="2" charset="0"/>
              </a:rPr>
              <a:t>2</a:t>
            </a:r>
          </a:p>
        </p:txBody>
      </p:sp>
      <p:sp>
        <p:nvSpPr>
          <p:cNvPr id="31" name="Rectangle 30">
            <a:extLst>
              <a:ext uri="{FF2B5EF4-FFF2-40B4-BE49-F238E27FC236}">
                <a16:creationId xmlns:a16="http://schemas.microsoft.com/office/drawing/2014/main" id="{09833759-3553-4732-A7B2-2A87076EE942}"/>
              </a:ext>
            </a:extLst>
          </p:cNvPr>
          <p:cNvSpPr/>
          <p:nvPr/>
        </p:nvSpPr>
        <p:spPr>
          <a:xfrm>
            <a:off x="2716559" y="2399275"/>
            <a:ext cx="2138400" cy="4221801"/>
          </a:xfrm>
          <a:prstGeom prst="rect">
            <a:avLst/>
          </a:prstGeom>
          <a:solidFill>
            <a:srgbClr val="832472">
              <a:alpha val="3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Z"/>
          </a:p>
        </p:txBody>
      </p:sp>
      <p:sp>
        <p:nvSpPr>
          <p:cNvPr id="81" name="TextBox 80">
            <a:extLst>
              <a:ext uri="{FF2B5EF4-FFF2-40B4-BE49-F238E27FC236}">
                <a16:creationId xmlns:a16="http://schemas.microsoft.com/office/drawing/2014/main" id="{2C2A5A77-D407-4D2F-B097-8CE58A72A271}"/>
              </a:ext>
            </a:extLst>
          </p:cNvPr>
          <p:cNvSpPr txBox="1"/>
          <p:nvPr/>
        </p:nvSpPr>
        <p:spPr>
          <a:xfrm>
            <a:off x="2725471" y="2434465"/>
            <a:ext cx="2137539" cy="1269578"/>
          </a:xfrm>
          <a:prstGeom prst="rect">
            <a:avLst/>
          </a:prstGeom>
          <a:noFill/>
        </p:spPr>
        <p:txBody>
          <a:bodyPr wrap="square" rtlCol="0">
            <a:spAutoFit/>
          </a:bodyPr>
          <a:lstStyle/>
          <a:p>
            <a:r>
              <a:rPr lang="en-NZ" sz="1600" dirty="0">
                <a:solidFill>
                  <a:schemeClr val="tx1">
                    <a:lumMod val="85000"/>
                    <a:lumOff val="15000"/>
                  </a:schemeClr>
                </a:solidFill>
                <a:latin typeface="Roboto" panose="02000000000000000000" pitchFamily="2" charset="0"/>
                <a:ea typeface="Roboto" panose="02000000000000000000" pitchFamily="2" charset="0"/>
                <a:cs typeface="Roboto" panose="02000000000000000000" pitchFamily="2" charset="0"/>
              </a:rPr>
              <a:t>Theory</a:t>
            </a:r>
          </a:p>
          <a:p>
            <a:endParaRPr lang="en-NZ" sz="600" dirty="0">
              <a:solidFill>
                <a:schemeClr val="tx1">
                  <a:lumMod val="85000"/>
                  <a:lumOff val="15000"/>
                </a:schemeClr>
              </a:solidFill>
              <a:latin typeface="Roboto" panose="02000000000000000000" pitchFamily="2" charset="0"/>
              <a:ea typeface="Roboto" panose="02000000000000000000" pitchFamily="2" charset="0"/>
              <a:cs typeface="Roboto" panose="02000000000000000000" pitchFamily="2" charset="0"/>
            </a:endParaRPr>
          </a:p>
          <a:p>
            <a:pPr marL="171450" indent="-171450">
              <a:buFont typeface="Roboto" panose="02000000000000000000" pitchFamily="2" charset="0"/>
              <a:buChar char="—"/>
            </a:pPr>
            <a:r>
              <a:rPr lang="en-NZ" sz="1050" dirty="0">
                <a:solidFill>
                  <a:schemeClr val="tx1">
                    <a:lumMod val="85000"/>
                    <a:lumOff val="15000"/>
                  </a:schemeClr>
                </a:solidFill>
                <a:latin typeface="Roboto" panose="02000000000000000000" pitchFamily="2" charset="0"/>
                <a:ea typeface="Roboto" panose="02000000000000000000" pitchFamily="2" charset="0"/>
                <a:cs typeface="Roboto" panose="02000000000000000000" pitchFamily="2" charset="0"/>
              </a:rPr>
              <a:t>Power and responsibility</a:t>
            </a:r>
          </a:p>
          <a:p>
            <a:pPr marL="171450" indent="-171450">
              <a:buFont typeface="Roboto" panose="02000000000000000000" pitchFamily="2" charset="0"/>
              <a:buChar char="—"/>
            </a:pPr>
            <a:r>
              <a:rPr lang="en-NZ" sz="1050" dirty="0">
                <a:solidFill>
                  <a:schemeClr val="tx1">
                    <a:lumMod val="85000"/>
                    <a:lumOff val="15000"/>
                  </a:schemeClr>
                </a:solidFill>
                <a:latin typeface="Roboto" panose="02000000000000000000" pitchFamily="2" charset="0"/>
                <a:ea typeface="Roboto" panose="02000000000000000000" pitchFamily="2" charset="0"/>
                <a:cs typeface="Roboto" panose="02000000000000000000" pitchFamily="2" charset="0"/>
              </a:rPr>
              <a:t>Professional Practice</a:t>
            </a:r>
          </a:p>
          <a:p>
            <a:pPr marL="171450" indent="-171450">
              <a:buFont typeface="Roboto" panose="02000000000000000000" pitchFamily="2" charset="0"/>
              <a:buChar char="—"/>
            </a:pPr>
            <a:r>
              <a:rPr lang="en-NZ" sz="1050" dirty="0">
                <a:solidFill>
                  <a:schemeClr val="tx1">
                    <a:lumMod val="85000"/>
                    <a:lumOff val="15000"/>
                  </a:schemeClr>
                </a:solidFill>
                <a:latin typeface="Roboto" panose="02000000000000000000" pitchFamily="2" charset="0"/>
                <a:ea typeface="Roboto" panose="02000000000000000000" pitchFamily="2" charset="0"/>
                <a:cs typeface="Roboto" panose="02000000000000000000" pitchFamily="2" charset="0"/>
              </a:rPr>
              <a:t>Risk-based decision making</a:t>
            </a:r>
          </a:p>
          <a:p>
            <a:pPr marL="171450" indent="-171450">
              <a:buFont typeface="Roboto" panose="02000000000000000000" pitchFamily="2" charset="0"/>
              <a:buChar char="—"/>
            </a:pPr>
            <a:endParaRPr lang="en-NZ" sz="1050" dirty="0">
              <a:solidFill>
                <a:schemeClr val="tx1">
                  <a:lumMod val="85000"/>
                  <a:lumOff val="15000"/>
                </a:schemeClr>
              </a:solidFill>
              <a:latin typeface="Roboto" panose="02000000000000000000" pitchFamily="2" charset="0"/>
              <a:ea typeface="Roboto" panose="02000000000000000000" pitchFamily="2" charset="0"/>
              <a:cs typeface="Roboto" panose="02000000000000000000" pitchFamily="2" charset="0"/>
            </a:endParaRPr>
          </a:p>
          <a:p>
            <a:pPr marL="171450" indent="-171450">
              <a:buFont typeface="Roboto" panose="02000000000000000000" pitchFamily="2" charset="0"/>
              <a:buChar char="—"/>
            </a:pPr>
            <a:endParaRPr lang="en-NZ" sz="1050" dirty="0">
              <a:solidFill>
                <a:schemeClr val="tx1">
                  <a:lumMod val="85000"/>
                  <a:lumOff val="15000"/>
                </a:schemeClr>
              </a:solidFill>
              <a:latin typeface="Roboto" panose="02000000000000000000" pitchFamily="2" charset="0"/>
              <a:ea typeface="Roboto" panose="02000000000000000000" pitchFamily="2" charset="0"/>
              <a:cs typeface="Roboto" panose="02000000000000000000" pitchFamily="2" charset="0"/>
            </a:endParaRPr>
          </a:p>
        </p:txBody>
      </p:sp>
      <p:sp>
        <p:nvSpPr>
          <p:cNvPr id="82" name="TextBox 81">
            <a:extLst>
              <a:ext uri="{FF2B5EF4-FFF2-40B4-BE49-F238E27FC236}">
                <a16:creationId xmlns:a16="http://schemas.microsoft.com/office/drawing/2014/main" id="{91450255-470C-4184-B741-8F47C3AC137F}"/>
              </a:ext>
            </a:extLst>
          </p:cNvPr>
          <p:cNvSpPr txBox="1"/>
          <p:nvPr/>
        </p:nvSpPr>
        <p:spPr>
          <a:xfrm>
            <a:off x="2725471" y="4732180"/>
            <a:ext cx="2137539" cy="1269578"/>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NZ" sz="1600" b="0" i="0" u="none" strike="noStrike" kern="1200" cap="none" spc="0" normalizeH="0" baseline="0" noProof="0" dirty="0">
                <a:ln>
                  <a:noFill/>
                </a:ln>
                <a:solidFill>
                  <a:schemeClr val="tx1">
                    <a:lumMod val="85000"/>
                    <a:lumOff val="15000"/>
                  </a:schemeClr>
                </a:solidFill>
                <a:effectLst/>
                <a:uLnTx/>
                <a:uFillTx/>
                <a:latin typeface="Roboto" panose="02000000000000000000" pitchFamily="2" charset="0"/>
                <a:ea typeface="Roboto" panose="02000000000000000000" pitchFamily="2" charset="0"/>
                <a:cs typeface="Roboto" panose="02000000000000000000" pitchFamily="2" charset="0"/>
              </a:rPr>
              <a:t>Physical</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NZ" sz="600" b="0" i="0" u="none" strike="noStrike" kern="1200" cap="none" spc="0" normalizeH="0" baseline="0" noProof="0" dirty="0">
              <a:ln>
                <a:noFill/>
              </a:ln>
              <a:solidFill>
                <a:schemeClr val="tx1">
                  <a:lumMod val="85000"/>
                  <a:lumOff val="15000"/>
                </a:schemeClr>
              </a:solidFill>
              <a:effectLst/>
              <a:uLnTx/>
              <a:uFillTx/>
              <a:latin typeface="Roboto" panose="02000000000000000000" pitchFamily="2" charset="0"/>
              <a:ea typeface="Roboto" panose="02000000000000000000" pitchFamily="2" charset="0"/>
              <a:cs typeface="Roboto" panose="02000000000000000000" pitchFamily="2" charset="0"/>
            </a:endParaRPr>
          </a:p>
          <a:p>
            <a:pPr marL="171450" marR="0" lvl="0" indent="-171450" algn="l" defTabSz="914400" rtl="0" eaLnBrk="1" fontAlgn="auto" latinLnBrk="0" hangingPunct="1">
              <a:lnSpc>
                <a:spcPct val="100000"/>
              </a:lnSpc>
              <a:spcBef>
                <a:spcPts val="0"/>
              </a:spcBef>
              <a:spcAft>
                <a:spcPts val="0"/>
              </a:spcAft>
              <a:buClrTx/>
              <a:buSzTx/>
              <a:buFont typeface="Roboto" panose="02000000000000000000" pitchFamily="2" charset="0"/>
              <a:buChar char="—"/>
              <a:tabLst/>
              <a:defRPr/>
            </a:pPr>
            <a:r>
              <a:rPr kumimoji="0" lang="en-NZ" sz="1050" b="0" i="0" u="none" strike="noStrike" kern="1200" cap="none" spc="0" normalizeH="0" baseline="0" noProof="0" dirty="0">
                <a:ln>
                  <a:noFill/>
                </a:ln>
                <a:solidFill>
                  <a:schemeClr val="tx1">
                    <a:lumMod val="85000"/>
                    <a:lumOff val="15000"/>
                  </a:schemeClr>
                </a:solidFill>
                <a:effectLst/>
                <a:uLnTx/>
                <a:uFillTx/>
                <a:latin typeface="Roboto" panose="02000000000000000000" pitchFamily="2" charset="0"/>
                <a:ea typeface="Roboto" panose="02000000000000000000" pitchFamily="2" charset="0"/>
                <a:cs typeface="Roboto" panose="02000000000000000000" pitchFamily="2" charset="0"/>
              </a:rPr>
              <a:t>Revision of Principles of Safety and </a:t>
            </a:r>
            <a:r>
              <a:rPr lang="en-NZ" sz="1050" dirty="0">
                <a:solidFill>
                  <a:schemeClr val="tx1">
                    <a:lumMod val="85000"/>
                    <a:lumOff val="15000"/>
                  </a:schemeClr>
                </a:solidFill>
                <a:latin typeface="Roboto" panose="02000000000000000000" pitchFamily="2" charset="0"/>
                <a:ea typeface="Roboto" panose="02000000000000000000" pitchFamily="2" charset="0"/>
                <a:cs typeface="Roboto" panose="02000000000000000000" pitchFamily="2" charset="0"/>
              </a:rPr>
              <a:t>Disengagement Techniques</a:t>
            </a:r>
          </a:p>
          <a:p>
            <a:pPr marL="171450" marR="0" lvl="0" indent="-171450" algn="l" defTabSz="914400" rtl="0" eaLnBrk="1" fontAlgn="auto" latinLnBrk="0" hangingPunct="1">
              <a:lnSpc>
                <a:spcPct val="100000"/>
              </a:lnSpc>
              <a:spcBef>
                <a:spcPts val="0"/>
              </a:spcBef>
              <a:spcAft>
                <a:spcPts val="0"/>
              </a:spcAft>
              <a:buClrTx/>
              <a:buSzTx/>
              <a:buFont typeface="Roboto" panose="02000000000000000000" pitchFamily="2" charset="0"/>
              <a:buChar char="—"/>
              <a:tabLst/>
              <a:defRPr/>
            </a:pPr>
            <a:r>
              <a:rPr lang="en-NZ" sz="1050" dirty="0">
                <a:solidFill>
                  <a:schemeClr val="tx1">
                    <a:lumMod val="85000"/>
                    <a:lumOff val="15000"/>
                  </a:schemeClr>
                </a:solidFill>
                <a:latin typeface="Roboto" panose="02000000000000000000" pitchFamily="2" charset="0"/>
                <a:ea typeface="Roboto" panose="02000000000000000000" pitchFamily="2" charset="0"/>
                <a:cs typeface="Roboto" panose="02000000000000000000" pitchFamily="2" charset="0"/>
              </a:rPr>
              <a:t>Principles of engagement</a:t>
            </a:r>
          </a:p>
          <a:p>
            <a:pPr marL="171450" indent="-171450">
              <a:buFont typeface="Roboto" panose="02000000000000000000" pitchFamily="2" charset="0"/>
              <a:buChar char="—"/>
              <a:defRPr/>
            </a:pPr>
            <a:r>
              <a:rPr kumimoji="0" lang="en-NZ" sz="1050" b="0" i="0" u="none" strike="noStrike" kern="1200" cap="none" spc="0" normalizeH="0" baseline="0" noProof="0" dirty="0">
                <a:ln>
                  <a:noFill/>
                </a:ln>
                <a:solidFill>
                  <a:schemeClr val="tx1">
                    <a:lumMod val="85000"/>
                    <a:lumOff val="15000"/>
                  </a:schemeClr>
                </a:solidFill>
                <a:effectLst/>
                <a:uLnTx/>
                <a:uFillTx/>
                <a:latin typeface="Roboto" panose="02000000000000000000" pitchFamily="2" charset="0"/>
                <a:ea typeface="Roboto" panose="02000000000000000000" pitchFamily="2" charset="0"/>
                <a:cs typeface="Roboto" panose="02000000000000000000" pitchFamily="2" charset="0"/>
              </a:rPr>
              <a:t>Engagement Techniques</a:t>
            </a:r>
          </a:p>
        </p:txBody>
      </p:sp>
      <p:grpSp>
        <p:nvGrpSpPr>
          <p:cNvPr id="94" name="Group 93">
            <a:extLst>
              <a:ext uri="{FF2B5EF4-FFF2-40B4-BE49-F238E27FC236}">
                <a16:creationId xmlns:a16="http://schemas.microsoft.com/office/drawing/2014/main" id="{B2545E1D-18A7-4B37-9425-ED0CAFB8BDB5}"/>
              </a:ext>
            </a:extLst>
          </p:cNvPr>
          <p:cNvGrpSpPr/>
          <p:nvPr/>
        </p:nvGrpSpPr>
        <p:grpSpPr>
          <a:xfrm>
            <a:off x="4000455" y="6308799"/>
            <a:ext cx="851543" cy="288000"/>
            <a:chOff x="1998865" y="6308799"/>
            <a:chExt cx="851543" cy="288000"/>
          </a:xfrm>
        </p:grpSpPr>
        <p:pic>
          <p:nvPicPr>
            <p:cNvPr id="95" name="Graphic 94" descr="Clock with solid fill">
              <a:extLst>
                <a:ext uri="{FF2B5EF4-FFF2-40B4-BE49-F238E27FC236}">
                  <a16:creationId xmlns:a16="http://schemas.microsoft.com/office/drawing/2014/main" id="{43F3E12D-609D-4B0A-9FC4-30FF911E68B0}"/>
                </a:ext>
              </a:extLst>
            </p:cNvPr>
            <p:cNvPicPr>
              <a:picLocks noChangeAspect="1"/>
            </p:cNvPicPr>
            <p:nvPr/>
          </p:nvPicPr>
          <p:blipFill>
            <a:blip r:embed="rId6" cstate="print">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2562408" y="6308799"/>
              <a:ext cx="288000" cy="288000"/>
            </a:xfrm>
            <a:prstGeom prst="rect">
              <a:avLst/>
            </a:prstGeom>
          </p:spPr>
        </p:pic>
        <p:sp>
          <p:nvSpPr>
            <p:cNvPr id="96" name="TextBox 95">
              <a:extLst>
                <a:ext uri="{FF2B5EF4-FFF2-40B4-BE49-F238E27FC236}">
                  <a16:creationId xmlns:a16="http://schemas.microsoft.com/office/drawing/2014/main" id="{867F8E04-FDE3-4643-8ECA-D7BE3A8F8B59}"/>
                </a:ext>
              </a:extLst>
            </p:cNvPr>
            <p:cNvSpPr txBox="1"/>
            <p:nvPr/>
          </p:nvSpPr>
          <p:spPr>
            <a:xfrm>
              <a:off x="1998865" y="6348413"/>
              <a:ext cx="671174" cy="230832"/>
            </a:xfrm>
            <a:prstGeom prst="rect">
              <a:avLst/>
            </a:prstGeom>
            <a:noFill/>
          </p:spPr>
          <p:txBody>
            <a:bodyPr wrap="square" rtlCol="0">
              <a:spAutoFit/>
            </a:bodyPr>
            <a:lstStyle/>
            <a:p>
              <a:pPr algn="ctr"/>
              <a:r>
                <a:rPr lang="en-NZ" sz="900" dirty="0">
                  <a:solidFill>
                    <a:schemeClr val="tx1">
                      <a:lumMod val="85000"/>
                      <a:lumOff val="15000"/>
                    </a:schemeClr>
                  </a:solidFill>
                  <a:latin typeface="Roboto" panose="02000000000000000000" pitchFamily="2" charset="0"/>
                  <a:ea typeface="Roboto" panose="02000000000000000000" pitchFamily="2" charset="0"/>
                  <a:cs typeface="Roboto" panose="02000000000000000000" pitchFamily="2" charset="0"/>
                </a:rPr>
                <a:t>Full Day</a:t>
              </a:r>
              <a:endParaRPr lang="en-NZ" sz="700" dirty="0">
                <a:solidFill>
                  <a:schemeClr val="tx1">
                    <a:lumMod val="85000"/>
                    <a:lumOff val="15000"/>
                  </a:schemeClr>
                </a:solidFill>
                <a:latin typeface="Roboto" panose="02000000000000000000" pitchFamily="2" charset="0"/>
                <a:ea typeface="Roboto" panose="02000000000000000000" pitchFamily="2" charset="0"/>
                <a:cs typeface="Roboto" panose="02000000000000000000" pitchFamily="2" charset="0"/>
              </a:endParaRPr>
            </a:p>
          </p:txBody>
        </p:sp>
      </p:grpSp>
      <p:grpSp>
        <p:nvGrpSpPr>
          <p:cNvPr id="109" name="Group 108">
            <a:extLst>
              <a:ext uri="{FF2B5EF4-FFF2-40B4-BE49-F238E27FC236}">
                <a16:creationId xmlns:a16="http://schemas.microsoft.com/office/drawing/2014/main" id="{CA1ACC10-C12B-41A6-A25A-6C904D69E546}"/>
              </a:ext>
            </a:extLst>
          </p:cNvPr>
          <p:cNvGrpSpPr/>
          <p:nvPr/>
        </p:nvGrpSpPr>
        <p:grpSpPr>
          <a:xfrm>
            <a:off x="7418665" y="1395328"/>
            <a:ext cx="2166244" cy="5225747"/>
            <a:chOff x="7327786" y="1395328"/>
            <a:chExt cx="2166244" cy="5225747"/>
          </a:xfrm>
        </p:grpSpPr>
        <p:sp>
          <p:nvSpPr>
            <p:cNvPr id="9" name="Rectangle 8">
              <a:extLst>
                <a:ext uri="{FF2B5EF4-FFF2-40B4-BE49-F238E27FC236}">
                  <a16:creationId xmlns:a16="http://schemas.microsoft.com/office/drawing/2014/main" id="{1CFE090F-DBCC-435D-9163-58CA4801FC79}"/>
                </a:ext>
              </a:extLst>
            </p:cNvPr>
            <p:cNvSpPr/>
            <p:nvPr/>
          </p:nvSpPr>
          <p:spPr>
            <a:xfrm>
              <a:off x="7328848" y="1395328"/>
              <a:ext cx="2138400" cy="1012275"/>
            </a:xfrm>
            <a:prstGeom prst="rect">
              <a:avLst/>
            </a:prstGeom>
            <a:solidFill>
              <a:srgbClr val="832472">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Z" dirty="0"/>
            </a:p>
          </p:txBody>
        </p:sp>
        <p:pic>
          <p:nvPicPr>
            <p:cNvPr id="19" name="Graphic 18" descr="Flip calendar outline">
              <a:extLst>
                <a:ext uri="{FF2B5EF4-FFF2-40B4-BE49-F238E27FC236}">
                  <a16:creationId xmlns:a16="http://schemas.microsoft.com/office/drawing/2014/main" id="{6D24DA7C-A4FD-40EE-AA4E-523448FFB5FE}"/>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7328849" y="1395329"/>
              <a:ext cx="914400" cy="914400"/>
            </a:xfrm>
            <a:prstGeom prst="rect">
              <a:avLst/>
            </a:prstGeom>
          </p:spPr>
        </p:pic>
        <p:sp>
          <p:nvSpPr>
            <p:cNvPr id="23" name="TextBox 22">
              <a:extLst>
                <a:ext uri="{FF2B5EF4-FFF2-40B4-BE49-F238E27FC236}">
                  <a16:creationId xmlns:a16="http://schemas.microsoft.com/office/drawing/2014/main" id="{4D8F1A4F-2192-4DEB-86FC-E0615F4D5AB0}"/>
                </a:ext>
              </a:extLst>
            </p:cNvPr>
            <p:cNvSpPr txBox="1"/>
            <p:nvPr/>
          </p:nvSpPr>
          <p:spPr>
            <a:xfrm>
              <a:off x="8105884" y="1683846"/>
              <a:ext cx="1103187" cy="369332"/>
            </a:xfrm>
            <a:prstGeom prst="rect">
              <a:avLst/>
            </a:prstGeom>
            <a:noFill/>
          </p:spPr>
          <p:txBody>
            <a:bodyPr wrap="none" rtlCol="0">
              <a:spAutoFit/>
            </a:bodyPr>
            <a:lstStyle/>
            <a:p>
              <a:pPr algn="ctr"/>
              <a:r>
                <a:rPr lang="en-NZ" b="1" dirty="0">
                  <a:solidFill>
                    <a:schemeClr val="bg1"/>
                  </a:solidFill>
                  <a:latin typeface="Roboto" panose="02000000000000000000" pitchFamily="2" charset="0"/>
                  <a:ea typeface="Roboto" panose="02000000000000000000" pitchFamily="2" charset="0"/>
                  <a:cs typeface="Roboto" panose="02000000000000000000" pitchFamily="2" charset="0"/>
                </a:rPr>
                <a:t>Day Four</a:t>
              </a:r>
            </a:p>
          </p:txBody>
        </p:sp>
        <p:sp>
          <p:nvSpPr>
            <p:cNvPr id="27" name="TextBox 26">
              <a:extLst>
                <a:ext uri="{FF2B5EF4-FFF2-40B4-BE49-F238E27FC236}">
                  <a16:creationId xmlns:a16="http://schemas.microsoft.com/office/drawing/2014/main" id="{6E539E56-AB0E-4831-8CA9-B310751B0905}"/>
                </a:ext>
              </a:extLst>
            </p:cNvPr>
            <p:cNvSpPr txBox="1"/>
            <p:nvPr/>
          </p:nvSpPr>
          <p:spPr>
            <a:xfrm>
              <a:off x="7590322" y="1683846"/>
              <a:ext cx="391454" cy="523220"/>
            </a:xfrm>
            <a:prstGeom prst="rect">
              <a:avLst/>
            </a:prstGeom>
            <a:noFill/>
          </p:spPr>
          <p:txBody>
            <a:bodyPr wrap="none" rtlCol="0">
              <a:spAutoFit/>
            </a:bodyPr>
            <a:lstStyle/>
            <a:p>
              <a:pPr algn="ctr"/>
              <a:r>
                <a:rPr lang="en-NZ" sz="2800" b="1" dirty="0">
                  <a:solidFill>
                    <a:schemeClr val="bg1"/>
                  </a:solidFill>
                  <a:latin typeface="Roboto" panose="02000000000000000000" pitchFamily="2" charset="0"/>
                  <a:ea typeface="Roboto" panose="02000000000000000000" pitchFamily="2" charset="0"/>
                  <a:cs typeface="Roboto" panose="02000000000000000000" pitchFamily="2" charset="0"/>
                </a:rPr>
                <a:t>4</a:t>
              </a:r>
            </a:p>
          </p:txBody>
        </p:sp>
        <p:sp>
          <p:nvSpPr>
            <p:cNvPr id="71" name="Rectangle 70">
              <a:extLst>
                <a:ext uri="{FF2B5EF4-FFF2-40B4-BE49-F238E27FC236}">
                  <a16:creationId xmlns:a16="http://schemas.microsoft.com/office/drawing/2014/main" id="{8BC76C09-47E5-4D56-BA6D-3B69FB8BCFA1}"/>
                </a:ext>
              </a:extLst>
            </p:cNvPr>
            <p:cNvSpPr/>
            <p:nvPr/>
          </p:nvSpPr>
          <p:spPr>
            <a:xfrm>
              <a:off x="7327786" y="2399275"/>
              <a:ext cx="2138400" cy="4221800"/>
            </a:xfrm>
            <a:prstGeom prst="rect">
              <a:avLst/>
            </a:prstGeom>
            <a:solidFill>
              <a:srgbClr val="832472">
                <a:alpha val="2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Z"/>
            </a:p>
          </p:txBody>
        </p:sp>
        <p:sp>
          <p:nvSpPr>
            <p:cNvPr id="85" name="TextBox 84">
              <a:extLst>
                <a:ext uri="{FF2B5EF4-FFF2-40B4-BE49-F238E27FC236}">
                  <a16:creationId xmlns:a16="http://schemas.microsoft.com/office/drawing/2014/main" id="{E3F34293-CF37-4561-92DE-CCD44CE22242}"/>
                </a:ext>
              </a:extLst>
            </p:cNvPr>
            <p:cNvSpPr txBox="1"/>
            <p:nvPr/>
          </p:nvSpPr>
          <p:spPr>
            <a:xfrm>
              <a:off x="7356491" y="2434465"/>
              <a:ext cx="2137539" cy="1723549"/>
            </a:xfrm>
            <a:prstGeom prst="rect">
              <a:avLst/>
            </a:prstGeom>
            <a:noFill/>
          </p:spPr>
          <p:txBody>
            <a:bodyPr wrap="square" rtlCol="0">
              <a:spAutoFit/>
            </a:bodyPr>
            <a:lstStyle/>
            <a:p>
              <a:r>
                <a:rPr lang="en-NZ" sz="1600" dirty="0">
                  <a:solidFill>
                    <a:schemeClr val="tx1">
                      <a:lumMod val="85000"/>
                      <a:lumOff val="15000"/>
                    </a:schemeClr>
                  </a:solidFill>
                  <a:latin typeface="Roboto" panose="02000000000000000000" pitchFamily="2" charset="0"/>
                  <a:ea typeface="Roboto" panose="02000000000000000000" pitchFamily="2" charset="0"/>
                  <a:cs typeface="Roboto" panose="02000000000000000000" pitchFamily="2" charset="0"/>
                </a:rPr>
                <a:t>Theory</a:t>
              </a:r>
            </a:p>
            <a:p>
              <a:endParaRPr lang="en-NZ" sz="600" dirty="0">
                <a:solidFill>
                  <a:schemeClr val="tx1">
                    <a:lumMod val="85000"/>
                    <a:lumOff val="15000"/>
                  </a:schemeClr>
                </a:solidFill>
                <a:latin typeface="Roboto" panose="02000000000000000000" pitchFamily="2" charset="0"/>
                <a:ea typeface="Roboto" panose="02000000000000000000" pitchFamily="2" charset="0"/>
                <a:cs typeface="Roboto" panose="02000000000000000000" pitchFamily="2" charset="0"/>
              </a:endParaRPr>
            </a:p>
            <a:p>
              <a:pPr marL="171450" indent="-171450">
                <a:buFont typeface="Roboto" panose="02000000000000000000" pitchFamily="2" charset="0"/>
                <a:buChar char="—"/>
              </a:pPr>
              <a:r>
                <a:rPr lang="en-NZ" sz="1050" dirty="0">
                  <a:solidFill>
                    <a:schemeClr val="tx1">
                      <a:lumMod val="85000"/>
                      <a:lumOff val="15000"/>
                    </a:schemeClr>
                  </a:solidFill>
                  <a:latin typeface="Roboto" panose="02000000000000000000" pitchFamily="2" charset="0"/>
                  <a:ea typeface="Roboto" panose="02000000000000000000" pitchFamily="2" charset="0"/>
                  <a:cs typeface="Roboto" panose="02000000000000000000" pitchFamily="2" charset="0"/>
                </a:rPr>
                <a:t>Trauma responses – cause and effect</a:t>
              </a:r>
            </a:p>
            <a:p>
              <a:pPr marL="171450" indent="-171450">
                <a:buFont typeface="Roboto" panose="02000000000000000000" pitchFamily="2" charset="0"/>
                <a:buChar char="—"/>
              </a:pPr>
              <a:r>
                <a:rPr lang="en-US" sz="1050" dirty="0">
                  <a:solidFill>
                    <a:schemeClr val="tx1">
                      <a:lumMod val="85000"/>
                      <a:lumOff val="15000"/>
                    </a:schemeClr>
                  </a:solidFill>
                  <a:latin typeface="Roboto" panose="02000000000000000000" pitchFamily="2" charset="0"/>
                  <a:ea typeface="Roboto" panose="02000000000000000000" pitchFamily="2" charset="0"/>
                  <a:cs typeface="Roboto" panose="02000000000000000000" pitchFamily="2" charset="0"/>
                </a:rPr>
                <a:t>Linking Maslow’s Hierarchy of Needs, </a:t>
              </a:r>
              <a:r>
                <a:rPr lang="en-US" sz="1050" dirty="0" err="1">
                  <a:solidFill>
                    <a:schemeClr val="tx1">
                      <a:lumMod val="85000"/>
                      <a:lumOff val="15000"/>
                    </a:schemeClr>
                  </a:solidFill>
                  <a:latin typeface="Roboto" panose="02000000000000000000" pitchFamily="2" charset="0"/>
                  <a:ea typeface="Roboto" panose="02000000000000000000" pitchFamily="2" charset="0"/>
                  <a:cs typeface="Roboto" panose="02000000000000000000" pitchFamily="2" charset="0"/>
                </a:rPr>
                <a:t>Te</a:t>
              </a:r>
              <a:r>
                <a:rPr lang="en-US" sz="1050" dirty="0">
                  <a:solidFill>
                    <a:schemeClr val="tx1">
                      <a:lumMod val="85000"/>
                      <a:lumOff val="15000"/>
                    </a:schemeClr>
                  </a:solidFill>
                  <a:latin typeface="Roboto" panose="02000000000000000000" pitchFamily="2" charset="0"/>
                  <a:ea typeface="Roboto" panose="02000000000000000000" pitchFamily="2" charset="0"/>
                  <a:cs typeface="Roboto" panose="02000000000000000000" pitchFamily="2" charset="0"/>
                </a:rPr>
                <a:t> Whare Tapa </a:t>
              </a:r>
              <a:r>
                <a:rPr lang="en-US" sz="1050" dirty="0" err="1">
                  <a:solidFill>
                    <a:schemeClr val="tx1">
                      <a:lumMod val="85000"/>
                      <a:lumOff val="15000"/>
                    </a:schemeClr>
                  </a:solidFill>
                  <a:latin typeface="Roboto" panose="02000000000000000000" pitchFamily="2" charset="0"/>
                  <a:ea typeface="Roboto" panose="02000000000000000000" pitchFamily="2" charset="0"/>
                  <a:cs typeface="Roboto" panose="02000000000000000000" pitchFamily="2" charset="0"/>
                </a:rPr>
                <a:t>Whā</a:t>
              </a:r>
              <a:r>
                <a:rPr lang="en-US" sz="1050" dirty="0">
                  <a:solidFill>
                    <a:schemeClr val="tx1">
                      <a:lumMod val="85000"/>
                      <a:lumOff val="15000"/>
                    </a:schemeClr>
                  </a:solidFill>
                  <a:latin typeface="Roboto" panose="02000000000000000000" pitchFamily="2" charset="0"/>
                  <a:ea typeface="Roboto" panose="02000000000000000000" pitchFamily="2" charset="0"/>
                  <a:cs typeface="Roboto" panose="02000000000000000000" pitchFamily="2" charset="0"/>
                </a:rPr>
                <a:t> and the Residential Safety Framework</a:t>
              </a:r>
              <a:endParaRPr lang="en-NZ" sz="1050" dirty="0">
                <a:solidFill>
                  <a:schemeClr val="tx1">
                    <a:lumMod val="85000"/>
                    <a:lumOff val="15000"/>
                  </a:schemeClr>
                </a:solidFill>
                <a:latin typeface="Roboto" panose="02000000000000000000" pitchFamily="2" charset="0"/>
                <a:ea typeface="Roboto" panose="02000000000000000000" pitchFamily="2" charset="0"/>
                <a:cs typeface="Roboto" panose="02000000000000000000" pitchFamily="2" charset="0"/>
              </a:endParaRPr>
            </a:p>
            <a:p>
              <a:pPr marL="171450" indent="-171450">
                <a:buFont typeface="Roboto" panose="02000000000000000000" pitchFamily="2" charset="0"/>
                <a:buChar char="—"/>
              </a:pPr>
              <a:r>
                <a:rPr lang="en-NZ" sz="1050" dirty="0">
                  <a:solidFill>
                    <a:schemeClr val="tx1">
                      <a:lumMod val="85000"/>
                      <a:lumOff val="15000"/>
                    </a:schemeClr>
                  </a:solidFill>
                  <a:latin typeface="Roboto" panose="02000000000000000000" pitchFamily="2" charset="0"/>
                  <a:ea typeface="Roboto" panose="02000000000000000000" pitchFamily="2" charset="0"/>
                  <a:cs typeface="Roboto" panose="02000000000000000000" pitchFamily="2" charset="0"/>
                </a:rPr>
                <a:t>Verbal de-escalation techniques</a:t>
              </a:r>
            </a:p>
          </p:txBody>
        </p:sp>
        <p:sp>
          <p:nvSpPr>
            <p:cNvPr id="86" name="TextBox 85">
              <a:extLst>
                <a:ext uri="{FF2B5EF4-FFF2-40B4-BE49-F238E27FC236}">
                  <a16:creationId xmlns:a16="http://schemas.microsoft.com/office/drawing/2014/main" id="{93D69C55-9B08-466D-9DA2-80F76C03D9BB}"/>
                </a:ext>
              </a:extLst>
            </p:cNvPr>
            <p:cNvSpPr txBox="1"/>
            <p:nvPr/>
          </p:nvSpPr>
          <p:spPr>
            <a:xfrm>
              <a:off x="7356491" y="4401840"/>
              <a:ext cx="2137539" cy="220829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NZ" sz="1600" b="0" i="0" u="none" strike="noStrike" kern="1200" cap="none" spc="0" normalizeH="0" baseline="0" noProof="0" dirty="0">
                  <a:ln>
                    <a:noFill/>
                  </a:ln>
                  <a:solidFill>
                    <a:schemeClr val="tx1">
                      <a:lumMod val="85000"/>
                      <a:lumOff val="15000"/>
                    </a:schemeClr>
                  </a:solidFill>
                  <a:effectLst/>
                  <a:uLnTx/>
                  <a:uFillTx/>
                  <a:latin typeface="Roboto" panose="02000000000000000000" pitchFamily="2" charset="0"/>
                  <a:ea typeface="Roboto" panose="02000000000000000000" pitchFamily="2" charset="0"/>
                  <a:cs typeface="Roboto" panose="02000000000000000000" pitchFamily="2" charset="0"/>
                </a:rPr>
                <a:t>Physical</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NZ" sz="600" b="0" i="0" u="none" strike="noStrike" kern="1200" cap="none" spc="0" normalizeH="0" baseline="0" noProof="0" dirty="0">
                <a:ln>
                  <a:noFill/>
                </a:ln>
                <a:solidFill>
                  <a:schemeClr val="tx1">
                    <a:lumMod val="85000"/>
                    <a:lumOff val="15000"/>
                  </a:schemeClr>
                </a:solidFill>
                <a:effectLst/>
                <a:uLnTx/>
                <a:uFillTx/>
                <a:latin typeface="Roboto" panose="02000000000000000000" pitchFamily="2" charset="0"/>
                <a:ea typeface="Roboto" panose="02000000000000000000" pitchFamily="2" charset="0"/>
                <a:cs typeface="Roboto" panose="02000000000000000000" pitchFamily="2" charset="0"/>
              </a:endParaRPr>
            </a:p>
            <a:p>
              <a:pPr marL="171450" marR="0" lvl="0" indent="-171450" algn="l" defTabSz="914400" rtl="0" eaLnBrk="1" fontAlgn="auto" latinLnBrk="0" hangingPunct="1">
                <a:lnSpc>
                  <a:spcPct val="100000"/>
                </a:lnSpc>
                <a:spcBef>
                  <a:spcPts val="0"/>
                </a:spcBef>
                <a:spcAft>
                  <a:spcPts val="0"/>
                </a:spcAft>
                <a:buClrTx/>
                <a:buSzTx/>
                <a:buFont typeface="Roboto" panose="02000000000000000000" pitchFamily="2" charset="0"/>
                <a:buChar char="—"/>
                <a:tabLst/>
                <a:defRPr/>
              </a:pPr>
              <a:r>
                <a:rPr kumimoji="0" lang="en-NZ" sz="1050" b="0" i="0" u="none" strike="noStrike" kern="1200" cap="none" spc="0" normalizeH="0" baseline="0" noProof="0" dirty="0">
                  <a:ln>
                    <a:noFill/>
                  </a:ln>
                  <a:solidFill>
                    <a:schemeClr val="tx1">
                      <a:lumMod val="85000"/>
                      <a:lumOff val="15000"/>
                    </a:schemeClr>
                  </a:solidFill>
                  <a:effectLst/>
                  <a:uLnTx/>
                  <a:uFillTx/>
                  <a:latin typeface="Roboto" panose="02000000000000000000" pitchFamily="2" charset="0"/>
                  <a:ea typeface="Roboto" panose="02000000000000000000" pitchFamily="2" charset="0"/>
                  <a:cs typeface="Roboto" panose="02000000000000000000" pitchFamily="2" charset="0"/>
                </a:rPr>
                <a:t>Revision of principles of safety, p</a:t>
              </a:r>
              <a:r>
                <a:rPr lang="en-NZ" sz="1050" dirty="0" err="1">
                  <a:solidFill>
                    <a:schemeClr val="tx1">
                      <a:lumMod val="85000"/>
                      <a:lumOff val="15000"/>
                    </a:schemeClr>
                  </a:solidFill>
                  <a:latin typeface="Roboto" panose="02000000000000000000" pitchFamily="2" charset="0"/>
                  <a:ea typeface="Roboto" panose="02000000000000000000" pitchFamily="2" charset="0"/>
                  <a:cs typeface="Roboto" panose="02000000000000000000" pitchFamily="2" charset="0"/>
                </a:rPr>
                <a:t>rinciples</a:t>
              </a:r>
              <a:r>
                <a:rPr lang="en-NZ" sz="1050" dirty="0">
                  <a:solidFill>
                    <a:schemeClr val="tx1">
                      <a:lumMod val="85000"/>
                      <a:lumOff val="15000"/>
                    </a:schemeClr>
                  </a:solidFill>
                  <a:latin typeface="Roboto" panose="02000000000000000000" pitchFamily="2" charset="0"/>
                  <a:ea typeface="Roboto" panose="02000000000000000000" pitchFamily="2" charset="0"/>
                  <a:cs typeface="Roboto" panose="02000000000000000000" pitchFamily="2" charset="0"/>
                </a:rPr>
                <a:t> of engagement and engagement </a:t>
              </a:r>
              <a:r>
                <a:rPr lang="en-NZ" sz="1050" dirty="0" err="1">
                  <a:solidFill>
                    <a:schemeClr val="tx1">
                      <a:lumMod val="85000"/>
                      <a:lumOff val="15000"/>
                    </a:schemeClr>
                  </a:solidFill>
                  <a:latin typeface="Roboto" panose="02000000000000000000" pitchFamily="2" charset="0"/>
                  <a:ea typeface="Roboto" panose="02000000000000000000" pitchFamily="2" charset="0"/>
                  <a:cs typeface="Roboto" panose="02000000000000000000" pitchFamily="2" charset="0"/>
                </a:rPr>
                <a:t>te</a:t>
              </a:r>
              <a:r>
                <a:rPr kumimoji="0" lang="en-NZ" sz="1050" b="0" i="0" u="none" strike="noStrike" kern="1200" cap="none" spc="0" normalizeH="0" baseline="0" noProof="0" dirty="0" err="1">
                  <a:ln>
                    <a:noFill/>
                  </a:ln>
                  <a:solidFill>
                    <a:schemeClr val="tx1">
                      <a:lumMod val="85000"/>
                      <a:lumOff val="15000"/>
                    </a:schemeClr>
                  </a:solidFill>
                  <a:effectLst/>
                  <a:uLnTx/>
                  <a:uFillTx/>
                  <a:latin typeface="Roboto" panose="02000000000000000000" pitchFamily="2" charset="0"/>
                  <a:ea typeface="Roboto" panose="02000000000000000000" pitchFamily="2" charset="0"/>
                  <a:cs typeface="Roboto" panose="02000000000000000000" pitchFamily="2" charset="0"/>
                </a:rPr>
                <a:t>chniques</a:t>
              </a:r>
              <a:endParaRPr kumimoji="0" lang="en-NZ" sz="1050" b="0" i="0" u="none" strike="noStrike" kern="1200" cap="none" spc="0" normalizeH="0" baseline="0" noProof="0" dirty="0">
                <a:ln>
                  <a:noFill/>
                </a:ln>
                <a:solidFill>
                  <a:schemeClr val="tx1">
                    <a:lumMod val="85000"/>
                    <a:lumOff val="15000"/>
                  </a:schemeClr>
                </a:solidFill>
                <a:effectLst/>
                <a:uLnTx/>
                <a:uFillTx/>
                <a:latin typeface="Roboto" panose="02000000000000000000" pitchFamily="2" charset="0"/>
                <a:ea typeface="Roboto" panose="02000000000000000000" pitchFamily="2" charset="0"/>
                <a:cs typeface="Roboto" panose="02000000000000000000" pitchFamily="2" charset="0"/>
              </a:endParaRPr>
            </a:p>
            <a:p>
              <a:pPr marL="171450" marR="0" lvl="0" indent="-171450" algn="l" defTabSz="914400" rtl="0" eaLnBrk="1" fontAlgn="auto" latinLnBrk="0" hangingPunct="1">
                <a:lnSpc>
                  <a:spcPct val="100000"/>
                </a:lnSpc>
                <a:spcBef>
                  <a:spcPts val="0"/>
                </a:spcBef>
                <a:spcAft>
                  <a:spcPts val="0"/>
                </a:spcAft>
                <a:buClrTx/>
                <a:buSzTx/>
                <a:buFont typeface="Roboto" panose="02000000000000000000" pitchFamily="2" charset="0"/>
                <a:buChar char="—"/>
                <a:tabLst/>
                <a:defRPr/>
              </a:pPr>
              <a:r>
                <a:rPr lang="en-NZ" sz="1050" dirty="0">
                  <a:solidFill>
                    <a:schemeClr val="tx1">
                      <a:lumMod val="85000"/>
                      <a:lumOff val="15000"/>
                    </a:schemeClr>
                  </a:solidFill>
                  <a:latin typeface="Roboto" panose="02000000000000000000" pitchFamily="2" charset="0"/>
                  <a:ea typeface="Roboto" panose="02000000000000000000" pitchFamily="2" charset="0"/>
                  <a:cs typeface="Roboto" panose="02000000000000000000" pitchFamily="2" charset="0"/>
                </a:rPr>
                <a:t>Safe ground holds</a:t>
              </a:r>
            </a:p>
            <a:p>
              <a:pPr marL="171450" marR="0" lvl="0" indent="-171450" algn="l" defTabSz="914400" rtl="0" eaLnBrk="1" fontAlgn="auto" latinLnBrk="0" hangingPunct="1">
                <a:lnSpc>
                  <a:spcPct val="100000"/>
                </a:lnSpc>
                <a:spcBef>
                  <a:spcPts val="0"/>
                </a:spcBef>
                <a:spcAft>
                  <a:spcPts val="0"/>
                </a:spcAft>
                <a:buClrTx/>
                <a:buSzTx/>
                <a:buFont typeface="Roboto" panose="02000000000000000000" pitchFamily="2" charset="0"/>
                <a:buChar char="—"/>
                <a:tabLst/>
                <a:defRPr/>
              </a:pPr>
              <a:r>
                <a:rPr kumimoji="0" lang="en-NZ" sz="1050" b="0" i="0" u="none" strike="noStrike" kern="1200" cap="none" spc="0" normalizeH="0" baseline="0" noProof="0" dirty="0">
                  <a:ln>
                    <a:noFill/>
                  </a:ln>
                  <a:solidFill>
                    <a:schemeClr val="tx1">
                      <a:lumMod val="85000"/>
                      <a:lumOff val="15000"/>
                    </a:schemeClr>
                  </a:solidFill>
                  <a:effectLst/>
                  <a:uLnTx/>
                  <a:uFillTx/>
                  <a:latin typeface="Roboto" panose="02000000000000000000" pitchFamily="2" charset="0"/>
                  <a:ea typeface="Roboto" panose="02000000000000000000" pitchFamily="2" charset="0"/>
                  <a:cs typeface="Roboto" panose="02000000000000000000" pitchFamily="2" charset="0"/>
                </a:rPr>
                <a:t>Staff protection on the ground</a:t>
              </a:r>
            </a:p>
            <a:p>
              <a:pPr marL="171450" marR="0" lvl="0" indent="-171450" algn="l" defTabSz="914400" rtl="0" eaLnBrk="1" fontAlgn="auto" latinLnBrk="0" hangingPunct="1">
                <a:lnSpc>
                  <a:spcPct val="100000"/>
                </a:lnSpc>
                <a:spcBef>
                  <a:spcPts val="0"/>
                </a:spcBef>
                <a:spcAft>
                  <a:spcPts val="0"/>
                </a:spcAft>
                <a:buClrTx/>
                <a:buSzTx/>
                <a:buFont typeface="Roboto" panose="02000000000000000000" pitchFamily="2" charset="0"/>
                <a:buChar char="—"/>
                <a:tabLst/>
                <a:defRPr/>
              </a:pPr>
              <a:r>
                <a:rPr lang="en-NZ" sz="1050" dirty="0">
                  <a:solidFill>
                    <a:schemeClr val="tx1">
                      <a:lumMod val="85000"/>
                      <a:lumOff val="15000"/>
                    </a:schemeClr>
                  </a:solidFill>
                  <a:latin typeface="Roboto" panose="02000000000000000000" pitchFamily="2" charset="0"/>
                  <a:ea typeface="Roboto" panose="02000000000000000000" pitchFamily="2" charset="0"/>
                  <a:cs typeface="Roboto" panose="02000000000000000000" pitchFamily="2" charset="0"/>
                </a:rPr>
                <a:t>Room exits</a:t>
              </a:r>
            </a:p>
            <a:p>
              <a:pPr marL="171450" marR="0" lvl="0" indent="-171450" algn="l" defTabSz="914400" rtl="0" eaLnBrk="1" fontAlgn="auto" latinLnBrk="0" hangingPunct="1">
                <a:lnSpc>
                  <a:spcPct val="100000"/>
                </a:lnSpc>
                <a:spcBef>
                  <a:spcPts val="0"/>
                </a:spcBef>
                <a:spcAft>
                  <a:spcPts val="0"/>
                </a:spcAft>
                <a:buClrTx/>
                <a:buSzTx/>
                <a:buFont typeface="Roboto" panose="02000000000000000000" pitchFamily="2" charset="0"/>
                <a:buChar char="—"/>
                <a:tabLst/>
                <a:defRPr/>
              </a:pPr>
              <a:r>
                <a:rPr kumimoji="0" lang="en-NZ" sz="1050" b="0" i="0" u="none" strike="noStrike" kern="1200" cap="none" spc="0" normalizeH="0" baseline="0" noProof="0" dirty="0">
                  <a:ln>
                    <a:noFill/>
                  </a:ln>
                  <a:solidFill>
                    <a:schemeClr val="tx1">
                      <a:lumMod val="85000"/>
                      <a:lumOff val="15000"/>
                    </a:schemeClr>
                  </a:solidFill>
                  <a:effectLst/>
                  <a:uLnTx/>
                  <a:uFillTx/>
                  <a:latin typeface="Roboto" panose="02000000000000000000" pitchFamily="2" charset="0"/>
                  <a:ea typeface="Roboto" panose="02000000000000000000" pitchFamily="2" charset="0"/>
                  <a:cs typeface="Roboto" panose="02000000000000000000" pitchFamily="2" charset="0"/>
                </a:rPr>
                <a:t>Recovery – </a:t>
              </a:r>
              <a:r>
                <a:rPr lang="en-NZ" sz="1050" dirty="0">
                  <a:solidFill>
                    <a:schemeClr val="tx1">
                      <a:lumMod val="85000"/>
                      <a:lumOff val="15000"/>
                    </a:schemeClr>
                  </a:solidFill>
                  <a:latin typeface="Roboto" panose="02000000000000000000" pitchFamily="2" charset="0"/>
                  <a:ea typeface="Roboto" panose="02000000000000000000" pitchFamily="2" charset="0"/>
                  <a:cs typeface="Roboto" panose="02000000000000000000" pitchFamily="2" charset="0"/>
                </a:rPr>
                <a:t>staff debrief</a:t>
              </a:r>
            </a:p>
            <a:p>
              <a:pPr marL="171450" marR="0" lvl="0" indent="-171450" algn="l" defTabSz="914400" rtl="0" eaLnBrk="1" fontAlgn="auto" latinLnBrk="0" hangingPunct="1">
                <a:lnSpc>
                  <a:spcPct val="100000"/>
                </a:lnSpc>
                <a:spcBef>
                  <a:spcPts val="0"/>
                </a:spcBef>
                <a:spcAft>
                  <a:spcPts val="0"/>
                </a:spcAft>
                <a:buClrTx/>
                <a:buSzTx/>
                <a:buFont typeface="Roboto" panose="02000000000000000000" pitchFamily="2" charset="0"/>
                <a:buChar char="—"/>
                <a:tabLst/>
                <a:defRPr/>
              </a:pPr>
              <a:r>
                <a:rPr kumimoji="0" lang="en-NZ" sz="1050" b="0" i="0" u="none" strike="noStrike" kern="1200" cap="none" spc="0" normalizeH="0" baseline="0" noProof="0" dirty="0">
                  <a:ln>
                    <a:noFill/>
                  </a:ln>
                  <a:solidFill>
                    <a:schemeClr val="tx1">
                      <a:lumMod val="85000"/>
                      <a:lumOff val="15000"/>
                    </a:schemeClr>
                  </a:solidFill>
                  <a:effectLst/>
                  <a:uLnTx/>
                  <a:uFillTx/>
                  <a:latin typeface="Roboto" panose="02000000000000000000" pitchFamily="2" charset="0"/>
                  <a:ea typeface="Roboto" panose="02000000000000000000" pitchFamily="2" charset="0"/>
                  <a:cs typeface="Roboto" panose="02000000000000000000" pitchFamily="2" charset="0"/>
                </a:rPr>
                <a:t>Restoring mana - hue </a:t>
              </a:r>
              <a:r>
                <a:rPr kumimoji="0" lang="en-NZ" sz="1050" b="0" i="0" u="none" strike="noStrike" kern="1200" cap="none" spc="0" normalizeH="0" baseline="0" noProof="0" dirty="0" err="1">
                  <a:ln>
                    <a:noFill/>
                  </a:ln>
                  <a:solidFill>
                    <a:schemeClr val="tx1">
                      <a:lumMod val="85000"/>
                      <a:lumOff val="15000"/>
                    </a:schemeClr>
                  </a:solidFill>
                  <a:effectLst/>
                  <a:uLnTx/>
                  <a:uFillTx/>
                  <a:latin typeface="Roboto" panose="02000000000000000000" pitchFamily="2" charset="0"/>
                  <a:ea typeface="Roboto" panose="02000000000000000000" pitchFamily="2" charset="0"/>
                  <a:cs typeface="Roboto" panose="02000000000000000000" pitchFamily="2" charset="0"/>
                </a:rPr>
                <a:t>whakapiri</a:t>
              </a:r>
              <a:endParaRPr kumimoji="0" lang="en-NZ" sz="1050" b="0" i="0" u="none" strike="noStrike" kern="1200" cap="none" spc="0" normalizeH="0" baseline="0" noProof="0" dirty="0">
                <a:ln>
                  <a:noFill/>
                </a:ln>
                <a:solidFill>
                  <a:schemeClr val="tx1">
                    <a:lumMod val="85000"/>
                    <a:lumOff val="15000"/>
                  </a:schemeClr>
                </a:solidFill>
                <a:effectLst/>
                <a:uLnTx/>
                <a:uFillTx/>
                <a:latin typeface="Roboto" panose="02000000000000000000" pitchFamily="2" charset="0"/>
                <a:ea typeface="Roboto" panose="02000000000000000000" pitchFamily="2" charset="0"/>
                <a:cs typeface="Roboto" panose="02000000000000000000" pitchFamily="2" charset="0"/>
              </a:endParaRPr>
            </a:p>
            <a:p>
              <a:pPr marL="171450" marR="0" lvl="0" indent="-171450" algn="l" defTabSz="914400" rtl="0" eaLnBrk="1" fontAlgn="auto" latinLnBrk="0" hangingPunct="1">
                <a:lnSpc>
                  <a:spcPct val="100000"/>
                </a:lnSpc>
                <a:spcBef>
                  <a:spcPts val="0"/>
                </a:spcBef>
                <a:spcAft>
                  <a:spcPts val="0"/>
                </a:spcAft>
                <a:buClrTx/>
                <a:buSzTx/>
                <a:buFont typeface="Roboto" panose="02000000000000000000" pitchFamily="2" charset="0"/>
                <a:buChar char="—"/>
                <a:tabLst/>
                <a:defRPr/>
              </a:pPr>
              <a:endParaRPr kumimoji="0" lang="en-NZ" sz="1050" b="0" i="0" u="none" strike="noStrike" kern="1200" cap="none" spc="0" normalizeH="0" baseline="0" noProof="0" dirty="0">
                <a:ln>
                  <a:noFill/>
                </a:ln>
                <a:solidFill>
                  <a:schemeClr val="tx1">
                    <a:lumMod val="85000"/>
                    <a:lumOff val="15000"/>
                  </a:schemeClr>
                </a:solidFill>
                <a:effectLst/>
                <a:uLnTx/>
                <a:uFillTx/>
                <a:latin typeface="Roboto" panose="02000000000000000000" pitchFamily="2" charset="0"/>
                <a:ea typeface="Roboto" panose="02000000000000000000" pitchFamily="2" charset="0"/>
                <a:cs typeface="Roboto" panose="02000000000000000000" pitchFamily="2" charset="0"/>
              </a:endParaRPr>
            </a:p>
          </p:txBody>
        </p:sp>
        <p:cxnSp>
          <p:nvCxnSpPr>
            <p:cNvPr id="89" name="Straight Connector 88">
              <a:extLst>
                <a:ext uri="{FF2B5EF4-FFF2-40B4-BE49-F238E27FC236}">
                  <a16:creationId xmlns:a16="http://schemas.microsoft.com/office/drawing/2014/main" id="{2778AA26-5B2C-40CF-8C25-F16FAED086F4}"/>
                </a:ext>
              </a:extLst>
            </p:cNvPr>
            <p:cNvCxnSpPr>
              <a:cxnSpLocks/>
            </p:cNvCxnSpPr>
            <p:nvPr/>
          </p:nvCxnSpPr>
          <p:spPr>
            <a:xfrm>
              <a:off x="7327786" y="4369850"/>
              <a:ext cx="2166244" cy="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grpSp>
          <p:nvGrpSpPr>
            <p:cNvPr id="97" name="Group 96">
              <a:extLst>
                <a:ext uri="{FF2B5EF4-FFF2-40B4-BE49-F238E27FC236}">
                  <a16:creationId xmlns:a16="http://schemas.microsoft.com/office/drawing/2014/main" id="{76B9DF92-B4C5-4690-9AB9-030A775028EC}"/>
                </a:ext>
              </a:extLst>
            </p:cNvPr>
            <p:cNvGrpSpPr/>
            <p:nvPr/>
          </p:nvGrpSpPr>
          <p:grpSpPr>
            <a:xfrm>
              <a:off x="8607033" y="6308799"/>
              <a:ext cx="851543" cy="288000"/>
              <a:chOff x="1998865" y="6308799"/>
              <a:chExt cx="851543" cy="288000"/>
            </a:xfrm>
          </p:grpSpPr>
          <p:pic>
            <p:nvPicPr>
              <p:cNvPr id="98" name="Graphic 97" descr="Clock with solid fill">
                <a:extLst>
                  <a:ext uri="{FF2B5EF4-FFF2-40B4-BE49-F238E27FC236}">
                    <a16:creationId xmlns:a16="http://schemas.microsoft.com/office/drawing/2014/main" id="{29598A19-9138-4616-B37A-AA1227442A24}"/>
                  </a:ext>
                </a:extLst>
              </p:cNvPr>
              <p:cNvPicPr>
                <a:picLocks noChangeAspect="1"/>
              </p:cNvPicPr>
              <p:nvPr/>
            </p:nvPicPr>
            <p:blipFill>
              <a:blip r:embed="rId6" cstate="print">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2562408" y="6308799"/>
                <a:ext cx="288000" cy="288000"/>
              </a:xfrm>
              <a:prstGeom prst="rect">
                <a:avLst/>
              </a:prstGeom>
            </p:spPr>
          </p:pic>
          <p:sp>
            <p:nvSpPr>
              <p:cNvPr id="99" name="TextBox 98">
                <a:extLst>
                  <a:ext uri="{FF2B5EF4-FFF2-40B4-BE49-F238E27FC236}">
                    <a16:creationId xmlns:a16="http://schemas.microsoft.com/office/drawing/2014/main" id="{9B89EF3B-1725-4DB6-B32A-E84F86944BEB}"/>
                  </a:ext>
                </a:extLst>
              </p:cNvPr>
              <p:cNvSpPr txBox="1"/>
              <p:nvPr/>
            </p:nvSpPr>
            <p:spPr>
              <a:xfrm>
                <a:off x="1998865" y="6348413"/>
                <a:ext cx="671174" cy="230832"/>
              </a:xfrm>
              <a:prstGeom prst="rect">
                <a:avLst/>
              </a:prstGeom>
              <a:noFill/>
            </p:spPr>
            <p:txBody>
              <a:bodyPr wrap="square" rtlCol="0">
                <a:spAutoFit/>
              </a:bodyPr>
              <a:lstStyle/>
              <a:p>
                <a:pPr algn="ctr"/>
                <a:r>
                  <a:rPr lang="en-NZ" sz="900" dirty="0">
                    <a:solidFill>
                      <a:schemeClr val="tx1">
                        <a:lumMod val="85000"/>
                        <a:lumOff val="15000"/>
                      </a:schemeClr>
                    </a:solidFill>
                    <a:latin typeface="Roboto" panose="02000000000000000000" pitchFamily="2" charset="0"/>
                    <a:ea typeface="Roboto" panose="02000000000000000000" pitchFamily="2" charset="0"/>
                    <a:cs typeface="Roboto" panose="02000000000000000000" pitchFamily="2" charset="0"/>
                  </a:rPr>
                  <a:t>Full Day</a:t>
                </a:r>
                <a:endParaRPr lang="en-NZ" sz="700" dirty="0">
                  <a:solidFill>
                    <a:schemeClr val="tx1">
                      <a:lumMod val="85000"/>
                      <a:lumOff val="15000"/>
                    </a:schemeClr>
                  </a:solidFill>
                  <a:latin typeface="Roboto" panose="02000000000000000000" pitchFamily="2" charset="0"/>
                  <a:ea typeface="Roboto" panose="02000000000000000000" pitchFamily="2" charset="0"/>
                  <a:cs typeface="Roboto" panose="02000000000000000000" pitchFamily="2" charset="0"/>
                </a:endParaRPr>
              </a:p>
            </p:txBody>
          </p:sp>
        </p:grpSp>
      </p:grpSp>
      <p:grpSp>
        <p:nvGrpSpPr>
          <p:cNvPr id="110" name="Group 109">
            <a:extLst>
              <a:ext uri="{FF2B5EF4-FFF2-40B4-BE49-F238E27FC236}">
                <a16:creationId xmlns:a16="http://schemas.microsoft.com/office/drawing/2014/main" id="{F49F8531-1B67-4EAF-8555-4EB4F76081A5}"/>
              </a:ext>
            </a:extLst>
          </p:cNvPr>
          <p:cNvGrpSpPr/>
          <p:nvPr/>
        </p:nvGrpSpPr>
        <p:grpSpPr>
          <a:xfrm>
            <a:off x="5068383" y="1395329"/>
            <a:ext cx="2183395" cy="5221584"/>
            <a:chOff x="5113959" y="1395329"/>
            <a:chExt cx="2183395" cy="5221584"/>
          </a:xfrm>
        </p:grpSpPr>
        <p:sp>
          <p:nvSpPr>
            <p:cNvPr id="8" name="Rectangle 7">
              <a:extLst>
                <a:ext uri="{FF2B5EF4-FFF2-40B4-BE49-F238E27FC236}">
                  <a16:creationId xmlns:a16="http://schemas.microsoft.com/office/drawing/2014/main" id="{8B66D8C3-AF8C-4E31-978A-E8AE14D3B08F}"/>
                </a:ext>
              </a:extLst>
            </p:cNvPr>
            <p:cNvSpPr/>
            <p:nvPr/>
          </p:nvSpPr>
          <p:spPr>
            <a:xfrm>
              <a:off x="5120468" y="1395329"/>
              <a:ext cx="2138400" cy="1012274"/>
            </a:xfrm>
            <a:prstGeom prst="rect">
              <a:avLst/>
            </a:prstGeom>
            <a:solidFill>
              <a:srgbClr val="832472">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Z"/>
            </a:p>
          </p:txBody>
        </p:sp>
        <p:pic>
          <p:nvPicPr>
            <p:cNvPr id="18" name="Graphic 17" descr="Flip calendar outline">
              <a:extLst>
                <a:ext uri="{FF2B5EF4-FFF2-40B4-BE49-F238E27FC236}">
                  <a16:creationId xmlns:a16="http://schemas.microsoft.com/office/drawing/2014/main" id="{49C66140-5C52-459C-B711-3107F5E6958D}"/>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5123107" y="1395329"/>
              <a:ext cx="914400" cy="914400"/>
            </a:xfrm>
            <a:prstGeom prst="rect">
              <a:avLst/>
            </a:prstGeom>
          </p:spPr>
        </p:pic>
        <p:sp>
          <p:nvSpPr>
            <p:cNvPr id="21" name="TextBox 20">
              <a:extLst>
                <a:ext uri="{FF2B5EF4-FFF2-40B4-BE49-F238E27FC236}">
                  <a16:creationId xmlns:a16="http://schemas.microsoft.com/office/drawing/2014/main" id="{32825865-B3FC-4FA3-82FF-97F7F57453C8}"/>
                </a:ext>
              </a:extLst>
            </p:cNvPr>
            <p:cNvSpPr txBox="1"/>
            <p:nvPr/>
          </p:nvSpPr>
          <p:spPr>
            <a:xfrm>
              <a:off x="6013501" y="1711468"/>
              <a:ext cx="1283853" cy="369332"/>
            </a:xfrm>
            <a:prstGeom prst="rect">
              <a:avLst/>
            </a:prstGeom>
            <a:noFill/>
          </p:spPr>
          <p:txBody>
            <a:bodyPr wrap="square" rtlCol="0">
              <a:spAutoFit/>
            </a:bodyPr>
            <a:lstStyle/>
            <a:p>
              <a:r>
                <a:rPr lang="en-NZ" b="1" dirty="0">
                  <a:solidFill>
                    <a:schemeClr val="bg1"/>
                  </a:solidFill>
                  <a:latin typeface="Roboto" panose="02000000000000000000" pitchFamily="2" charset="0"/>
                  <a:ea typeface="Roboto" panose="02000000000000000000" pitchFamily="2" charset="0"/>
                  <a:cs typeface="Roboto" panose="02000000000000000000" pitchFamily="2" charset="0"/>
                </a:rPr>
                <a:t>Day Three</a:t>
              </a:r>
            </a:p>
          </p:txBody>
        </p:sp>
        <p:sp>
          <p:nvSpPr>
            <p:cNvPr id="26" name="TextBox 25">
              <a:extLst>
                <a:ext uri="{FF2B5EF4-FFF2-40B4-BE49-F238E27FC236}">
                  <a16:creationId xmlns:a16="http://schemas.microsoft.com/office/drawing/2014/main" id="{6DBD6ABB-D076-4DDA-BF03-72C236CEB414}"/>
                </a:ext>
              </a:extLst>
            </p:cNvPr>
            <p:cNvSpPr txBox="1"/>
            <p:nvPr/>
          </p:nvSpPr>
          <p:spPr>
            <a:xfrm>
              <a:off x="5384580" y="1683846"/>
              <a:ext cx="391454" cy="523220"/>
            </a:xfrm>
            <a:prstGeom prst="rect">
              <a:avLst/>
            </a:prstGeom>
            <a:noFill/>
          </p:spPr>
          <p:txBody>
            <a:bodyPr wrap="none" rtlCol="0">
              <a:spAutoFit/>
            </a:bodyPr>
            <a:lstStyle/>
            <a:p>
              <a:pPr algn="ctr"/>
              <a:r>
                <a:rPr lang="en-NZ" sz="2800" b="1">
                  <a:solidFill>
                    <a:schemeClr val="bg1"/>
                  </a:solidFill>
                  <a:latin typeface="Roboto" panose="02000000000000000000" pitchFamily="2" charset="0"/>
                  <a:ea typeface="Roboto" panose="02000000000000000000" pitchFamily="2" charset="0"/>
                  <a:cs typeface="Roboto" panose="02000000000000000000" pitchFamily="2" charset="0"/>
                </a:rPr>
                <a:t>3</a:t>
              </a:r>
            </a:p>
          </p:txBody>
        </p:sp>
        <p:sp>
          <p:nvSpPr>
            <p:cNvPr id="32" name="Rectangle 31">
              <a:extLst>
                <a:ext uri="{FF2B5EF4-FFF2-40B4-BE49-F238E27FC236}">
                  <a16:creationId xmlns:a16="http://schemas.microsoft.com/office/drawing/2014/main" id="{F7755DBC-8F1F-4362-8C28-D3C1F8DC2D14}"/>
                </a:ext>
              </a:extLst>
            </p:cNvPr>
            <p:cNvSpPr/>
            <p:nvPr/>
          </p:nvSpPr>
          <p:spPr>
            <a:xfrm>
              <a:off x="5120468" y="2399275"/>
              <a:ext cx="2138400" cy="4217638"/>
            </a:xfrm>
            <a:prstGeom prst="rect">
              <a:avLst/>
            </a:prstGeom>
            <a:solidFill>
              <a:srgbClr val="832472">
                <a:alpha val="3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Z"/>
            </a:p>
          </p:txBody>
        </p:sp>
        <p:sp>
          <p:nvSpPr>
            <p:cNvPr id="83" name="TextBox 82">
              <a:extLst>
                <a:ext uri="{FF2B5EF4-FFF2-40B4-BE49-F238E27FC236}">
                  <a16:creationId xmlns:a16="http://schemas.microsoft.com/office/drawing/2014/main" id="{8AC0663B-06F3-4529-80E5-1A230116952A}"/>
                </a:ext>
              </a:extLst>
            </p:cNvPr>
            <p:cNvSpPr txBox="1"/>
            <p:nvPr/>
          </p:nvSpPr>
          <p:spPr>
            <a:xfrm>
              <a:off x="5113959" y="2434465"/>
              <a:ext cx="2137539" cy="2046714"/>
            </a:xfrm>
            <a:prstGeom prst="rect">
              <a:avLst/>
            </a:prstGeom>
            <a:noFill/>
          </p:spPr>
          <p:txBody>
            <a:bodyPr wrap="square" rtlCol="0">
              <a:spAutoFit/>
            </a:bodyPr>
            <a:lstStyle/>
            <a:p>
              <a:r>
                <a:rPr lang="en-NZ" sz="1600" dirty="0">
                  <a:solidFill>
                    <a:schemeClr val="tx1">
                      <a:lumMod val="85000"/>
                      <a:lumOff val="15000"/>
                    </a:schemeClr>
                  </a:solidFill>
                  <a:latin typeface="Roboto" panose="02000000000000000000" pitchFamily="2" charset="0"/>
                  <a:ea typeface="Roboto" panose="02000000000000000000" pitchFamily="2" charset="0"/>
                  <a:cs typeface="Roboto" panose="02000000000000000000" pitchFamily="2" charset="0"/>
                </a:rPr>
                <a:t>Theory</a:t>
              </a:r>
            </a:p>
            <a:p>
              <a:endParaRPr lang="en-NZ" sz="600" dirty="0">
                <a:solidFill>
                  <a:schemeClr val="tx1">
                    <a:lumMod val="85000"/>
                    <a:lumOff val="15000"/>
                  </a:schemeClr>
                </a:solidFill>
                <a:latin typeface="Roboto" panose="02000000000000000000" pitchFamily="2" charset="0"/>
                <a:ea typeface="Roboto" panose="02000000000000000000" pitchFamily="2" charset="0"/>
                <a:cs typeface="Roboto" panose="02000000000000000000" pitchFamily="2" charset="0"/>
              </a:endParaRPr>
            </a:p>
            <a:p>
              <a:pPr marL="171450" indent="-171450">
                <a:buFont typeface="Roboto" panose="02000000000000000000" pitchFamily="2" charset="0"/>
                <a:buChar char="—"/>
              </a:pPr>
              <a:r>
                <a:rPr lang="en-US" sz="1050" dirty="0">
                  <a:solidFill>
                    <a:schemeClr val="tx1">
                      <a:lumMod val="85000"/>
                      <a:lumOff val="15000"/>
                    </a:schemeClr>
                  </a:solidFill>
                  <a:latin typeface="Roboto" panose="02000000000000000000" pitchFamily="2" charset="0"/>
                  <a:ea typeface="Roboto" panose="02000000000000000000" pitchFamily="2" charset="0"/>
                  <a:cs typeface="Roboto" panose="02000000000000000000" pitchFamily="2" charset="0"/>
                </a:rPr>
                <a:t>Observation Shift</a:t>
              </a:r>
            </a:p>
            <a:p>
              <a:pPr marL="171450" indent="-171450">
                <a:buFont typeface="Roboto" panose="02000000000000000000" pitchFamily="2" charset="0"/>
                <a:buChar char="—"/>
              </a:pPr>
              <a:endParaRPr lang="en-US" sz="1050" dirty="0">
                <a:solidFill>
                  <a:schemeClr val="tx1">
                    <a:lumMod val="85000"/>
                    <a:lumOff val="15000"/>
                  </a:schemeClr>
                </a:solidFill>
                <a:latin typeface="Roboto" panose="02000000000000000000" pitchFamily="2" charset="0"/>
                <a:ea typeface="Roboto" panose="02000000000000000000" pitchFamily="2" charset="0"/>
                <a:cs typeface="Roboto" panose="02000000000000000000" pitchFamily="2" charset="0"/>
              </a:endParaRPr>
            </a:p>
            <a:p>
              <a:pPr marL="171450" indent="-171450">
                <a:buFont typeface="Roboto" panose="02000000000000000000" pitchFamily="2" charset="0"/>
                <a:buChar char="—"/>
              </a:pPr>
              <a:r>
                <a:rPr lang="en-US" sz="1050" dirty="0">
                  <a:solidFill>
                    <a:schemeClr val="tx1">
                      <a:lumMod val="85000"/>
                      <a:lumOff val="15000"/>
                    </a:schemeClr>
                  </a:solidFill>
                  <a:latin typeface="Roboto" panose="02000000000000000000" pitchFamily="2" charset="0"/>
                  <a:ea typeface="Roboto" panose="02000000000000000000" pitchFamily="2" charset="0"/>
                  <a:cs typeface="Roboto" panose="02000000000000000000" pitchFamily="2" charset="0"/>
                </a:rPr>
                <a:t>Incident Report Writing Responding to an incident</a:t>
              </a:r>
            </a:p>
            <a:p>
              <a:pPr marL="171450" indent="-171450">
                <a:buFont typeface="Roboto" panose="02000000000000000000" pitchFamily="2" charset="0"/>
                <a:buChar char="—"/>
              </a:pPr>
              <a:r>
                <a:rPr lang="en-US" sz="1050" dirty="0">
                  <a:solidFill>
                    <a:schemeClr val="tx1">
                      <a:lumMod val="85000"/>
                      <a:lumOff val="15000"/>
                    </a:schemeClr>
                  </a:solidFill>
                  <a:latin typeface="Roboto" panose="02000000000000000000" pitchFamily="2" charset="0"/>
                  <a:ea typeface="Roboto" panose="02000000000000000000" pitchFamily="2" charset="0"/>
                  <a:cs typeface="Roboto" panose="02000000000000000000" pitchFamily="2" charset="0"/>
                </a:rPr>
                <a:t>The A-B-C Model for incident report writing</a:t>
              </a:r>
            </a:p>
            <a:p>
              <a:pPr marL="171450" indent="-171450">
                <a:buFont typeface="Roboto" panose="02000000000000000000" pitchFamily="2" charset="0"/>
                <a:buChar char="—"/>
              </a:pPr>
              <a:r>
                <a:rPr lang="en-NZ" sz="1050" dirty="0">
                  <a:solidFill>
                    <a:schemeClr val="tx1">
                      <a:lumMod val="85000"/>
                      <a:lumOff val="15000"/>
                    </a:schemeClr>
                  </a:solidFill>
                  <a:latin typeface="Roboto" panose="02000000000000000000" pitchFamily="2" charset="0"/>
                  <a:ea typeface="Roboto" panose="02000000000000000000" pitchFamily="2" charset="0"/>
                  <a:cs typeface="Roboto" panose="02000000000000000000" pitchFamily="2" charset="0"/>
                </a:rPr>
                <a:t>Incident report writing practice</a:t>
              </a:r>
              <a:endParaRPr lang="en-US" sz="1050" dirty="0">
                <a:solidFill>
                  <a:schemeClr val="tx1">
                    <a:lumMod val="85000"/>
                    <a:lumOff val="15000"/>
                  </a:schemeClr>
                </a:solidFill>
                <a:latin typeface="Roboto" panose="02000000000000000000" pitchFamily="2" charset="0"/>
                <a:ea typeface="Roboto" panose="02000000000000000000" pitchFamily="2" charset="0"/>
                <a:cs typeface="Roboto" panose="02000000000000000000" pitchFamily="2" charset="0"/>
              </a:endParaRPr>
            </a:p>
            <a:p>
              <a:pPr marL="171450" indent="-171450">
                <a:buFont typeface="Roboto" panose="02000000000000000000" pitchFamily="2" charset="0"/>
                <a:buChar char="—"/>
              </a:pPr>
              <a:r>
                <a:rPr lang="en-NZ" sz="1050" dirty="0">
                  <a:solidFill>
                    <a:schemeClr val="tx1">
                      <a:lumMod val="85000"/>
                      <a:lumOff val="15000"/>
                    </a:schemeClr>
                  </a:solidFill>
                  <a:latin typeface="Roboto" panose="02000000000000000000" pitchFamily="2" charset="0"/>
                  <a:ea typeface="Roboto" panose="02000000000000000000" pitchFamily="2" charset="0"/>
                  <a:cs typeface="Roboto" panose="02000000000000000000" pitchFamily="2" charset="0"/>
                </a:rPr>
                <a:t>SOSHI &amp; Serious Event Notification (SEN)</a:t>
              </a:r>
            </a:p>
          </p:txBody>
        </p:sp>
        <p:grpSp>
          <p:nvGrpSpPr>
            <p:cNvPr id="100" name="Group 99">
              <a:extLst>
                <a:ext uri="{FF2B5EF4-FFF2-40B4-BE49-F238E27FC236}">
                  <a16:creationId xmlns:a16="http://schemas.microsoft.com/office/drawing/2014/main" id="{9EEF8F4D-5C51-48AF-B1F6-021752A5C229}"/>
                </a:ext>
              </a:extLst>
            </p:cNvPr>
            <p:cNvGrpSpPr/>
            <p:nvPr/>
          </p:nvGrpSpPr>
          <p:grpSpPr>
            <a:xfrm>
              <a:off x="6403192" y="6308799"/>
              <a:ext cx="851543" cy="288000"/>
              <a:chOff x="1998865" y="6308799"/>
              <a:chExt cx="851543" cy="288000"/>
            </a:xfrm>
          </p:grpSpPr>
          <p:pic>
            <p:nvPicPr>
              <p:cNvPr id="101" name="Graphic 100" descr="Clock with solid fill">
                <a:extLst>
                  <a:ext uri="{FF2B5EF4-FFF2-40B4-BE49-F238E27FC236}">
                    <a16:creationId xmlns:a16="http://schemas.microsoft.com/office/drawing/2014/main" id="{B22508C5-E2F8-4F50-91D8-8F6EF05F96D5}"/>
                  </a:ext>
                </a:extLst>
              </p:cNvPr>
              <p:cNvPicPr>
                <a:picLocks noChangeAspect="1"/>
              </p:cNvPicPr>
              <p:nvPr/>
            </p:nvPicPr>
            <p:blipFill>
              <a:blip r:embed="rId6" cstate="print">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2562408" y="6308799"/>
                <a:ext cx="288000" cy="288000"/>
              </a:xfrm>
              <a:prstGeom prst="rect">
                <a:avLst/>
              </a:prstGeom>
            </p:spPr>
          </p:pic>
          <p:sp>
            <p:nvSpPr>
              <p:cNvPr id="102" name="TextBox 101">
                <a:extLst>
                  <a:ext uri="{FF2B5EF4-FFF2-40B4-BE49-F238E27FC236}">
                    <a16:creationId xmlns:a16="http://schemas.microsoft.com/office/drawing/2014/main" id="{3B344B67-B496-484B-AAF1-5776CC42C118}"/>
                  </a:ext>
                </a:extLst>
              </p:cNvPr>
              <p:cNvSpPr txBox="1"/>
              <p:nvPr/>
            </p:nvSpPr>
            <p:spPr>
              <a:xfrm>
                <a:off x="1998865" y="6348413"/>
                <a:ext cx="671174" cy="230832"/>
              </a:xfrm>
              <a:prstGeom prst="rect">
                <a:avLst/>
              </a:prstGeom>
              <a:noFill/>
            </p:spPr>
            <p:txBody>
              <a:bodyPr wrap="square" rtlCol="0">
                <a:spAutoFit/>
              </a:bodyPr>
              <a:lstStyle/>
              <a:p>
                <a:pPr algn="ctr"/>
                <a:r>
                  <a:rPr lang="en-NZ" sz="900" dirty="0">
                    <a:solidFill>
                      <a:schemeClr val="tx1">
                        <a:lumMod val="85000"/>
                        <a:lumOff val="15000"/>
                      </a:schemeClr>
                    </a:solidFill>
                    <a:latin typeface="Roboto" panose="02000000000000000000" pitchFamily="2" charset="0"/>
                    <a:ea typeface="Roboto" panose="02000000000000000000" pitchFamily="2" charset="0"/>
                    <a:cs typeface="Roboto" panose="02000000000000000000" pitchFamily="2" charset="0"/>
                  </a:rPr>
                  <a:t>Full Day</a:t>
                </a:r>
                <a:endParaRPr lang="en-NZ" sz="700" dirty="0">
                  <a:solidFill>
                    <a:schemeClr val="tx1">
                      <a:lumMod val="85000"/>
                      <a:lumOff val="15000"/>
                    </a:schemeClr>
                  </a:solidFill>
                  <a:latin typeface="Roboto" panose="02000000000000000000" pitchFamily="2" charset="0"/>
                  <a:ea typeface="Roboto" panose="02000000000000000000" pitchFamily="2" charset="0"/>
                  <a:cs typeface="Roboto" panose="02000000000000000000" pitchFamily="2" charset="0"/>
                </a:endParaRPr>
              </a:p>
            </p:txBody>
          </p:sp>
        </p:grpSp>
      </p:grpSp>
      <p:grpSp>
        <p:nvGrpSpPr>
          <p:cNvPr id="108" name="Group 107">
            <a:extLst>
              <a:ext uri="{FF2B5EF4-FFF2-40B4-BE49-F238E27FC236}">
                <a16:creationId xmlns:a16="http://schemas.microsoft.com/office/drawing/2014/main" id="{555AA613-2F80-4F64-8AEA-077B018B6AA3}"/>
              </a:ext>
            </a:extLst>
          </p:cNvPr>
          <p:cNvGrpSpPr/>
          <p:nvPr/>
        </p:nvGrpSpPr>
        <p:grpSpPr>
          <a:xfrm>
            <a:off x="9790281" y="1395328"/>
            <a:ext cx="2138839" cy="5225747"/>
            <a:chOff x="9533967" y="1395328"/>
            <a:chExt cx="2138839" cy="5225747"/>
          </a:xfrm>
        </p:grpSpPr>
        <p:sp>
          <p:nvSpPr>
            <p:cNvPr id="33" name="Rectangle 32">
              <a:extLst>
                <a:ext uri="{FF2B5EF4-FFF2-40B4-BE49-F238E27FC236}">
                  <a16:creationId xmlns:a16="http://schemas.microsoft.com/office/drawing/2014/main" id="{1A616D53-2A75-4063-93F6-B40725E99888}"/>
                </a:ext>
              </a:extLst>
            </p:cNvPr>
            <p:cNvSpPr/>
            <p:nvPr/>
          </p:nvSpPr>
          <p:spPr>
            <a:xfrm>
              <a:off x="9533967" y="2399275"/>
              <a:ext cx="2138400" cy="4221800"/>
            </a:xfrm>
            <a:prstGeom prst="rect">
              <a:avLst/>
            </a:prstGeom>
            <a:solidFill>
              <a:srgbClr val="832472">
                <a:alpha val="2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Z" dirty="0"/>
            </a:p>
          </p:txBody>
        </p:sp>
        <p:sp>
          <p:nvSpPr>
            <p:cNvPr id="56" name="Rectangle 55">
              <a:extLst>
                <a:ext uri="{FF2B5EF4-FFF2-40B4-BE49-F238E27FC236}">
                  <a16:creationId xmlns:a16="http://schemas.microsoft.com/office/drawing/2014/main" id="{DF0777CF-C9E9-4ABC-B49C-18FB5212242B}"/>
                </a:ext>
              </a:extLst>
            </p:cNvPr>
            <p:cNvSpPr/>
            <p:nvPr/>
          </p:nvSpPr>
          <p:spPr>
            <a:xfrm>
              <a:off x="9534406" y="1395328"/>
              <a:ext cx="2138400" cy="1012275"/>
            </a:xfrm>
            <a:prstGeom prst="rect">
              <a:avLst/>
            </a:prstGeom>
            <a:solidFill>
              <a:srgbClr val="832472">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Z"/>
            </a:p>
          </p:txBody>
        </p:sp>
        <p:pic>
          <p:nvPicPr>
            <p:cNvPr id="67" name="Graphic 66" descr="Flip calendar outline">
              <a:extLst>
                <a:ext uri="{FF2B5EF4-FFF2-40B4-BE49-F238E27FC236}">
                  <a16:creationId xmlns:a16="http://schemas.microsoft.com/office/drawing/2014/main" id="{BEF30B2E-773F-4B74-9F63-4E66483BFA4F}"/>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9534407" y="1397156"/>
              <a:ext cx="914400" cy="914400"/>
            </a:xfrm>
            <a:prstGeom prst="rect">
              <a:avLst/>
            </a:prstGeom>
          </p:spPr>
        </p:pic>
        <p:sp>
          <p:nvSpPr>
            <p:cNvPr id="68" name="TextBox 67">
              <a:extLst>
                <a:ext uri="{FF2B5EF4-FFF2-40B4-BE49-F238E27FC236}">
                  <a16:creationId xmlns:a16="http://schemas.microsoft.com/office/drawing/2014/main" id="{9DB1B4BF-81A2-45F3-AD9C-5A05C83D9F1D}"/>
                </a:ext>
              </a:extLst>
            </p:cNvPr>
            <p:cNvSpPr txBox="1"/>
            <p:nvPr/>
          </p:nvSpPr>
          <p:spPr>
            <a:xfrm>
              <a:off x="10332282" y="1685673"/>
              <a:ext cx="1061509" cy="369332"/>
            </a:xfrm>
            <a:prstGeom prst="rect">
              <a:avLst/>
            </a:prstGeom>
            <a:noFill/>
          </p:spPr>
          <p:txBody>
            <a:bodyPr wrap="none" rtlCol="0">
              <a:spAutoFit/>
            </a:bodyPr>
            <a:lstStyle/>
            <a:p>
              <a:pPr algn="ctr"/>
              <a:r>
                <a:rPr lang="en-NZ" b="1" dirty="0">
                  <a:solidFill>
                    <a:schemeClr val="bg1"/>
                  </a:solidFill>
                  <a:latin typeface="Roboto" panose="02000000000000000000" pitchFamily="2" charset="0"/>
                  <a:ea typeface="Roboto" panose="02000000000000000000" pitchFamily="2" charset="0"/>
                  <a:cs typeface="Roboto" panose="02000000000000000000" pitchFamily="2" charset="0"/>
                </a:rPr>
                <a:t>Day Five</a:t>
              </a:r>
            </a:p>
          </p:txBody>
        </p:sp>
        <p:sp>
          <p:nvSpPr>
            <p:cNvPr id="69" name="TextBox 68">
              <a:extLst>
                <a:ext uri="{FF2B5EF4-FFF2-40B4-BE49-F238E27FC236}">
                  <a16:creationId xmlns:a16="http://schemas.microsoft.com/office/drawing/2014/main" id="{26DEF7CB-354E-43F7-8A0F-68C94D04B1E1}"/>
                </a:ext>
              </a:extLst>
            </p:cNvPr>
            <p:cNvSpPr txBox="1"/>
            <p:nvPr/>
          </p:nvSpPr>
          <p:spPr>
            <a:xfrm>
              <a:off x="9795880" y="1685673"/>
              <a:ext cx="391454" cy="523220"/>
            </a:xfrm>
            <a:prstGeom prst="rect">
              <a:avLst/>
            </a:prstGeom>
            <a:noFill/>
          </p:spPr>
          <p:txBody>
            <a:bodyPr wrap="none" rtlCol="0">
              <a:spAutoFit/>
            </a:bodyPr>
            <a:lstStyle/>
            <a:p>
              <a:pPr algn="ctr"/>
              <a:r>
                <a:rPr lang="en-NZ" sz="2800" b="1" dirty="0">
                  <a:solidFill>
                    <a:schemeClr val="bg1"/>
                  </a:solidFill>
                  <a:latin typeface="Roboto" panose="02000000000000000000" pitchFamily="2" charset="0"/>
                  <a:ea typeface="Roboto" panose="02000000000000000000" pitchFamily="2" charset="0"/>
                  <a:cs typeface="Roboto" panose="02000000000000000000" pitchFamily="2" charset="0"/>
                </a:rPr>
                <a:t>5</a:t>
              </a:r>
            </a:p>
          </p:txBody>
        </p:sp>
        <p:sp>
          <p:nvSpPr>
            <p:cNvPr id="87" name="TextBox 86">
              <a:extLst>
                <a:ext uri="{FF2B5EF4-FFF2-40B4-BE49-F238E27FC236}">
                  <a16:creationId xmlns:a16="http://schemas.microsoft.com/office/drawing/2014/main" id="{2AC96C0E-C181-4CE8-A17A-C0AD60A8B04B}"/>
                </a:ext>
              </a:extLst>
            </p:cNvPr>
            <p:cNvSpPr txBox="1"/>
            <p:nvPr/>
          </p:nvSpPr>
          <p:spPr>
            <a:xfrm>
              <a:off x="9535047" y="2434465"/>
              <a:ext cx="2137539" cy="1077218"/>
            </a:xfrm>
            <a:prstGeom prst="rect">
              <a:avLst/>
            </a:prstGeom>
            <a:noFill/>
          </p:spPr>
          <p:txBody>
            <a:bodyPr wrap="square" rtlCol="0">
              <a:spAutoFit/>
            </a:bodyPr>
            <a:lstStyle/>
            <a:p>
              <a:r>
                <a:rPr lang="en-NZ" sz="1600" dirty="0">
                  <a:solidFill>
                    <a:schemeClr val="tx1">
                      <a:lumMod val="85000"/>
                      <a:lumOff val="15000"/>
                    </a:schemeClr>
                  </a:solidFill>
                  <a:latin typeface="Roboto" panose="02000000000000000000" pitchFamily="2" charset="0"/>
                  <a:ea typeface="Roboto" panose="02000000000000000000" pitchFamily="2" charset="0"/>
                  <a:cs typeface="Roboto" panose="02000000000000000000" pitchFamily="2" charset="0"/>
                </a:rPr>
                <a:t>Assessment</a:t>
              </a:r>
            </a:p>
            <a:p>
              <a:endParaRPr lang="en-NZ" sz="600" dirty="0">
                <a:solidFill>
                  <a:schemeClr val="tx1">
                    <a:lumMod val="85000"/>
                    <a:lumOff val="15000"/>
                  </a:schemeClr>
                </a:solidFill>
                <a:latin typeface="Roboto" panose="02000000000000000000" pitchFamily="2" charset="0"/>
                <a:ea typeface="Roboto" panose="02000000000000000000" pitchFamily="2" charset="0"/>
                <a:cs typeface="Roboto" panose="02000000000000000000" pitchFamily="2" charset="0"/>
              </a:endParaRPr>
            </a:p>
            <a:p>
              <a:pPr marL="171450" indent="-171450">
                <a:buFont typeface="Roboto" panose="02000000000000000000" pitchFamily="2" charset="0"/>
                <a:buChar char="—"/>
              </a:pPr>
              <a:r>
                <a:rPr lang="en-NZ" sz="1050" dirty="0">
                  <a:solidFill>
                    <a:schemeClr val="tx1">
                      <a:lumMod val="85000"/>
                      <a:lumOff val="15000"/>
                    </a:schemeClr>
                  </a:solidFill>
                  <a:latin typeface="Roboto" panose="02000000000000000000" pitchFamily="2" charset="0"/>
                  <a:ea typeface="Roboto" panose="02000000000000000000" pitchFamily="2" charset="0"/>
                  <a:cs typeface="Roboto" panose="02000000000000000000" pitchFamily="2" charset="0"/>
                </a:rPr>
                <a:t>Theory test</a:t>
              </a:r>
            </a:p>
            <a:p>
              <a:pPr marL="171450" indent="-171450">
                <a:buFont typeface="Roboto" panose="02000000000000000000" pitchFamily="2" charset="0"/>
                <a:buChar char="—"/>
              </a:pPr>
              <a:r>
                <a:rPr lang="en-NZ" sz="1050" dirty="0">
                  <a:solidFill>
                    <a:schemeClr val="tx1">
                      <a:lumMod val="85000"/>
                      <a:lumOff val="15000"/>
                    </a:schemeClr>
                  </a:solidFill>
                  <a:latin typeface="Roboto" panose="02000000000000000000" pitchFamily="2" charset="0"/>
                  <a:ea typeface="Roboto" panose="02000000000000000000" pitchFamily="2" charset="0"/>
                  <a:cs typeface="Roboto" panose="02000000000000000000" pitchFamily="2" charset="0"/>
                </a:rPr>
                <a:t>Participant presentations of skills learnt over the week</a:t>
              </a:r>
            </a:p>
            <a:p>
              <a:pPr marL="171450" indent="-171450">
                <a:buFont typeface="Roboto" panose="02000000000000000000" pitchFamily="2" charset="0"/>
                <a:buChar char="—"/>
              </a:pPr>
              <a:r>
                <a:rPr lang="en-NZ" sz="1050" dirty="0">
                  <a:solidFill>
                    <a:schemeClr val="tx1">
                      <a:lumMod val="85000"/>
                      <a:lumOff val="15000"/>
                    </a:schemeClr>
                  </a:solidFill>
                  <a:latin typeface="Roboto" panose="02000000000000000000" pitchFamily="2" charset="0"/>
                  <a:ea typeface="Roboto" panose="02000000000000000000" pitchFamily="2" charset="0"/>
                  <a:cs typeface="Roboto" panose="02000000000000000000" pitchFamily="2" charset="0"/>
                </a:rPr>
                <a:t>Drills</a:t>
              </a:r>
            </a:p>
          </p:txBody>
        </p:sp>
        <p:grpSp>
          <p:nvGrpSpPr>
            <p:cNvPr id="103" name="Group 102">
              <a:extLst>
                <a:ext uri="{FF2B5EF4-FFF2-40B4-BE49-F238E27FC236}">
                  <a16:creationId xmlns:a16="http://schemas.microsoft.com/office/drawing/2014/main" id="{A1B0061D-0C43-4A5B-9BB1-93EE80B0F70D}"/>
                </a:ext>
              </a:extLst>
            </p:cNvPr>
            <p:cNvGrpSpPr/>
            <p:nvPr/>
          </p:nvGrpSpPr>
          <p:grpSpPr>
            <a:xfrm>
              <a:off x="10751870" y="6308799"/>
              <a:ext cx="851543" cy="288000"/>
              <a:chOff x="1998865" y="6308799"/>
              <a:chExt cx="851543" cy="288000"/>
            </a:xfrm>
          </p:grpSpPr>
          <p:pic>
            <p:nvPicPr>
              <p:cNvPr id="104" name="Graphic 103" descr="Clock with solid fill">
                <a:extLst>
                  <a:ext uri="{FF2B5EF4-FFF2-40B4-BE49-F238E27FC236}">
                    <a16:creationId xmlns:a16="http://schemas.microsoft.com/office/drawing/2014/main" id="{846D19F5-0F7C-46BE-9A66-B8B397E22BB9}"/>
                  </a:ext>
                </a:extLst>
              </p:cNvPr>
              <p:cNvPicPr>
                <a:picLocks noChangeAspect="1"/>
              </p:cNvPicPr>
              <p:nvPr/>
            </p:nvPicPr>
            <p:blipFill>
              <a:blip r:embed="rId6" cstate="print">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2562408" y="6308799"/>
                <a:ext cx="288000" cy="288000"/>
              </a:xfrm>
              <a:prstGeom prst="rect">
                <a:avLst/>
              </a:prstGeom>
            </p:spPr>
          </p:pic>
          <p:sp>
            <p:nvSpPr>
              <p:cNvPr id="105" name="TextBox 104">
                <a:extLst>
                  <a:ext uri="{FF2B5EF4-FFF2-40B4-BE49-F238E27FC236}">
                    <a16:creationId xmlns:a16="http://schemas.microsoft.com/office/drawing/2014/main" id="{D67535D3-F448-4853-A898-9ECB4A929BF1}"/>
                  </a:ext>
                </a:extLst>
              </p:cNvPr>
              <p:cNvSpPr txBox="1"/>
              <p:nvPr/>
            </p:nvSpPr>
            <p:spPr>
              <a:xfrm>
                <a:off x="1998865" y="6348413"/>
                <a:ext cx="671174" cy="230832"/>
              </a:xfrm>
              <a:prstGeom prst="rect">
                <a:avLst/>
              </a:prstGeom>
              <a:noFill/>
            </p:spPr>
            <p:txBody>
              <a:bodyPr wrap="square" rtlCol="0">
                <a:spAutoFit/>
              </a:bodyPr>
              <a:lstStyle/>
              <a:p>
                <a:pPr algn="ctr"/>
                <a:r>
                  <a:rPr lang="en-NZ" sz="900" dirty="0">
                    <a:solidFill>
                      <a:schemeClr val="tx1">
                        <a:lumMod val="85000"/>
                        <a:lumOff val="15000"/>
                      </a:schemeClr>
                    </a:solidFill>
                    <a:latin typeface="Roboto" panose="02000000000000000000" pitchFamily="2" charset="0"/>
                    <a:ea typeface="Roboto" panose="02000000000000000000" pitchFamily="2" charset="0"/>
                    <a:cs typeface="Roboto" panose="02000000000000000000" pitchFamily="2" charset="0"/>
                  </a:rPr>
                  <a:t>Full Day</a:t>
                </a:r>
                <a:endParaRPr lang="en-NZ" sz="700" dirty="0">
                  <a:solidFill>
                    <a:schemeClr val="tx1">
                      <a:lumMod val="85000"/>
                      <a:lumOff val="15000"/>
                    </a:schemeClr>
                  </a:solidFill>
                  <a:latin typeface="Roboto" panose="02000000000000000000" pitchFamily="2" charset="0"/>
                  <a:ea typeface="Roboto" panose="02000000000000000000" pitchFamily="2" charset="0"/>
                  <a:cs typeface="Roboto" panose="02000000000000000000" pitchFamily="2" charset="0"/>
                </a:endParaRPr>
              </a:p>
            </p:txBody>
          </p:sp>
        </p:grpSp>
      </p:grpSp>
      <p:cxnSp>
        <p:nvCxnSpPr>
          <p:cNvPr id="80" name="Straight Connector 79">
            <a:extLst>
              <a:ext uri="{FF2B5EF4-FFF2-40B4-BE49-F238E27FC236}">
                <a16:creationId xmlns:a16="http://schemas.microsoft.com/office/drawing/2014/main" id="{7DCB19C7-FF2B-436C-A6D6-35287A47C68F}"/>
              </a:ext>
            </a:extLst>
          </p:cNvPr>
          <p:cNvCxnSpPr>
            <a:cxnSpLocks/>
          </p:cNvCxnSpPr>
          <p:nvPr/>
        </p:nvCxnSpPr>
        <p:spPr>
          <a:xfrm flipV="1">
            <a:off x="-1536371" y="4642762"/>
            <a:ext cx="6529611" cy="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9" name="Straight Connector 28">
            <a:extLst>
              <a:ext uri="{FF2B5EF4-FFF2-40B4-BE49-F238E27FC236}">
                <a16:creationId xmlns:a16="http://schemas.microsoft.com/office/drawing/2014/main" id="{20D13B2F-A3C9-4343-9075-4AB6380AFF1E}"/>
              </a:ext>
            </a:extLst>
          </p:cNvPr>
          <p:cNvCxnSpPr>
            <a:cxnSpLocks/>
          </p:cNvCxnSpPr>
          <p:nvPr/>
        </p:nvCxnSpPr>
        <p:spPr>
          <a:xfrm>
            <a:off x="-1688771" y="2396940"/>
            <a:ext cx="14254065"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Tree>
    <p:custDataLst>
      <p:tags r:id="rId1"/>
    </p:custDataLst>
    <p:extLst>
      <p:ext uri="{BB962C8B-B14F-4D97-AF65-F5344CB8AC3E}">
        <p14:creationId xmlns:p14="http://schemas.microsoft.com/office/powerpoint/2010/main" val="126673195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23C876-D945-4F55-ADDC-7F5DA79B227C}"/>
              </a:ext>
            </a:extLst>
          </p:cNvPr>
          <p:cNvSpPr>
            <a:spLocks noGrp="1"/>
          </p:cNvSpPr>
          <p:nvPr>
            <p:ph type="ctrTitle"/>
          </p:nvPr>
        </p:nvSpPr>
        <p:spPr>
          <a:xfrm>
            <a:off x="633588" y="979200"/>
            <a:ext cx="10829965" cy="541174"/>
          </a:xfrm>
        </p:spPr>
        <p:txBody>
          <a:bodyPr/>
          <a:lstStyle/>
          <a:p>
            <a:r>
              <a:rPr lang="en-NZ" sz="4400" dirty="0"/>
              <a:t>Learning Outcomes</a:t>
            </a:r>
          </a:p>
        </p:txBody>
      </p:sp>
      <p:sp>
        <p:nvSpPr>
          <p:cNvPr id="3" name="TextBox 2">
            <a:extLst>
              <a:ext uri="{FF2B5EF4-FFF2-40B4-BE49-F238E27FC236}">
                <a16:creationId xmlns:a16="http://schemas.microsoft.com/office/drawing/2014/main" id="{99C2C85E-82DA-4EE0-AD76-828ABA95F16F}"/>
              </a:ext>
            </a:extLst>
          </p:cNvPr>
          <p:cNvSpPr txBox="1"/>
          <p:nvPr/>
        </p:nvSpPr>
        <p:spPr>
          <a:xfrm>
            <a:off x="640510" y="2132856"/>
            <a:ext cx="7454008" cy="3528392"/>
          </a:xfrm>
          <a:prstGeom prst="rect">
            <a:avLst/>
          </a:prstGeom>
          <a:noFill/>
        </p:spPr>
        <p:txBody>
          <a:bodyPr wrap="square" numCol="1" rtlCol="0">
            <a:noAutofit/>
          </a:bodyPr>
          <a:lstStyle/>
          <a:p>
            <a:pPr>
              <a:spcAft>
                <a:spcPts val="1200"/>
              </a:spcAft>
            </a:pPr>
            <a:r>
              <a:rPr lang="en-NZ" sz="1600" dirty="0">
                <a:effectLst/>
                <a:latin typeface="Roboto" panose="02000000000000000000" pitchFamily="2" charset="0"/>
                <a:ea typeface="Roboto" panose="02000000000000000000" pitchFamily="2" charset="0"/>
                <a:cs typeface="Roboto" panose="02000000000000000000" pitchFamily="2" charset="0"/>
              </a:rPr>
              <a:t>By the end of this training kaimahi will be able to:</a:t>
            </a:r>
          </a:p>
          <a:p>
            <a:pPr marL="285750" indent="-285750">
              <a:spcAft>
                <a:spcPts val="1200"/>
              </a:spcAft>
              <a:buFont typeface="Roboto" panose="02000000000000000000" pitchFamily="2" charset="0"/>
              <a:buChar char="—"/>
            </a:pPr>
            <a:r>
              <a:rPr lang="en-NZ" sz="1600" dirty="0">
                <a:latin typeface="Roboto" panose="02000000000000000000" pitchFamily="2" charset="0"/>
                <a:ea typeface="Roboto" panose="02000000000000000000" pitchFamily="2" charset="0"/>
                <a:cs typeface="Roboto" panose="02000000000000000000" pitchFamily="2" charset="0"/>
              </a:rPr>
              <a:t>Describe the residential safety framework and its practical application in the residences along with the legal and regulatory boundaries they work in.</a:t>
            </a:r>
          </a:p>
          <a:p>
            <a:pPr marL="285750" indent="-285750">
              <a:spcAft>
                <a:spcPts val="1200"/>
              </a:spcAft>
              <a:buFont typeface="Roboto" panose="02000000000000000000" pitchFamily="2" charset="0"/>
              <a:buChar char="—"/>
            </a:pPr>
            <a:r>
              <a:rPr lang="en-NZ" sz="1600" dirty="0">
                <a:latin typeface="Roboto" panose="02000000000000000000" pitchFamily="2" charset="0"/>
                <a:ea typeface="Roboto" panose="02000000000000000000" pitchFamily="2" charset="0"/>
                <a:cs typeface="Roboto" panose="02000000000000000000" pitchFamily="2" charset="0"/>
              </a:rPr>
              <a:t>Understand their own internal and external stress triggers and various techniques for managing them</a:t>
            </a:r>
          </a:p>
          <a:p>
            <a:pPr marL="285750" indent="-285750">
              <a:spcAft>
                <a:spcPts val="1200"/>
              </a:spcAft>
              <a:buFont typeface="Roboto" panose="02000000000000000000" pitchFamily="2" charset="0"/>
              <a:buChar char="—"/>
            </a:pPr>
            <a:r>
              <a:rPr lang="en-NZ" sz="1600" dirty="0">
                <a:latin typeface="Roboto" panose="02000000000000000000" pitchFamily="2" charset="0"/>
                <a:ea typeface="Roboto" panose="02000000000000000000" pitchFamily="2" charset="0"/>
                <a:cs typeface="Roboto" panose="02000000000000000000" pitchFamily="2" charset="0"/>
              </a:rPr>
              <a:t>Demonstrate the importance AWOCA as verbal de-escalation techniques</a:t>
            </a:r>
          </a:p>
          <a:p>
            <a:pPr marL="285750" indent="-285750">
              <a:spcAft>
                <a:spcPts val="1200"/>
              </a:spcAft>
              <a:buFont typeface="Roboto" panose="02000000000000000000" pitchFamily="2" charset="0"/>
              <a:buChar char="—"/>
            </a:pPr>
            <a:r>
              <a:rPr lang="en-NZ" sz="1600" dirty="0">
                <a:latin typeface="Roboto" panose="02000000000000000000" pitchFamily="2" charset="0"/>
                <a:ea typeface="Roboto" panose="02000000000000000000" pitchFamily="2" charset="0"/>
                <a:cs typeface="Roboto" panose="02000000000000000000" pitchFamily="2" charset="0"/>
              </a:rPr>
              <a:t>Describe the TENR process and application for responding to incidents</a:t>
            </a:r>
          </a:p>
          <a:p>
            <a:pPr marL="285750" indent="-285750">
              <a:spcAft>
                <a:spcPts val="1200"/>
              </a:spcAft>
              <a:buFont typeface="Roboto" panose="02000000000000000000" pitchFamily="2" charset="0"/>
              <a:buChar char="—"/>
            </a:pPr>
            <a:r>
              <a:rPr lang="en-NZ" sz="1600" dirty="0">
                <a:latin typeface="Roboto" panose="02000000000000000000" pitchFamily="2" charset="0"/>
                <a:ea typeface="Roboto" panose="02000000000000000000" pitchFamily="2" charset="0"/>
                <a:cs typeface="Roboto" panose="02000000000000000000" pitchFamily="2" charset="0"/>
              </a:rPr>
              <a:t>Attain basic proficiency in the application of tactics and techniques requiring use of the physical component of STAR</a:t>
            </a:r>
          </a:p>
        </p:txBody>
      </p:sp>
      <p:pic>
        <p:nvPicPr>
          <p:cNvPr id="5" name="Graphic 4" descr="Aspiration outline">
            <a:extLst>
              <a:ext uri="{FF2B5EF4-FFF2-40B4-BE49-F238E27FC236}">
                <a16:creationId xmlns:a16="http://schemas.microsoft.com/office/drawing/2014/main" id="{7A60FC0E-5B15-4CF2-A7B1-6354852C09FA}"/>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p:blipFill>
        <p:spPr>
          <a:xfrm>
            <a:off x="7133463" y="1823659"/>
            <a:ext cx="3911256" cy="3911256"/>
          </a:xfrm>
          <a:prstGeom prst="rect">
            <a:avLst/>
          </a:prstGeom>
        </p:spPr>
      </p:pic>
    </p:spTree>
    <p:custDataLst>
      <p:tags r:id="rId1"/>
    </p:custDataLst>
    <p:extLst>
      <p:ext uri="{BB962C8B-B14F-4D97-AF65-F5344CB8AC3E}">
        <p14:creationId xmlns:p14="http://schemas.microsoft.com/office/powerpoint/2010/main" val="105583742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Rectangle 16">
            <a:extLst>
              <a:ext uri="{FF2B5EF4-FFF2-40B4-BE49-F238E27FC236}">
                <a16:creationId xmlns:a16="http://schemas.microsoft.com/office/drawing/2014/main" id="{63527BC2-4DF5-4CB1-8805-B9A6996B6235}"/>
              </a:ext>
            </a:extLst>
          </p:cNvPr>
          <p:cNvSpPr/>
          <p:nvPr/>
        </p:nvSpPr>
        <p:spPr>
          <a:xfrm>
            <a:off x="155864" y="5596557"/>
            <a:ext cx="1683327" cy="95180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Z"/>
          </a:p>
        </p:txBody>
      </p:sp>
      <p:sp>
        <p:nvSpPr>
          <p:cNvPr id="2" name="Title 1">
            <a:extLst>
              <a:ext uri="{FF2B5EF4-FFF2-40B4-BE49-F238E27FC236}">
                <a16:creationId xmlns:a16="http://schemas.microsoft.com/office/drawing/2014/main" id="{ADAB1DD4-8532-48E2-B541-DCDA87284CB2}"/>
              </a:ext>
            </a:extLst>
          </p:cNvPr>
          <p:cNvSpPr>
            <a:spLocks noGrp="1"/>
          </p:cNvSpPr>
          <p:nvPr>
            <p:ph type="ctrTitle"/>
          </p:nvPr>
        </p:nvSpPr>
        <p:spPr>
          <a:xfrm>
            <a:off x="633588" y="979200"/>
            <a:ext cx="10829965" cy="541174"/>
          </a:xfrm>
        </p:spPr>
        <p:txBody>
          <a:bodyPr/>
          <a:lstStyle/>
          <a:p>
            <a:r>
              <a:rPr lang="en-NZ" sz="4000" dirty="0"/>
              <a:t>Training topics – in more detail</a:t>
            </a:r>
            <a:endParaRPr lang="en-NZ" sz="4400" dirty="0"/>
          </a:p>
        </p:txBody>
      </p:sp>
      <p:graphicFrame>
        <p:nvGraphicFramePr>
          <p:cNvPr id="13" name="Table 13">
            <a:extLst>
              <a:ext uri="{FF2B5EF4-FFF2-40B4-BE49-F238E27FC236}">
                <a16:creationId xmlns:a16="http://schemas.microsoft.com/office/drawing/2014/main" id="{86A19EA7-DE45-4B68-B014-276C4ABABFE6}"/>
              </a:ext>
            </a:extLst>
          </p:cNvPr>
          <p:cNvGraphicFramePr>
            <a:graphicFrameLocks noGrp="1"/>
          </p:cNvGraphicFramePr>
          <p:nvPr>
            <p:extLst>
              <p:ext uri="{D42A27DB-BD31-4B8C-83A1-F6EECF244321}">
                <p14:modId xmlns:p14="http://schemas.microsoft.com/office/powerpoint/2010/main" val="551356417"/>
              </p:ext>
            </p:extLst>
          </p:nvPr>
        </p:nvGraphicFramePr>
        <p:xfrm>
          <a:off x="2744684" y="1700808"/>
          <a:ext cx="4807991" cy="4577080"/>
        </p:xfrm>
        <a:graphic>
          <a:graphicData uri="http://schemas.openxmlformats.org/drawingml/2006/table">
            <a:tbl>
              <a:tblPr firstRow="1" bandRow="1">
                <a:tableStyleId>{5C22544A-7EE6-4342-B048-85BDC9FD1C3A}</a:tableStyleId>
              </a:tblPr>
              <a:tblGrid>
                <a:gridCol w="4807991">
                  <a:extLst>
                    <a:ext uri="{9D8B030D-6E8A-4147-A177-3AD203B41FA5}">
                      <a16:colId xmlns:a16="http://schemas.microsoft.com/office/drawing/2014/main" val="3650798450"/>
                    </a:ext>
                  </a:extLst>
                </a:gridCol>
              </a:tblGrid>
              <a:tr h="370840">
                <a:tc>
                  <a:txBody>
                    <a:bodyPr/>
                    <a:lstStyle/>
                    <a:p>
                      <a:r>
                        <a:rPr lang="en-NZ" dirty="0">
                          <a:latin typeface="Roboto" panose="02000000000000000000" pitchFamily="2" charset="0"/>
                          <a:ea typeface="Roboto" panose="02000000000000000000" pitchFamily="2" charset="0"/>
                          <a:cs typeface="Roboto" panose="02000000000000000000" pitchFamily="2" charset="0"/>
                        </a:rPr>
                        <a:t>Theory</a:t>
                      </a:r>
                    </a:p>
                  </a:txBody>
                  <a:tcPr>
                    <a:lnB w="12700" cap="flat" cmpd="sng" algn="ctr">
                      <a:solidFill>
                        <a:schemeClr val="bg1"/>
                      </a:solidFill>
                      <a:prstDash val="solid"/>
                      <a:round/>
                      <a:headEnd type="none" w="med" len="med"/>
                      <a:tailEnd type="none" w="med" len="med"/>
                    </a:lnB>
                    <a:solidFill>
                      <a:srgbClr val="832472"/>
                    </a:solidFill>
                  </a:tcPr>
                </a:tc>
                <a:extLst>
                  <a:ext uri="{0D108BD9-81ED-4DB2-BD59-A6C34878D82A}">
                    <a16:rowId xmlns:a16="http://schemas.microsoft.com/office/drawing/2014/main" val="3743309343"/>
                  </a:ext>
                </a:extLst>
              </a:tr>
              <a:tr h="370840">
                <a:tc>
                  <a:txBody>
                    <a:bodyPr/>
                    <a:lstStyle/>
                    <a:p>
                      <a:r>
                        <a:rPr lang="en-US" sz="1200" dirty="0">
                          <a:latin typeface="Roboto" panose="02000000000000000000" pitchFamily="2" charset="0"/>
                          <a:ea typeface="Roboto" panose="02000000000000000000" pitchFamily="2" charset="0"/>
                          <a:cs typeface="Roboto" panose="02000000000000000000" pitchFamily="2" charset="0"/>
                        </a:rPr>
                        <a:t>After giving the learners and overview of what to expect from the STAR training, we will begin by introducing the Residential Safety Framework and its connection with Whakamana Tangata</a:t>
                      </a:r>
                      <a:r>
                        <a:rPr lang="en-US" sz="1200" b="0" dirty="0">
                          <a:latin typeface="Roboto" panose="02000000000000000000" pitchFamily="2" charset="0"/>
                          <a:ea typeface="Roboto" panose="02000000000000000000" pitchFamily="2" charset="0"/>
                          <a:cs typeface="Roboto" panose="02000000000000000000" pitchFamily="2" charset="0"/>
                        </a:rPr>
                        <a:t>. It is important to emphasis STAR is not just a restraint and control programme.  STAR sits within a holistic safety framework and links theory and practice using evidence based and restorative practice.</a:t>
                      </a:r>
                    </a:p>
                    <a:p>
                      <a:endParaRPr lang="en-US" sz="1200" b="1" dirty="0">
                        <a:latin typeface="Roboto" panose="02000000000000000000" pitchFamily="2" charset="0"/>
                        <a:ea typeface="Roboto" panose="02000000000000000000" pitchFamily="2" charset="0"/>
                        <a:cs typeface="Roboto" panose="02000000000000000000" pitchFamily="2" charset="0"/>
                      </a:endParaRPr>
                    </a:p>
                    <a:p>
                      <a:r>
                        <a:rPr lang="en-US" sz="1200" dirty="0">
                          <a:latin typeface="Roboto" panose="02000000000000000000" pitchFamily="2" charset="0"/>
                          <a:ea typeface="Roboto" panose="02000000000000000000" pitchFamily="2" charset="0"/>
                          <a:cs typeface="Roboto" panose="02000000000000000000" pitchFamily="2" charset="0"/>
                        </a:rPr>
                        <a:t>We will revisit the Oranga Tamariki values and Whakamana Tangata whetū, exploring how they work together and can be applied to managing challenging behaviour.</a:t>
                      </a:r>
                    </a:p>
                    <a:p>
                      <a:endParaRPr lang="en-US" sz="1200" dirty="0">
                        <a:latin typeface="Roboto" panose="02000000000000000000" pitchFamily="2" charset="0"/>
                        <a:ea typeface="Roboto" panose="02000000000000000000" pitchFamily="2" charset="0"/>
                        <a:cs typeface="Roboto" panose="02000000000000000000" pitchFamily="2" charset="0"/>
                      </a:endParaRPr>
                    </a:p>
                    <a:p>
                      <a:r>
                        <a:rPr lang="en-US" sz="1200" dirty="0">
                          <a:latin typeface="Roboto" panose="02000000000000000000" pitchFamily="2" charset="0"/>
                          <a:ea typeface="Roboto" panose="02000000000000000000" pitchFamily="2" charset="0"/>
                          <a:cs typeface="Roboto" panose="02000000000000000000" pitchFamily="2" charset="0"/>
                        </a:rPr>
                        <a:t>Prosocial Modelling will cover off what it is (and isn’t) as well as how to practice it ensuring that cultural considerations are taken into account.</a:t>
                      </a:r>
                    </a:p>
                    <a:p>
                      <a:endParaRPr lang="en-US" sz="1200" dirty="0">
                        <a:latin typeface="Roboto" panose="02000000000000000000" pitchFamily="2" charset="0"/>
                        <a:ea typeface="Roboto" panose="02000000000000000000" pitchFamily="2" charset="0"/>
                        <a:cs typeface="Roboto" panose="02000000000000000000" pitchFamily="2" charset="0"/>
                      </a:endParaRPr>
                    </a:p>
                    <a:p>
                      <a:r>
                        <a:rPr lang="en-US" sz="1200" dirty="0">
                          <a:latin typeface="Roboto" panose="02000000000000000000" pitchFamily="2" charset="0"/>
                          <a:ea typeface="Roboto" panose="02000000000000000000" pitchFamily="2" charset="0"/>
                          <a:cs typeface="Roboto" panose="02000000000000000000" pitchFamily="2" charset="0"/>
                        </a:rPr>
                        <a:t>Conscious &amp; Unconscious Bias will be revisited, explicitly to link these with how they relate to challenging behaviour.</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NZ" sz="1800" kern="1200" dirty="0">
                        <a:solidFill>
                          <a:schemeClr val="dk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NZ" sz="1200" kern="1200" dirty="0">
                          <a:solidFill>
                            <a:schemeClr val="dk1"/>
                          </a:solidFill>
                          <a:latin typeface="Roboto" panose="02000000000000000000" pitchFamily="2" charset="0"/>
                          <a:ea typeface="Roboto" panose="02000000000000000000" pitchFamily="2" charset="0"/>
                          <a:cs typeface="Roboto" panose="02000000000000000000" pitchFamily="2" charset="0"/>
                        </a:rPr>
                        <a:t>The legislation section of the training reviews how the legislation defines self-defence and what use of force is defendable - and the implications of this for residential practice.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NZ" sz="1200" kern="1200" dirty="0">
                        <a:solidFill>
                          <a:schemeClr val="dk1"/>
                        </a:solidFill>
                        <a:latin typeface="Roboto" panose="02000000000000000000" pitchFamily="2" charset="0"/>
                        <a:ea typeface="Roboto" panose="02000000000000000000" pitchFamily="2" charset="0"/>
                        <a:cs typeface="Roboto" panose="02000000000000000000" pitchFamily="2" charset="0"/>
                      </a:endParaRPr>
                    </a:p>
                  </a:txBody>
                  <a:tcPr>
                    <a:lnT w="12700" cap="flat" cmpd="sng" algn="ctr">
                      <a:solidFill>
                        <a:schemeClr val="bg1"/>
                      </a:solidFill>
                      <a:prstDash val="solid"/>
                      <a:round/>
                      <a:headEnd type="none" w="med" len="med"/>
                      <a:tailEnd type="none" w="med" len="med"/>
                    </a:lnT>
                    <a:solidFill>
                      <a:srgbClr val="CDA7C7"/>
                    </a:solidFill>
                  </a:tcPr>
                </a:tc>
                <a:extLst>
                  <a:ext uri="{0D108BD9-81ED-4DB2-BD59-A6C34878D82A}">
                    <a16:rowId xmlns:a16="http://schemas.microsoft.com/office/drawing/2014/main" val="47928436"/>
                  </a:ext>
                </a:extLst>
              </a:tr>
            </a:tbl>
          </a:graphicData>
        </a:graphic>
      </p:graphicFrame>
      <p:grpSp>
        <p:nvGrpSpPr>
          <p:cNvPr id="12" name="Group 11">
            <a:extLst>
              <a:ext uri="{FF2B5EF4-FFF2-40B4-BE49-F238E27FC236}">
                <a16:creationId xmlns:a16="http://schemas.microsoft.com/office/drawing/2014/main" id="{49AE13FF-8B6A-4C71-8DC9-8ECE38463DA6}"/>
              </a:ext>
            </a:extLst>
          </p:cNvPr>
          <p:cNvGrpSpPr/>
          <p:nvPr/>
        </p:nvGrpSpPr>
        <p:grpSpPr>
          <a:xfrm>
            <a:off x="433342" y="1700808"/>
            <a:ext cx="2137539" cy="5059589"/>
            <a:chOff x="709788" y="1700808"/>
            <a:chExt cx="2137539" cy="5059589"/>
          </a:xfrm>
        </p:grpSpPr>
        <p:sp>
          <p:nvSpPr>
            <p:cNvPr id="11" name="Rectangle 10">
              <a:extLst>
                <a:ext uri="{FF2B5EF4-FFF2-40B4-BE49-F238E27FC236}">
                  <a16:creationId xmlns:a16="http://schemas.microsoft.com/office/drawing/2014/main" id="{2835BD1A-E951-4338-91AD-DDBE7A68BA9E}"/>
                </a:ext>
              </a:extLst>
            </p:cNvPr>
            <p:cNvSpPr/>
            <p:nvPr/>
          </p:nvSpPr>
          <p:spPr>
            <a:xfrm>
              <a:off x="709788" y="2704755"/>
              <a:ext cx="2137539" cy="4055642"/>
            </a:xfrm>
            <a:prstGeom prst="rect">
              <a:avLst/>
            </a:prstGeom>
            <a:solidFill>
              <a:srgbClr val="832472">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Z"/>
            </a:p>
          </p:txBody>
        </p:sp>
        <p:sp>
          <p:nvSpPr>
            <p:cNvPr id="3" name="Rectangle 2">
              <a:extLst>
                <a:ext uri="{FF2B5EF4-FFF2-40B4-BE49-F238E27FC236}">
                  <a16:creationId xmlns:a16="http://schemas.microsoft.com/office/drawing/2014/main" id="{2A984F6B-7B67-4450-940D-6D5DD5964F05}"/>
                </a:ext>
              </a:extLst>
            </p:cNvPr>
            <p:cNvSpPr/>
            <p:nvPr/>
          </p:nvSpPr>
          <p:spPr>
            <a:xfrm>
              <a:off x="709788" y="1700808"/>
              <a:ext cx="2137539" cy="1012278"/>
            </a:xfrm>
            <a:prstGeom prst="rect">
              <a:avLst/>
            </a:prstGeom>
            <a:solidFill>
              <a:srgbClr val="83247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Z">
                <a:solidFill>
                  <a:srgbClr val="832472"/>
                </a:solidFill>
              </a:endParaRPr>
            </a:p>
          </p:txBody>
        </p:sp>
        <p:pic>
          <p:nvPicPr>
            <p:cNvPr id="4" name="Graphic 3" descr="Flip calendar outline">
              <a:extLst>
                <a:ext uri="{FF2B5EF4-FFF2-40B4-BE49-F238E27FC236}">
                  <a16:creationId xmlns:a16="http://schemas.microsoft.com/office/drawing/2014/main" id="{81AFA3E3-EAC1-451E-86BA-9568C7005874}"/>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709788" y="1700808"/>
              <a:ext cx="914400" cy="914400"/>
            </a:xfrm>
            <a:prstGeom prst="rect">
              <a:avLst/>
            </a:prstGeom>
          </p:spPr>
        </p:pic>
        <p:sp>
          <p:nvSpPr>
            <p:cNvPr id="5" name="TextBox 4">
              <a:extLst>
                <a:ext uri="{FF2B5EF4-FFF2-40B4-BE49-F238E27FC236}">
                  <a16:creationId xmlns:a16="http://schemas.microsoft.com/office/drawing/2014/main" id="{032DE511-5316-4CE0-83CB-BF32DB290235}"/>
                </a:ext>
              </a:extLst>
            </p:cNvPr>
            <p:cNvSpPr txBox="1"/>
            <p:nvPr/>
          </p:nvSpPr>
          <p:spPr>
            <a:xfrm>
              <a:off x="1568369" y="2018115"/>
              <a:ext cx="1045479" cy="369332"/>
            </a:xfrm>
            <a:prstGeom prst="rect">
              <a:avLst/>
            </a:prstGeom>
            <a:noFill/>
          </p:spPr>
          <p:txBody>
            <a:bodyPr wrap="none" rtlCol="0">
              <a:spAutoFit/>
            </a:bodyPr>
            <a:lstStyle/>
            <a:p>
              <a:pPr algn="ctr"/>
              <a:r>
                <a:rPr lang="en-NZ" b="1" dirty="0">
                  <a:solidFill>
                    <a:schemeClr val="bg1"/>
                  </a:solidFill>
                  <a:latin typeface="Roboto" panose="02000000000000000000" pitchFamily="2" charset="0"/>
                  <a:ea typeface="Roboto" panose="02000000000000000000" pitchFamily="2" charset="0"/>
                  <a:cs typeface="Roboto" panose="02000000000000000000" pitchFamily="2" charset="0"/>
                </a:rPr>
                <a:t>Day One</a:t>
              </a:r>
            </a:p>
          </p:txBody>
        </p:sp>
        <p:sp>
          <p:nvSpPr>
            <p:cNvPr id="6" name="TextBox 5">
              <a:extLst>
                <a:ext uri="{FF2B5EF4-FFF2-40B4-BE49-F238E27FC236}">
                  <a16:creationId xmlns:a16="http://schemas.microsoft.com/office/drawing/2014/main" id="{8B61C00C-387A-4EF7-9199-3FCCEC13D5A1}"/>
                </a:ext>
              </a:extLst>
            </p:cNvPr>
            <p:cNvSpPr txBox="1"/>
            <p:nvPr/>
          </p:nvSpPr>
          <p:spPr>
            <a:xfrm>
              <a:off x="971261" y="1989325"/>
              <a:ext cx="391454" cy="523220"/>
            </a:xfrm>
            <a:prstGeom prst="rect">
              <a:avLst/>
            </a:prstGeom>
            <a:noFill/>
          </p:spPr>
          <p:txBody>
            <a:bodyPr wrap="none" rtlCol="0">
              <a:spAutoFit/>
            </a:bodyPr>
            <a:lstStyle/>
            <a:p>
              <a:pPr algn="ctr"/>
              <a:r>
                <a:rPr lang="en-NZ" sz="2800" b="1">
                  <a:solidFill>
                    <a:schemeClr val="bg1"/>
                  </a:solidFill>
                  <a:latin typeface="Roboto" panose="02000000000000000000" pitchFamily="2" charset="0"/>
                  <a:ea typeface="Roboto" panose="02000000000000000000" pitchFamily="2" charset="0"/>
                  <a:cs typeface="Roboto" panose="02000000000000000000" pitchFamily="2" charset="0"/>
                </a:rPr>
                <a:t>1</a:t>
              </a:r>
            </a:p>
          </p:txBody>
        </p:sp>
        <p:sp>
          <p:nvSpPr>
            <p:cNvPr id="15" name="TextBox 14">
              <a:extLst>
                <a:ext uri="{FF2B5EF4-FFF2-40B4-BE49-F238E27FC236}">
                  <a16:creationId xmlns:a16="http://schemas.microsoft.com/office/drawing/2014/main" id="{97299278-A383-42BD-99F1-27D6E5571976}"/>
                </a:ext>
              </a:extLst>
            </p:cNvPr>
            <p:cNvSpPr txBox="1"/>
            <p:nvPr/>
          </p:nvSpPr>
          <p:spPr>
            <a:xfrm>
              <a:off x="759490" y="2754614"/>
              <a:ext cx="2087837" cy="2208297"/>
            </a:xfrm>
            <a:prstGeom prst="rect">
              <a:avLst/>
            </a:prstGeom>
            <a:noFill/>
          </p:spPr>
          <p:txBody>
            <a:bodyPr wrap="square" rtlCol="0">
              <a:spAutoFit/>
            </a:bodyPr>
            <a:lstStyle/>
            <a:p>
              <a:r>
                <a:rPr lang="en-NZ" sz="1600" dirty="0">
                  <a:solidFill>
                    <a:schemeClr val="tx1">
                      <a:lumMod val="85000"/>
                      <a:lumOff val="15000"/>
                    </a:schemeClr>
                  </a:solidFill>
                  <a:latin typeface="Roboto" panose="02000000000000000000" pitchFamily="2" charset="0"/>
                  <a:ea typeface="Roboto" panose="02000000000000000000" pitchFamily="2" charset="0"/>
                  <a:cs typeface="Roboto" panose="02000000000000000000" pitchFamily="2" charset="0"/>
                </a:rPr>
                <a:t>Theory</a:t>
              </a:r>
            </a:p>
            <a:p>
              <a:endParaRPr lang="en-NZ" sz="600" dirty="0">
                <a:solidFill>
                  <a:schemeClr val="tx1">
                    <a:lumMod val="85000"/>
                    <a:lumOff val="15000"/>
                  </a:schemeClr>
                </a:solidFill>
                <a:latin typeface="Roboto" panose="02000000000000000000" pitchFamily="2" charset="0"/>
                <a:ea typeface="Roboto" panose="02000000000000000000" pitchFamily="2" charset="0"/>
                <a:cs typeface="Roboto" panose="02000000000000000000" pitchFamily="2" charset="0"/>
              </a:endParaRPr>
            </a:p>
            <a:p>
              <a:pPr marL="171450" indent="-171450">
                <a:buFont typeface="Roboto" panose="02000000000000000000" pitchFamily="2" charset="0"/>
                <a:buChar char="—"/>
              </a:pPr>
              <a:r>
                <a:rPr lang="en-NZ" sz="1050" dirty="0">
                  <a:solidFill>
                    <a:schemeClr val="tx1">
                      <a:lumMod val="85000"/>
                      <a:lumOff val="15000"/>
                    </a:schemeClr>
                  </a:solidFill>
                  <a:latin typeface="Roboto" panose="02000000000000000000" pitchFamily="2" charset="0"/>
                  <a:ea typeface="Roboto" panose="02000000000000000000" pitchFamily="2" charset="0"/>
                  <a:cs typeface="Roboto" panose="02000000000000000000" pitchFamily="2" charset="0"/>
                </a:rPr>
                <a:t>Introduction and overview</a:t>
              </a:r>
            </a:p>
            <a:p>
              <a:pPr marL="171450" indent="-171450">
                <a:buFont typeface="Roboto" panose="02000000000000000000" pitchFamily="2" charset="0"/>
                <a:buChar char="—"/>
              </a:pPr>
              <a:r>
                <a:rPr lang="en-NZ" sz="1050" dirty="0">
                  <a:solidFill>
                    <a:schemeClr val="tx1">
                      <a:lumMod val="85000"/>
                      <a:lumOff val="15000"/>
                    </a:schemeClr>
                  </a:solidFill>
                  <a:latin typeface="Roboto" panose="02000000000000000000" pitchFamily="2" charset="0"/>
                  <a:ea typeface="Roboto" panose="02000000000000000000" pitchFamily="2" charset="0"/>
                  <a:cs typeface="Roboto" panose="02000000000000000000" pitchFamily="2" charset="0"/>
                </a:rPr>
                <a:t>Residential Safety Framework and connection with Whakamana Tangata</a:t>
              </a:r>
            </a:p>
            <a:p>
              <a:pPr marL="171450" indent="-171450">
                <a:buFont typeface="Roboto" panose="02000000000000000000" pitchFamily="2" charset="0"/>
                <a:buChar char="—"/>
              </a:pPr>
              <a:r>
                <a:rPr lang="en-NZ" sz="1050" dirty="0">
                  <a:solidFill>
                    <a:schemeClr val="tx1">
                      <a:lumMod val="85000"/>
                      <a:lumOff val="15000"/>
                    </a:schemeClr>
                  </a:solidFill>
                  <a:latin typeface="Roboto" panose="02000000000000000000" pitchFamily="2" charset="0"/>
                  <a:ea typeface="Roboto" panose="02000000000000000000" pitchFamily="2" charset="0"/>
                  <a:cs typeface="Roboto" panose="02000000000000000000" pitchFamily="2" charset="0"/>
                </a:rPr>
                <a:t>Values revisited</a:t>
              </a:r>
            </a:p>
            <a:p>
              <a:pPr marL="171450" indent="-171450">
                <a:buFont typeface="Roboto" panose="02000000000000000000" pitchFamily="2" charset="0"/>
                <a:buChar char="—"/>
              </a:pPr>
              <a:r>
                <a:rPr lang="en-NZ" sz="1050" dirty="0">
                  <a:solidFill>
                    <a:schemeClr val="tx1">
                      <a:lumMod val="85000"/>
                      <a:lumOff val="15000"/>
                    </a:schemeClr>
                  </a:solidFill>
                  <a:latin typeface="Roboto" panose="02000000000000000000" pitchFamily="2" charset="0"/>
                  <a:ea typeface="Roboto" panose="02000000000000000000" pitchFamily="2" charset="0"/>
                  <a:cs typeface="Roboto" panose="02000000000000000000" pitchFamily="2" charset="0"/>
                </a:rPr>
                <a:t>Prosocial modelling</a:t>
              </a:r>
            </a:p>
            <a:p>
              <a:pPr marL="171450" indent="-171450">
                <a:buFont typeface="Roboto" panose="02000000000000000000" pitchFamily="2" charset="0"/>
                <a:buChar char="—"/>
              </a:pPr>
              <a:r>
                <a:rPr lang="en-NZ" sz="1050" dirty="0">
                  <a:solidFill>
                    <a:schemeClr val="tx1">
                      <a:lumMod val="85000"/>
                      <a:lumOff val="15000"/>
                    </a:schemeClr>
                  </a:solidFill>
                  <a:latin typeface="Roboto" panose="02000000000000000000" pitchFamily="2" charset="0"/>
                  <a:ea typeface="Roboto" panose="02000000000000000000" pitchFamily="2" charset="0"/>
                  <a:cs typeface="Roboto" panose="02000000000000000000" pitchFamily="2" charset="0"/>
                </a:rPr>
                <a:t>Conscious and unconscious bias</a:t>
              </a:r>
            </a:p>
            <a:p>
              <a:pPr marL="171450" indent="-171450">
                <a:buFont typeface="Roboto" panose="02000000000000000000" pitchFamily="2" charset="0"/>
                <a:buChar char="—"/>
              </a:pPr>
              <a:r>
                <a:rPr lang="en-NZ" sz="1050" dirty="0">
                  <a:solidFill>
                    <a:schemeClr val="tx1">
                      <a:lumMod val="85000"/>
                      <a:lumOff val="15000"/>
                    </a:schemeClr>
                  </a:solidFill>
                  <a:latin typeface="Roboto" panose="02000000000000000000" pitchFamily="2" charset="0"/>
                  <a:ea typeface="Roboto" panose="02000000000000000000" pitchFamily="2" charset="0"/>
                  <a:cs typeface="Roboto" panose="02000000000000000000" pitchFamily="2" charset="0"/>
                </a:rPr>
                <a:t>Legislation</a:t>
              </a:r>
            </a:p>
            <a:p>
              <a:pPr marL="171450" indent="-171450">
                <a:buFont typeface="Roboto" panose="02000000000000000000" pitchFamily="2" charset="0"/>
                <a:buChar char="—"/>
              </a:pPr>
              <a:r>
                <a:rPr lang="en-NZ" sz="1050" dirty="0">
                  <a:solidFill>
                    <a:schemeClr val="tx1">
                      <a:lumMod val="85000"/>
                      <a:lumOff val="15000"/>
                    </a:schemeClr>
                  </a:solidFill>
                  <a:latin typeface="Roboto" panose="02000000000000000000" pitchFamily="2" charset="0"/>
                  <a:ea typeface="Roboto" panose="02000000000000000000" pitchFamily="2" charset="0"/>
                  <a:cs typeface="Roboto" panose="02000000000000000000" pitchFamily="2" charset="0"/>
                </a:rPr>
                <a:t>Governing bodies and the media</a:t>
              </a:r>
            </a:p>
          </p:txBody>
        </p:sp>
        <p:sp>
          <p:nvSpPr>
            <p:cNvPr id="16" name="TextBox 15">
              <a:extLst>
                <a:ext uri="{FF2B5EF4-FFF2-40B4-BE49-F238E27FC236}">
                  <a16:creationId xmlns:a16="http://schemas.microsoft.com/office/drawing/2014/main" id="{0B4A0CD7-F18F-4834-9EDD-7F66968A2705}"/>
                </a:ext>
              </a:extLst>
            </p:cNvPr>
            <p:cNvSpPr txBox="1"/>
            <p:nvPr/>
          </p:nvSpPr>
          <p:spPr>
            <a:xfrm>
              <a:off x="759490" y="5052329"/>
              <a:ext cx="2087837" cy="143116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NZ" sz="1600" b="0" i="0" u="none" strike="noStrike" kern="1200" cap="none" spc="0" normalizeH="0" baseline="0" noProof="0" dirty="0">
                  <a:ln>
                    <a:noFill/>
                  </a:ln>
                  <a:solidFill>
                    <a:schemeClr val="tx1">
                      <a:lumMod val="85000"/>
                      <a:lumOff val="15000"/>
                    </a:schemeClr>
                  </a:solidFill>
                  <a:effectLst/>
                  <a:uLnTx/>
                  <a:uFillTx/>
                  <a:latin typeface="Roboto" panose="02000000000000000000" pitchFamily="2" charset="0"/>
                  <a:ea typeface="Roboto" panose="02000000000000000000" pitchFamily="2" charset="0"/>
                  <a:cs typeface="Roboto" panose="02000000000000000000" pitchFamily="2" charset="0"/>
                </a:rPr>
                <a:t>Physical</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NZ" sz="600" b="0" i="0" u="none" strike="noStrike" kern="1200" cap="none" spc="0" normalizeH="0" baseline="0" noProof="0" dirty="0">
                <a:ln>
                  <a:noFill/>
                </a:ln>
                <a:solidFill>
                  <a:schemeClr val="tx1">
                    <a:lumMod val="85000"/>
                    <a:lumOff val="15000"/>
                  </a:schemeClr>
                </a:solidFill>
                <a:effectLst/>
                <a:uLnTx/>
                <a:uFillTx/>
                <a:latin typeface="Roboto" panose="02000000000000000000" pitchFamily="2" charset="0"/>
                <a:ea typeface="Roboto" panose="02000000000000000000" pitchFamily="2" charset="0"/>
                <a:cs typeface="Roboto" panose="02000000000000000000" pitchFamily="2" charset="0"/>
              </a:endParaRPr>
            </a:p>
            <a:p>
              <a:pPr marL="171450" marR="0" lvl="0" indent="-171450" algn="l" defTabSz="914400" rtl="0" eaLnBrk="1" fontAlgn="auto" latinLnBrk="0" hangingPunct="1">
                <a:lnSpc>
                  <a:spcPct val="100000"/>
                </a:lnSpc>
                <a:spcBef>
                  <a:spcPts val="0"/>
                </a:spcBef>
                <a:spcAft>
                  <a:spcPts val="0"/>
                </a:spcAft>
                <a:buClrTx/>
                <a:buSzTx/>
                <a:buFont typeface="Roboto" panose="02000000000000000000" pitchFamily="2" charset="0"/>
                <a:buChar char="—"/>
                <a:tabLst/>
                <a:defRPr/>
              </a:pPr>
              <a:r>
                <a:rPr kumimoji="0" lang="en-NZ" sz="1050" b="0" i="0" u="none" strike="noStrike" kern="1200" cap="none" spc="0" normalizeH="0" baseline="0" noProof="0" dirty="0">
                  <a:ln>
                    <a:noFill/>
                  </a:ln>
                  <a:solidFill>
                    <a:schemeClr val="tx1">
                      <a:lumMod val="85000"/>
                      <a:lumOff val="15000"/>
                    </a:schemeClr>
                  </a:solidFill>
                  <a:effectLst/>
                  <a:uLnTx/>
                  <a:uFillTx/>
                  <a:latin typeface="Roboto" panose="02000000000000000000" pitchFamily="2" charset="0"/>
                  <a:ea typeface="Roboto" panose="02000000000000000000" pitchFamily="2" charset="0"/>
                  <a:cs typeface="Roboto" panose="02000000000000000000" pitchFamily="2" charset="0"/>
                </a:rPr>
                <a:t>Principles of Safety</a:t>
              </a:r>
            </a:p>
            <a:p>
              <a:pPr marL="171450" marR="0" lvl="0" indent="-171450" algn="l" defTabSz="914400" rtl="0" eaLnBrk="1" fontAlgn="auto" latinLnBrk="0" hangingPunct="1">
                <a:lnSpc>
                  <a:spcPct val="100000"/>
                </a:lnSpc>
                <a:spcBef>
                  <a:spcPts val="0"/>
                </a:spcBef>
                <a:spcAft>
                  <a:spcPts val="0"/>
                </a:spcAft>
                <a:buClrTx/>
                <a:buSzTx/>
                <a:buFont typeface="Roboto" panose="02000000000000000000" pitchFamily="2" charset="0"/>
                <a:buChar char="—"/>
                <a:tabLst/>
                <a:defRPr/>
              </a:pPr>
              <a:r>
                <a:rPr lang="en-NZ" sz="1050" dirty="0">
                  <a:solidFill>
                    <a:schemeClr val="tx1">
                      <a:lumMod val="85000"/>
                      <a:lumOff val="15000"/>
                    </a:schemeClr>
                  </a:solidFill>
                  <a:latin typeface="Roboto" panose="02000000000000000000" pitchFamily="2" charset="0"/>
                  <a:ea typeface="Roboto" panose="02000000000000000000" pitchFamily="2" charset="0"/>
                  <a:cs typeface="Roboto" panose="02000000000000000000" pitchFamily="2" charset="0"/>
                </a:rPr>
                <a:t>Disengagement Techniques</a:t>
              </a:r>
            </a:p>
            <a:p>
              <a:pPr marR="0" lvl="0" algn="l" defTabSz="914400" rtl="0" eaLnBrk="1" fontAlgn="auto" latinLnBrk="0" hangingPunct="1">
                <a:lnSpc>
                  <a:spcPct val="100000"/>
                </a:lnSpc>
                <a:spcBef>
                  <a:spcPts val="0"/>
                </a:spcBef>
                <a:spcAft>
                  <a:spcPts val="0"/>
                </a:spcAft>
                <a:buClrTx/>
                <a:buSzTx/>
                <a:tabLst/>
                <a:defRPr/>
              </a:pPr>
              <a:endParaRPr kumimoji="0" lang="en-US" sz="1050" b="0" i="0" u="none" strike="noStrike" kern="1200" cap="none" spc="0" normalizeH="0" baseline="0" noProof="0" dirty="0">
                <a:ln>
                  <a:noFill/>
                </a:ln>
                <a:solidFill>
                  <a:schemeClr val="tx1">
                    <a:lumMod val="85000"/>
                    <a:lumOff val="15000"/>
                  </a:schemeClr>
                </a:solidFill>
                <a:effectLst/>
                <a:uLnTx/>
                <a:uFillTx/>
                <a:latin typeface="Roboto" panose="02000000000000000000" pitchFamily="2" charset="0"/>
                <a:ea typeface="Roboto" panose="02000000000000000000" pitchFamily="2" charset="0"/>
                <a:cs typeface="Roboto" panose="02000000000000000000" pitchFamily="2" charset="0"/>
              </a:endParaRPr>
            </a:p>
            <a:p>
              <a:pPr marR="0" lvl="0" algn="l" defTabSz="914400" rtl="0" eaLnBrk="1" fontAlgn="auto" latinLnBrk="0" hangingPunct="1">
                <a:lnSpc>
                  <a:spcPct val="100000"/>
                </a:lnSpc>
                <a:spcBef>
                  <a:spcPts val="0"/>
                </a:spcBef>
                <a:spcAft>
                  <a:spcPts val="0"/>
                </a:spcAft>
                <a:buClrTx/>
                <a:buSzTx/>
                <a:tabLst/>
                <a:defRPr/>
              </a:pPr>
              <a:r>
                <a:rPr kumimoji="0" lang="en-US" sz="1050" b="0" i="0" u="none" strike="noStrike" kern="1200" cap="none" spc="0" normalizeH="0" baseline="0" noProof="0" dirty="0">
                  <a:ln>
                    <a:noFill/>
                  </a:ln>
                  <a:solidFill>
                    <a:schemeClr val="tx1">
                      <a:lumMod val="85000"/>
                      <a:lumOff val="15000"/>
                    </a:schemeClr>
                  </a:solidFill>
                  <a:effectLst/>
                  <a:uLnTx/>
                  <a:uFillTx/>
                  <a:latin typeface="Roboto" panose="02000000000000000000" pitchFamily="2" charset="0"/>
                  <a:ea typeface="Roboto" panose="02000000000000000000" pitchFamily="2" charset="0"/>
                  <a:cs typeface="Roboto" panose="02000000000000000000" pitchFamily="2" charset="0"/>
                </a:rPr>
                <a:t>All aspects built into some low-level scenarios to apply the relative skills in correct context.</a:t>
              </a:r>
              <a:endParaRPr kumimoji="0" lang="en-NZ" sz="1050" b="0" i="0" u="none" strike="noStrike" kern="1200" cap="none" spc="0" normalizeH="0" baseline="0" noProof="0" dirty="0">
                <a:ln>
                  <a:noFill/>
                </a:ln>
                <a:solidFill>
                  <a:schemeClr val="tx1">
                    <a:lumMod val="85000"/>
                    <a:lumOff val="15000"/>
                  </a:schemeClr>
                </a:solidFill>
                <a:effectLst/>
                <a:uLnTx/>
                <a:uFillTx/>
                <a:latin typeface="Roboto" panose="02000000000000000000" pitchFamily="2" charset="0"/>
                <a:ea typeface="Roboto" panose="02000000000000000000" pitchFamily="2" charset="0"/>
                <a:cs typeface="Roboto" panose="02000000000000000000" pitchFamily="2" charset="0"/>
              </a:endParaRPr>
            </a:p>
          </p:txBody>
        </p:sp>
        <p:grpSp>
          <p:nvGrpSpPr>
            <p:cNvPr id="8" name="Group 7">
              <a:extLst>
                <a:ext uri="{FF2B5EF4-FFF2-40B4-BE49-F238E27FC236}">
                  <a16:creationId xmlns:a16="http://schemas.microsoft.com/office/drawing/2014/main" id="{4510E27B-FD9E-4C45-BE3A-9B2F7306AE8A}"/>
                </a:ext>
              </a:extLst>
            </p:cNvPr>
            <p:cNvGrpSpPr/>
            <p:nvPr/>
          </p:nvGrpSpPr>
          <p:grpSpPr>
            <a:xfrm>
              <a:off x="1930398" y="6428908"/>
              <a:ext cx="825721" cy="288000"/>
              <a:chOff x="2383605" y="3904137"/>
              <a:chExt cx="825721" cy="288000"/>
            </a:xfrm>
          </p:grpSpPr>
          <p:pic>
            <p:nvPicPr>
              <p:cNvPr id="9" name="Graphic 8" descr="Clock with solid fill">
                <a:extLst>
                  <a:ext uri="{FF2B5EF4-FFF2-40B4-BE49-F238E27FC236}">
                    <a16:creationId xmlns:a16="http://schemas.microsoft.com/office/drawing/2014/main" id="{90472B52-7410-424E-8066-5CD22E778CF1}"/>
                  </a:ext>
                </a:extLst>
              </p:cNvPr>
              <p:cNvPicPr>
                <a:picLocks noChangeAspect="1"/>
              </p:cNvPicPr>
              <p:nvPr/>
            </p:nvPicPr>
            <p:blipFill>
              <a:blip r:embed="rId5" cstate="print">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2921326" y="3904137"/>
                <a:ext cx="288000" cy="288000"/>
              </a:xfrm>
              <a:prstGeom prst="rect">
                <a:avLst/>
              </a:prstGeom>
            </p:spPr>
          </p:pic>
          <p:sp>
            <p:nvSpPr>
              <p:cNvPr id="10" name="TextBox 9">
                <a:extLst>
                  <a:ext uri="{FF2B5EF4-FFF2-40B4-BE49-F238E27FC236}">
                    <a16:creationId xmlns:a16="http://schemas.microsoft.com/office/drawing/2014/main" id="{4C68235D-4285-4F4A-9B1D-126EBB9C055D}"/>
                  </a:ext>
                </a:extLst>
              </p:cNvPr>
              <p:cNvSpPr txBox="1"/>
              <p:nvPr/>
            </p:nvSpPr>
            <p:spPr>
              <a:xfrm>
                <a:off x="2383605" y="3943751"/>
                <a:ext cx="614529" cy="230832"/>
              </a:xfrm>
              <a:prstGeom prst="rect">
                <a:avLst/>
              </a:prstGeom>
              <a:noFill/>
            </p:spPr>
            <p:txBody>
              <a:bodyPr wrap="square" rtlCol="0">
                <a:spAutoFit/>
              </a:bodyPr>
              <a:lstStyle/>
              <a:p>
                <a:pPr algn="ctr"/>
                <a:r>
                  <a:rPr lang="en-NZ" sz="900" dirty="0">
                    <a:solidFill>
                      <a:schemeClr val="tx1">
                        <a:lumMod val="85000"/>
                        <a:lumOff val="15000"/>
                      </a:schemeClr>
                    </a:solidFill>
                    <a:latin typeface="Roboto" panose="02000000000000000000" pitchFamily="2" charset="0"/>
                    <a:ea typeface="Roboto" panose="02000000000000000000" pitchFamily="2" charset="0"/>
                    <a:cs typeface="Roboto" panose="02000000000000000000" pitchFamily="2" charset="0"/>
                  </a:rPr>
                  <a:t>Full Day</a:t>
                </a:r>
                <a:endParaRPr lang="en-NZ" sz="700" dirty="0">
                  <a:solidFill>
                    <a:schemeClr val="tx1">
                      <a:lumMod val="85000"/>
                      <a:lumOff val="15000"/>
                    </a:schemeClr>
                  </a:solidFill>
                  <a:latin typeface="Roboto" panose="02000000000000000000" pitchFamily="2" charset="0"/>
                  <a:ea typeface="Roboto" panose="02000000000000000000" pitchFamily="2" charset="0"/>
                  <a:cs typeface="Roboto" panose="02000000000000000000" pitchFamily="2" charset="0"/>
                </a:endParaRPr>
              </a:p>
            </p:txBody>
          </p:sp>
        </p:grpSp>
      </p:grpSp>
      <p:graphicFrame>
        <p:nvGraphicFramePr>
          <p:cNvPr id="18" name="Table 13">
            <a:extLst>
              <a:ext uri="{FF2B5EF4-FFF2-40B4-BE49-F238E27FC236}">
                <a16:creationId xmlns:a16="http://schemas.microsoft.com/office/drawing/2014/main" id="{0A98CA59-8F43-4BD4-BB15-FDA8926F466A}"/>
              </a:ext>
            </a:extLst>
          </p:cNvPr>
          <p:cNvGraphicFramePr>
            <a:graphicFrameLocks noGrp="1"/>
          </p:cNvGraphicFramePr>
          <p:nvPr>
            <p:extLst>
              <p:ext uri="{D42A27DB-BD31-4B8C-83A1-F6EECF244321}">
                <p14:modId xmlns:p14="http://schemas.microsoft.com/office/powerpoint/2010/main" val="4049729177"/>
              </p:ext>
            </p:extLst>
          </p:nvPr>
        </p:nvGraphicFramePr>
        <p:xfrm>
          <a:off x="7726478" y="1700808"/>
          <a:ext cx="4128906" cy="3022600"/>
        </p:xfrm>
        <a:graphic>
          <a:graphicData uri="http://schemas.openxmlformats.org/drawingml/2006/table">
            <a:tbl>
              <a:tblPr firstRow="1" bandRow="1">
                <a:tableStyleId>{5C22544A-7EE6-4342-B048-85BDC9FD1C3A}</a:tableStyleId>
              </a:tblPr>
              <a:tblGrid>
                <a:gridCol w="4128906">
                  <a:extLst>
                    <a:ext uri="{9D8B030D-6E8A-4147-A177-3AD203B41FA5}">
                      <a16:colId xmlns:a16="http://schemas.microsoft.com/office/drawing/2014/main" val="3650798450"/>
                    </a:ext>
                  </a:extLst>
                </a:gridCol>
              </a:tblGrid>
              <a:tr h="370840">
                <a:tc>
                  <a:txBody>
                    <a:bodyPr/>
                    <a:lstStyle/>
                    <a:p>
                      <a:r>
                        <a:rPr lang="en-NZ">
                          <a:latin typeface="Roboto" panose="02000000000000000000" pitchFamily="2" charset="0"/>
                          <a:ea typeface="Roboto" panose="02000000000000000000" pitchFamily="2" charset="0"/>
                          <a:cs typeface="Roboto" panose="02000000000000000000" pitchFamily="2" charset="0"/>
                        </a:rPr>
                        <a:t>Physical</a:t>
                      </a:r>
                      <a:endParaRPr lang="en-NZ" dirty="0">
                        <a:latin typeface="Roboto" panose="02000000000000000000" pitchFamily="2" charset="0"/>
                        <a:ea typeface="Roboto" panose="02000000000000000000" pitchFamily="2" charset="0"/>
                        <a:cs typeface="Roboto" panose="02000000000000000000" pitchFamily="2" charset="0"/>
                      </a:endParaRPr>
                    </a:p>
                  </a:txBody>
                  <a:tcPr>
                    <a:lnB w="12700" cap="flat" cmpd="sng" algn="ctr">
                      <a:solidFill>
                        <a:schemeClr val="bg1"/>
                      </a:solidFill>
                      <a:prstDash val="solid"/>
                      <a:round/>
                      <a:headEnd type="none" w="med" len="med"/>
                      <a:tailEnd type="none" w="med" len="med"/>
                    </a:lnB>
                    <a:solidFill>
                      <a:srgbClr val="832472"/>
                    </a:solidFill>
                  </a:tcPr>
                </a:tc>
                <a:extLst>
                  <a:ext uri="{0D108BD9-81ED-4DB2-BD59-A6C34878D82A}">
                    <a16:rowId xmlns:a16="http://schemas.microsoft.com/office/drawing/2014/main" val="3743309343"/>
                  </a:ext>
                </a:extLst>
              </a:tr>
              <a:tr h="370840">
                <a:tc>
                  <a:txBody>
                    <a:bodyPr/>
                    <a:lstStyle/>
                    <a:p>
                      <a:r>
                        <a:rPr lang="en-US" sz="1200" dirty="0">
                          <a:latin typeface="Roboto" panose="02000000000000000000" pitchFamily="2" charset="0"/>
                          <a:ea typeface="Roboto" panose="02000000000000000000" pitchFamily="2" charset="0"/>
                          <a:cs typeface="Roboto" panose="02000000000000000000" pitchFamily="2" charset="0"/>
                        </a:rPr>
                        <a:t>Principles of Safety:</a:t>
                      </a:r>
                    </a:p>
                    <a:p>
                      <a:pPr marL="171450" indent="-171450">
                        <a:buFont typeface="Roboto" panose="02000000000000000000" pitchFamily="2" charset="0"/>
                        <a:buChar char="—"/>
                      </a:pPr>
                      <a:r>
                        <a:rPr lang="en-US" sz="1200" dirty="0">
                          <a:latin typeface="Roboto" panose="02000000000000000000" pitchFamily="2" charset="0"/>
                          <a:ea typeface="Roboto" panose="02000000000000000000" pitchFamily="2" charset="0"/>
                          <a:cs typeface="Roboto" panose="02000000000000000000" pitchFamily="2" charset="0"/>
                        </a:rPr>
                        <a:t>Safe Stance</a:t>
                      </a:r>
                    </a:p>
                    <a:p>
                      <a:pPr marL="171450" indent="-171450">
                        <a:buFont typeface="Roboto" panose="02000000000000000000" pitchFamily="2" charset="0"/>
                        <a:buChar char="—"/>
                      </a:pPr>
                      <a:r>
                        <a:rPr lang="en-US" sz="1200" dirty="0">
                          <a:latin typeface="Roboto" panose="02000000000000000000" pitchFamily="2" charset="0"/>
                          <a:ea typeface="Roboto" panose="02000000000000000000" pitchFamily="2" charset="0"/>
                          <a:cs typeface="Roboto" panose="02000000000000000000" pitchFamily="2" charset="0"/>
                        </a:rPr>
                        <a:t>Red zone/Green zone (RZ/GZ)</a:t>
                      </a:r>
                    </a:p>
                    <a:p>
                      <a:pPr marL="171450" indent="-171450">
                        <a:buFont typeface="Roboto" panose="02000000000000000000" pitchFamily="2" charset="0"/>
                        <a:buChar char="—"/>
                      </a:pPr>
                      <a:r>
                        <a:rPr lang="en-US" sz="1200" dirty="0">
                          <a:latin typeface="Roboto" panose="02000000000000000000" pitchFamily="2" charset="0"/>
                          <a:ea typeface="Roboto" panose="02000000000000000000" pitchFamily="2" charset="0"/>
                          <a:cs typeface="Roboto" panose="02000000000000000000" pitchFamily="2" charset="0"/>
                        </a:rPr>
                        <a:t>Contact and cover</a:t>
                      </a:r>
                    </a:p>
                    <a:p>
                      <a:pPr marL="171450" indent="-171450">
                        <a:buFont typeface="Roboto" panose="02000000000000000000" pitchFamily="2" charset="0"/>
                        <a:buChar char="—"/>
                      </a:pPr>
                      <a:r>
                        <a:rPr lang="en-US" sz="1200" dirty="0">
                          <a:latin typeface="Roboto" panose="02000000000000000000" pitchFamily="2" charset="0"/>
                          <a:ea typeface="Roboto" panose="02000000000000000000" pitchFamily="2" charset="0"/>
                          <a:cs typeface="Roboto" panose="02000000000000000000" pitchFamily="2" charset="0"/>
                        </a:rPr>
                        <a:t>Shelling inside red zone</a:t>
                      </a:r>
                    </a:p>
                    <a:p>
                      <a:pPr marL="0" indent="0">
                        <a:buFont typeface="Roboto" panose="02000000000000000000" pitchFamily="2" charset="0"/>
                        <a:buNone/>
                      </a:pPr>
                      <a:endParaRPr lang="en-US" sz="1200" dirty="0">
                        <a:latin typeface="Roboto" panose="02000000000000000000" pitchFamily="2" charset="0"/>
                        <a:ea typeface="Roboto" panose="02000000000000000000" pitchFamily="2" charset="0"/>
                        <a:cs typeface="Roboto" panose="02000000000000000000" pitchFamily="2" charset="0"/>
                      </a:endParaRPr>
                    </a:p>
                    <a:p>
                      <a:r>
                        <a:rPr lang="en-US" sz="1200" dirty="0">
                          <a:latin typeface="Roboto" panose="02000000000000000000" pitchFamily="2" charset="0"/>
                          <a:ea typeface="Roboto" panose="02000000000000000000" pitchFamily="2" charset="0"/>
                          <a:cs typeface="Roboto" panose="02000000000000000000" pitchFamily="2" charset="0"/>
                        </a:rPr>
                        <a:t>Disengagement techniques:</a:t>
                      </a:r>
                    </a:p>
                    <a:p>
                      <a:pPr marL="171450" indent="-171450">
                        <a:buFont typeface="Roboto" panose="02000000000000000000" pitchFamily="2" charset="0"/>
                        <a:buChar char="—"/>
                      </a:pPr>
                      <a:r>
                        <a:rPr lang="en-US" sz="1200" dirty="0">
                          <a:latin typeface="Roboto" panose="02000000000000000000" pitchFamily="2" charset="0"/>
                          <a:ea typeface="Roboto" panose="02000000000000000000" pitchFamily="2" charset="0"/>
                          <a:cs typeface="Roboto" panose="02000000000000000000" pitchFamily="2" charset="0"/>
                        </a:rPr>
                        <a:t>Redirection</a:t>
                      </a:r>
                    </a:p>
                    <a:p>
                      <a:pPr marL="171450" indent="-171450">
                        <a:buFont typeface="Roboto" panose="02000000000000000000" pitchFamily="2" charset="0"/>
                        <a:buChar char="—"/>
                      </a:pPr>
                      <a:r>
                        <a:rPr lang="en-US" sz="1200" dirty="0">
                          <a:latin typeface="Roboto" panose="02000000000000000000" pitchFamily="2" charset="0"/>
                          <a:ea typeface="Roboto" panose="02000000000000000000" pitchFamily="2" charset="0"/>
                          <a:cs typeface="Roboto" panose="02000000000000000000" pitchFamily="2" charset="0"/>
                        </a:rPr>
                        <a:t>Train Stop</a:t>
                      </a:r>
                    </a:p>
                    <a:p>
                      <a:pPr marL="171450" indent="-171450">
                        <a:buFont typeface="Roboto" panose="02000000000000000000" pitchFamily="2" charset="0"/>
                        <a:buChar char="—"/>
                      </a:pPr>
                      <a:r>
                        <a:rPr lang="en-US" sz="1200" dirty="0">
                          <a:latin typeface="Roboto" panose="02000000000000000000" pitchFamily="2" charset="0"/>
                          <a:ea typeface="Roboto" panose="02000000000000000000" pitchFamily="2" charset="0"/>
                          <a:cs typeface="Roboto" panose="02000000000000000000" pitchFamily="2" charset="0"/>
                        </a:rPr>
                        <a:t>Shelling and exit RZ GZ</a:t>
                      </a:r>
                    </a:p>
                    <a:p>
                      <a:pPr marL="0" indent="0">
                        <a:buFont typeface="Roboto" panose="02000000000000000000" pitchFamily="2" charset="0"/>
                        <a:buNone/>
                      </a:pPr>
                      <a:endParaRPr lang="en-US" sz="1200" dirty="0">
                        <a:latin typeface="Roboto" panose="02000000000000000000" pitchFamily="2" charset="0"/>
                        <a:ea typeface="Roboto" panose="02000000000000000000" pitchFamily="2" charset="0"/>
                        <a:cs typeface="Roboto" panose="02000000000000000000" pitchFamily="2" charset="0"/>
                      </a:endParaRPr>
                    </a:p>
                    <a:p>
                      <a:r>
                        <a:rPr lang="en-US" sz="1200" dirty="0">
                          <a:latin typeface="Roboto" panose="02000000000000000000" pitchFamily="2" charset="0"/>
                          <a:ea typeface="Roboto" panose="02000000000000000000" pitchFamily="2" charset="0"/>
                          <a:cs typeface="Roboto" panose="02000000000000000000" pitchFamily="2" charset="0"/>
                        </a:rPr>
                        <a:t>All aspects built into some low-level scenarios to apply the relative skills in correct context.</a:t>
                      </a:r>
                    </a:p>
                    <a:p>
                      <a:endParaRPr lang="en-US" sz="1200" dirty="0">
                        <a:latin typeface="Roboto" panose="02000000000000000000" pitchFamily="2" charset="0"/>
                        <a:ea typeface="Roboto" panose="02000000000000000000" pitchFamily="2" charset="0"/>
                        <a:cs typeface="Roboto" panose="02000000000000000000" pitchFamily="2" charset="0"/>
                      </a:endParaRPr>
                    </a:p>
                  </a:txBody>
                  <a:tcPr>
                    <a:lnT w="12700" cap="flat" cmpd="sng" algn="ctr">
                      <a:solidFill>
                        <a:schemeClr val="bg1"/>
                      </a:solidFill>
                      <a:prstDash val="solid"/>
                      <a:round/>
                      <a:headEnd type="none" w="med" len="med"/>
                      <a:tailEnd type="none" w="med" len="med"/>
                    </a:lnT>
                    <a:solidFill>
                      <a:srgbClr val="CDA7C7"/>
                    </a:solidFill>
                  </a:tcPr>
                </a:tc>
                <a:extLst>
                  <a:ext uri="{0D108BD9-81ED-4DB2-BD59-A6C34878D82A}">
                    <a16:rowId xmlns:a16="http://schemas.microsoft.com/office/drawing/2014/main" val="47928436"/>
                  </a:ext>
                </a:extLst>
              </a:tr>
            </a:tbl>
          </a:graphicData>
        </a:graphic>
      </p:graphicFrame>
    </p:spTree>
    <p:custDataLst>
      <p:tags r:id="rId1"/>
    </p:custDataLst>
    <p:extLst>
      <p:ext uri="{BB962C8B-B14F-4D97-AF65-F5344CB8AC3E}">
        <p14:creationId xmlns:p14="http://schemas.microsoft.com/office/powerpoint/2010/main" val="402610271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AB1DD4-8532-48E2-B541-DCDA87284CB2}"/>
              </a:ext>
            </a:extLst>
          </p:cNvPr>
          <p:cNvSpPr>
            <a:spLocks noGrp="1"/>
          </p:cNvSpPr>
          <p:nvPr>
            <p:ph type="ctrTitle"/>
          </p:nvPr>
        </p:nvSpPr>
        <p:spPr>
          <a:xfrm>
            <a:off x="633588" y="979200"/>
            <a:ext cx="10829965" cy="541174"/>
          </a:xfrm>
        </p:spPr>
        <p:txBody>
          <a:bodyPr/>
          <a:lstStyle/>
          <a:p>
            <a:r>
              <a:rPr lang="en-NZ" sz="4000" dirty="0"/>
              <a:t>Training topics – in more detail</a:t>
            </a:r>
            <a:endParaRPr lang="en-NZ" sz="4400" dirty="0"/>
          </a:p>
        </p:txBody>
      </p:sp>
      <p:graphicFrame>
        <p:nvGraphicFramePr>
          <p:cNvPr id="13" name="Table 13">
            <a:extLst>
              <a:ext uri="{FF2B5EF4-FFF2-40B4-BE49-F238E27FC236}">
                <a16:creationId xmlns:a16="http://schemas.microsoft.com/office/drawing/2014/main" id="{86A19EA7-DE45-4B68-B014-276C4ABABFE6}"/>
              </a:ext>
            </a:extLst>
          </p:cNvPr>
          <p:cNvGraphicFramePr>
            <a:graphicFrameLocks noGrp="1"/>
          </p:cNvGraphicFramePr>
          <p:nvPr>
            <p:extLst>
              <p:ext uri="{D42A27DB-BD31-4B8C-83A1-F6EECF244321}">
                <p14:modId xmlns:p14="http://schemas.microsoft.com/office/powerpoint/2010/main" val="479341756"/>
              </p:ext>
            </p:extLst>
          </p:nvPr>
        </p:nvGraphicFramePr>
        <p:xfrm>
          <a:off x="2744684" y="1700808"/>
          <a:ext cx="4807991" cy="3571240"/>
        </p:xfrm>
        <a:graphic>
          <a:graphicData uri="http://schemas.openxmlformats.org/drawingml/2006/table">
            <a:tbl>
              <a:tblPr firstRow="1" bandRow="1">
                <a:tableStyleId>{5C22544A-7EE6-4342-B048-85BDC9FD1C3A}</a:tableStyleId>
              </a:tblPr>
              <a:tblGrid>
                <a:gridCol w="4807991">
                  <a:extLst>
                    <a:ext uri="{9D8B030D-6E8A-4147-A177-3AD203B41FA5}">
                      <a16:colId xmlns:a16="http://schemas.microsoft.com/office/drawing/2014/main" val="3650798450"/>
                    </a:ext>
                  </a:extLst>
                </a:gridCol>
              </a:tblGrid>
              <a:tr h="370840">
                <a:tc>
                  <a:txBody>
                    <a:bodyPr/>
                    <a:lstStyle/>
                    <a:p>
                      <a:r>
                        <a:rPr lang="en-NZ">
                          <a:latin typeface="Roboto" panose="02000000000000000000" pitchFamily="2" charset="0"/>
                          <a:ea typeface="Roboto" panose="02000000000000000000" pitchFamily="2" charset="0"/>
                          <a:cs typeface="Roboto" panose="02000000000000000000" pitchFamily="2" charset="0"/>
                        </a:rPr>
                        <a:t>Theory</a:t>
                      </a:r>
                      <a:endParaRPr lang="en-NZ" dirty="0">
                        <a:latin typeface="Roboto" panose="02000000000000000000" pitchFamily="2" charset="0"/>
                        <a:ea typeface="Roboto" panose="02000000000000000000" pitchFamily="2" charset="0"/>
                        <a:cs typeface="Roboto" panose="02000000000000000000" pitchFamily="2" charset="0"/>
                      </a:endParaRPr>
                    </a:p>
                  </a:txBody>
                  <a:tcPr>
                    <a:lnB w="12700" cap="flat" cmpd="sng" algn="ctr">
                      <a:solidFill>
                        <a:schemeClr val="bg1"/>
                      </a:solidFill>
                      <a:prstDash val="solid"/>
                      <a:round/>
                      <a:headEnd type="none" w="med" len="med"/>
                      <a:tailEnd type="none" w="med" len="med"/>
                    </a:lnB>
                    <a:solidFill>
                      <a:srgbClr val="832472">
                        <a:alpha val="89804"/>
                      </a:srgbClr>
                    </a:solidFill>
                  </a:tcPr>
                </a:tc>
                <a:extLst>
                  <a:ext uri="{0D108BD9-81ED-4DB2-BD59-A6C34878D82A}">
                    <a16:rowId xmlns:a16="http://schemas.microsoft.com/office/drawing/2014/main" val="3743309343"/>
                  </a:ext>
                </a:extLst>
              </a:tr>
              <a:tr h="370840">
                <a:tc>
                  <a:txBody>
                    <a:bodyPr/>
                    <a:lstStyle/>
                    <a:p>
                      <a:r>
                        <a:rPr lang="en-US" sz="1200" dirty="0">
                          <a:latin typeface="Roboto" panose="02000000000000000000" pitchFamily="2" charset="0"/>
                          <a:ea typeface="Roboto" panose="02000000000000000000" pitchFamily="2" charset="0"/>
                          <a:cs typeface="Roboto" panose="02000000000000000000" pitchFamily="2" charset="0"/>
                        </a:rPr>
                        <a:t>We will discuss the power and responsibility dynamic that exists within the learner's role, revisiting personal power vs. positional power (contextualized with activities with incident scenarios). This section will also address the potential for abuse of power/punitive practice. </a:t>
                      </a:r>
                    </a:p>
                    <a:p>
                      <a:endParaRPr lang="en-US" sz="1200" dirty="0">
                        <a:latin typeface="Roboto" panose="02000000000000000000" pitchFamily="2" charset="0"/>
                        <a:ea typeface="Roboto" panose="02000000000000000000" pitchFamily="2" charset="0"/>
                        <a:cs typeface="Roboto" panose="02000000000000000000" pitchFamily="2" charset="0"/>
                      </a:endParaRPr>
                    </a:p>
                    <a:p>
                      <a:r>
                        <a:rPr lang="en-US" sz="1200" dirty="0">
                          <a:latin typeface="Roboto" panose="02000000000000000000" pitchFamily="2" charset="0"/>
                          <a:ea typeface="Roboto" panose="02000000000000000000" pitchFamily="2" charset="0"/>
                          <a:cs typeface="Roboto" panose="02000000000000000000" pitchFamily="2" charset="0"/>
                        </a:rPr>
                        <a:t>Professional Practice will address that all actions taken by staff are to make safe, and never with intent to harm or punish. We will cover rational detachment, knowing your triggers and using your team, making the call, and backing each other up.</a:t>
                      </a:r>
                    </a:p>
                    <a:p>
                      <a:endParaRPr lang="en-US" sz="1200" dirty="0">
                        <a:latin typeface="Roboto" panose="02000000000000000000" pitchFamily="2" charset="0"/>
                        <a:ea typeface="Roboto" panose="02000000000000000000" pitchFamily="2" charset="0"/>
                        <a:cs typeface="Roboto" panose="02000000000000000000" pitchFamily="2" charset="0"/>
                      </a:endParaRPr>
                    </a:p>
                    <a:p>
                      <a:r>
                        <a:rPr lang="en-US" sz="1200" dirty="0">
                          <a:latin typeface="Roboto" panose="02000000000000000000" pitchFamily="2" charset="0"/>
                          <a:ea typeface="Roboto" panose="02000000000000000000" pitchFamily="2" charset="0"/>
                          <a:cs typeface="Roboto" panose="02000000000000000000" pitchFamily="2" charset="0"/>
                        </a:rPr>
                        <a:t>In risk-based decision making we will revisit the decision-making framework, introduce the T.E.N.R model, the Tactical Options toolbox and A.W.O.C.A. We will also revisit assessing risk </a:t>
                      </a:r>
                      <a:r>
                        <a:rPr lang="en-US" sz="1200" dirty="0" err="1">
                          <a:latin typeface="Roboto" panose="02000000000000000000" pitchFamily="2" charset="0"/>
                          <a:ea typeface="Roboto" panose="02000000000000000000" pitchFamily="2" charset="0"/>
                          <a:cs typeface="Roboto" panose="02000000000000000000" pitchFamily="2" charset="0"/>
                        </a:rPr>
                        <a:t>behaviours</a:t>
                      </a:r>
                      <a:r>
                        <a:rPr lang="en-US" sz="1200" dirty="0">
                          <a:latin typeface="Roboto" panose="02000000000000000000" pitchFamily="2" charset="0"/>
                          <a:ea typeface="Roboto" panose="02000000000000000000" pitchFamily="2" charset="0"/>
                          <a:cs typeface="Roboto" panose="02000000000000000000" pitchFamily="2" charset="0"/>
                        </a:rPr>
                        <a:t> and decision making, and Whakamana Tangata interventions.</a:t>
                      </a:r>
                    </a:p>
                    <a:p>
                      <a:endParaRPr lang="en-NZ" sz="1200" kern="1200" dirty="0">
                        <a:solidFill>
                          <a:schemeClr val="dk1"/>
                        </a:solidFill>
                        <a:latin typeface="Roboto" panose="02000000000000000000" pitchFamily="2" charset="0"/>
                        <a:ea typeface="Roboto" panose="02000000000000000000" pitchFamily="2" charset="0"/>
                        <a:cs typeface="Roboto" panose="02000000000000000000" pitchFamily="2" charset="0"/>
                      </a:endParaRPr>
                    </a:p>
                  </a:txBody>
                  <a:tcPr>
                    <a:lnL w="12700" cmpd="sng">
                      <a:noFill/>
                    </a:lnL>
                    <a:lnR w="12700" cmpd="sng">
                      <a:noFill/>
                    </a:lnR>
                    <a:lnT w="12700" cap="flat" cmpd="sng" algn="ctr">
                      <a:solidFill>
                        <a:schemeClr val="bg1"/>
                      </a:solidFill>
                      <a:prstDash val="solid"/>
                      <a:round/>
                      <a:headEnd type="none" w="med" len="med"/>
                      <a:tailEnd type="none" w="med" len="med"/>
                    </a:lnT>
                    <a:lnB w="12700" cmpd="sng">
                      <a:noFill/>
                    </a:lnB>
                    <a:lnTlToBr w="12700" cmpd="sng">
                      <a:noFill/>
                      <a:prstDash val="solid"/>
                    </a:lnTlToBr>
                    <a:lnBlToTr w="12700" cmpd="sng">
                      <a:noFill/>
                      <a:prstDash val="solid"/>
                    </a:lnBlToTr>
                    <a:solidFill>
                      <a:srgbClr val="903A80">
                        <a:alpha val="34902"/>
                      </a:srgbClr>
                    </a:solidFill>
                  </a:tcPr>
                </a:tc>
                <a:extLst>
                  <a:ext uri="{0D108BD9-81ED-4DB2-BD59-A6C34878D82A}">
                    <a16:rowId xmlns:a16="http://schemas.microsoft.com/office/drawing/2014/main" val="47928436"/>
                  </a:ext>
                </a:extLst>
              </a:tr>
            </a:tbl>
          </a:graphicData>
        </a:graphic>
      </p:graphicFrame>
      <p:sp>
        <p:nvSpPr>
          <p:cNvPr id="11" name="Rectangle 10">
            <a:extLst>
              <a:ext uri="{FF2B5EF4-FFF2-40B4-BE49-F238E27FC236}">
                <a16:creationId xmlns:a16="http://schemas.microsoft.com/office/drawing/2014/main" id="{2835BD1A-E951-4338-91AD-DDBE7A68BA9E}"/>
              </a:ext>
            </a:extLst>
          </p:cNvPr>
          <p:cNvSpPr/>
          <p:nvPr/>
        </p:nvSpPr>
        <p:spPr>
          <a:xfrm>
            <a:off x="433342" y="2704755"/>
            <a:ext cx="2137539" cy="2891802"/>
          </a:xfrm>
          <a:prstGeom prst="rect">
            <a:avLst/>
          </a:prstGeom>
          <a:solidFill>
            <a:srgbClr val="832472">
              <a:alpha val="34902"/>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Z"/>
          </a:p>
        </p:txBody>
      </p:sp>
      <p:sp>
        <p:nvSpPr>
          <p:cNvPr id="3" name="Rectangle 2">
            <a:extLst>
              <a:ext uri="{FF2B5EF4-FFF2-40B4-BE49-F238E27FC236}">
                <a16:creationId xmlns:a16="http://schemas.microsoft.com/office/drawing/2014/main" id="{2A984F6B-7B67-4450-940D-6D5DD5964F05}"/>
              </a:ext>
            </a:extLst>
          </p:cNvPr>
          <p:cNvSpPr/>
          <p:nvPr/>
        </p:nvSpPr>
        <p:spPr>
          <a:xfrm>
            <a:off x="433342" y="1700808"/>
            <a:ext cx="2137539" cy="1012278"/>
          </a:xfrm>
          <a:prstGeom prst="rect">
            <a:avLst/>
          </a:prstGeom>
          <a:solidFill>
            <a:srgbClr val="832472">
              <a:alpha val="8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Z">
              <a:solidFill>
                <a:srgbClr val="832472"/>
              </a:solidFill>
            </a:endParaRPr>
          </a:p>
        </p:txBody>
      </p:sp>
      <p:pic>
        <p:nvPicPr>
          <p:cNvPr id="4" name="Graphic 3" descr="Flip calendar outline">
            <a:extLst>
              <a:ext uri="{FF2B5EF4-FFF2-40B4-BE49-F238E27FC236}">
                <a16:creationId xmlns:a16="http://schemas.microsoft.com/office/drawing/2014/main" id="{81AFA3E3-EAC1-451E-86BA-9568C7005874}"/>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433342" y="1700808"/>
            <a:ext cx="914400" cy="914400"/>
          </a:xfrm>
          <a:prstGeom prst="rect">
            <a:avLst/>
          </a:prstGeom>
        </p:spPr>
      </p:pic>
      <p:sp>
        <p:nvSpPr>
          <p:cNvPr id="5" name="TextBox 4">
            <a:extLst>
              <a:ext uri="{FF2B5EF4-FFF2-40B4-BE49-F238E27FC236}">
                <a16:creationId xmlns:a16="http://schemas.microsoft.com/office/drawing/2014/main" id="{032DE511-5316-4CE0-83CB-BF32DB290235}"/>
              </a:ext>
            </a:extLst>
          </p:cNvPr>
          <p:cNvSpPr txBox="1"/>
          <p:nvPr/>
        </p:nvSpPr>
        <p:spPr>
          <a:xfrm>
            <a:off x="1277497" y="2018115"/>
            <a:ext cx="1074333" cy="369332"/>
          </a:xfrm>
          <a:prstGeom prst="rect">
            <a:avLst/>
          </a:prstGeom>
          <a:noFill/>
        </p:spPr>
        <p:txBody>
          <a:bodyPr wrap="none" rtlCol="0">
            <a:spAutoFit/>
          </a:bodyPr>
          <a:lstStyle/>
          <a:p>
            <a:pPr algn="ctr"/>
            <a:r>
              <a:rPr lang="en-NZ" b="1" dirty="0">
                <a:solidFill>
                  <a:schemeClr val="bg1"/>
                </a:solidFill>
                <a:latin typeface="Roboto" panose="02000000000000000000" pitchFamily="2" charset="0"/>
                <a:ea typeface="Roboto" panose="02000000000000000000" pitchFamily="2" charset="0"/>
                <a:cs typeface="Roboto" panose="02000000000000000000" pitchFamily="2" charset="0"/>
              </a:rPr>
              <a:t>Day Two</a:t>
            </a:r>
          </a:p>
        </p:txBody>
      </p:sp>
      <p:sp>
        <p:nvSpPr>
          <p:cNvPr id="6" name="TextBox 5">
            <a:extLst>
              <a:ext uri="{FF2B5EF4-FFF2-40B4-BE49-F238E27FC236}">
                <a16:creationId xmlns:a16="http://schemas.microsoft.com/office/drawing/2014/main" id="{8B61C00C-387A-4EF7-9199-3FCCEC13D5A1}"/>
              </a:ext>
            </a:extLst>
          </p:cNvPr>
          <p:cNvSpPr txBox="1"/>
          <p:nvPr/>
        </p:nvSpPr>
        <p:spPr>
          <a:xfrm>
            <a:off x="694815" y="1989325"/>
            <a:ext cx="391454" cy="523220"/>
          </a:xfrm>
          <a:prstGeom prst="rect">
            <a:avLst/>
          </a:prstGeom>
          <a:noFill/>
        </p:spPr>
        <p:txBody>
          <a:bodyPr wrap="none" rtlCol="0">
            <a:spAutoFit/>
          </a:bodyPr>
          <a:lstStyle/>
          <a:p>
            <a:pPr algn="ctr"/>
            <a:r>
              <a:rPr lang="en-NZ" sz="2800" b="1" dirty="0">
                <a:solidFill>
                  <a:schemeClr val="bg1"/>
                </a:solidFill>
                <a:latin typeface="Roboto" panose="02000000000000000000" pitchFamily="2" charset="0"/>
                <a:ea typeface="Roboto" panose="02000000000000000000" pitchFamily="2" charset="0"/>
                <a:cs typeface="Roboto" panose="02000000000000000000" pitchFamily="2" charset="0"/>
              </a:rPr>
              <a:t>2</a:t>
            </a:r>
          </a:p>
        </p:txBody>
      </p:sp>
      <p:grpSp>
        <p:nvGrpSpPr>
          <p:cNvPr id="8" name="Group 7">
            <a:extLst>
              <a:ext uri="{FF2B5EF4-FFF2-40B4-BE49-F238E27FC236}">
                <a16:creationId xmlns:a16="http://schemas.microsoft.com/office/drawing/2014/main" id="{4510E27B-FD9E-4C45-BE3A-9B2F7306AE8A}"/>
              </a:ext>
            </a:extLst>
          </p:cNvPr>
          <p:cNvGrpSpPr/>
          <p:nvPr/>
        </p:nvGrpSpPr>
        <p:grpSpPr>
          <a:xfrm>
            <a:off x="1653952" y="5224796"/>
            <a:ext cx="825721" cy="288000"/>
            <a:chOff x="2383605" y="3904137"/>
            <a:chExt cx="825721" cy="288000"/>
          </a:xfrm>
        </p:grpSpPr>
        <p:pic>
          <p:nvPicPr>
            <p:cNvPr id="9" name="Graphic 8" descr="Clock with solid fill">
              <a:extLst>
                <a:ext uri="{FF2B5EF4-FFF2-40B4-BE49-F238E27FC236}">
                  <a16:creationId xmlns:a16="http://schemas.microsoft.com/office/drawing/2014/main" id="{90472B52-7410-424E-8066-5CD22E778CF1}"/>
                </a:ext>
              </a:extLst>
            </p:cNvPr>
            <p:cNvPicPr>
              <a:picLocks noChangeAspect="1"/>
            </p:cNvPicPr>
            <p:nvPr/>
          </p:nvPicPr>
          <p:blipFill>
            <a:blip r:embed="rId5" cstate="print">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2921326" y="3904137"/>
              <a:ext cx="288000" cy="288000"/>
            </a:xfrm>
            <a:prstGeom prst="rect">
              <a:avLst/>
            </a:prstGeom>
          </p:spPr>
        </p:pic>
        <p:sp>
          <p:nvSpPr>
            <p:cNvPr id="10" name="TextBox 9">
              <a:extLst>
                <a:ext uri="{FF2B5EF4-FFF2-40B4-BE49-F238E27FC236}">
                  <a16:creationId xmlns:a16="http://schemas.microsoft.com/office/drawing/2014/main" id="{4C68235D-4285-4F4A-9B1D-126EBB9C055D}"/>
                </a:ext>
              </a:extLst>
            </p:cNvPr>
            <p:cNvSpPr txBox="1"/>
            <p:nvPr/>
          </p:nvSpPr>
          <p:spPr>
            <a:xfrm>
              <a:off x="2383605" y="3943751"/>
              <a:ext cx="614529" cy="230832"/>
            </a:xfrm>
            <a:prstGeom prst="rect">
              <a:avLst/>
            </a:prstGeom>
            <a:noFill/>
          </p:spPr>
          <p:txBody>
            <a:bodyPr wrap="square" rtlCol="0">
              <a:spAutoFit/>
            </a:bodyPr>
            <a:lstStyle/>
            <a:p>
              <a:pPr algn="ctr"/>
              <a:r>
                <a:rPr lang="en-NZ" sz="900" dirty="0">
                  <a:solidFill>
                    <a:schemeClr val="tx1">
                      <a:lumMod val="85000"/>
                      <a:lumOff val="15000"/>
                    </a:schemeClr>
                  </a:solidFill>
                  <a:latin typeface="Roboto" panose="02000000000000000000" pitchFamily="2" charset="0"/>
                  <a:ea typeface="Roboto" panose="02000000000000000000" pitchFamily="2" charset="0"/>
                  <a:cs typeface="Roboto" panose="02000000000000000000" pitchFamily="2" charset="0"/>
                </a:rPr>
                <a:t>Full Day</a:t>
              </a:r>
              <a:endParaRPr lang="en-NZ" sz="700" dirty="0">
                <a:solidFill>
                  <a:schemeClr val="tx1">
                    <a:lumMod val="85000"/>
                    <a:lumOff val="15000"/>
                  </a:schemeClr>
                </a:solidFill>
                <a:latin typeface="Roboto" panose="02000000000000000000" pitchFamily="2" charset="0"/>
                <a:ea typeface="Roboto" panose="02000000000000000000" pitchFamily="2" charset="0"/>
                <a:cs typeface="Roboto" panose="02000000000000000000" pitchFamily="2" charset="0"/>
              </a:endParaRPr>
            </a:p>
          </p:txBody>
        </p:sp>
      </p:grpSp>
      <p:graphicFrame>
        <p:nvGraphicFramePr>
          <p:cNvPr id="18" name="Table 13">
            <a:extLst>
              <a:ext uri="{FF2B5EF4-FFF2-40B4-BE49-F238E27FC236}">
                <a16:creationId xmlns:a16="http://schemas.microsoft.com/office/drawing/2014/main" id="{0A98CA59-8F43-4BD4-BB15-FDA8926F466A}"/>
              </a:ext>
            </a:extLst>
          </p:cNvPr>
          <p:cNvGraphicFramePr>
            <a:graphicFrameLocks noGrp="1"/>
          </p:cNvGraphicFramePr>
          <p:nvPr>
            <p:extLst>
              <p:ext uri="{D42A27DB-BD31-4B8C-83A1-F6EECF244321}">
                <p14:modId xmlns:p14="http://schemas.microsoft.com/office/powerpoint/2010/main" val="648349445"/>
              </p:ext>
            </p:extLst>
          </p:nvPr>
        </p:nvGraphicFramePr>
        <p:xfrm>
          <a:off x="7726478" y="1700808"/>
          <a:ext cx="4128906" cy="4302760"/>
        </p:xfrm>
        <a:graphic>
          <a:graphicData uri="http://schemas.openxmlformats.org/drawingml/2006/table">
            <a:tbl>
              <a:tblPr firstRow="1" bandRow="1">
                <a:tableStyleId>{5C22544A-7EE6-4342-B048-85BDC9FD1C3A}</a:tableStyleId>
              </a:tblPr>
              <a:tblGrid>
                <a:gridCol w="4128906">
                  <a:extLst>
                    <a:ext uri="{9D8B030D-6E8A-4147-A177-3AD203B41FA5}">
                      <a16:colId xmlns:a16="http://schemas.microsoft.com/office/drawing/2014/main" val="3650798450"/>
                    </a:ext>
                  </a:extLst>
                </a:gridCol>
              </a:tblGrid>
              <a:tr h="370840">
                <a:tc>
                  <a:txBody>
                    <a:bodyPr/>
                    <a:lstStyle/>
                    <a:p>
                      <a:r>
                        <a:rPr lang="en-NZ" dirty="0">
                          <a:latin typeface="Roboto" panose="02000000000000000000" pitchFamily="2" charset="0"/>
                          <a:ea typeface="Roboto" panose="02000000000000000000" pitchFamily="2" charset="0"/>
                          <a:cs typeface="Roboto" panose="02000000000000000000" pitchFamily="2" charset="0"/>
                        </a:rPr>
                        <a:t>Physical</a:t>
                      </a:r>
                    </a:p>
                  </a:txBody>
                  <a:tcPr>
                    <a:lnB w="12700" cap="flat" cmpd="sng" algn="ctr">
                      <a:solidFill>
                        <a:schemeClr val="bg1"/>
                      </a:solidFill>
                      <a:prstDash val="solid"/>
                      <a:round/>
                      <a:headEnd type="none" w="med" len="med"/>
                      <a:tailEnd type="none" w="med" len="med"/>
                    </a:lnB>
                    <a:solidFill>
                      <a:srgbClr val="903A80"/>
                    </a:solidFill>
                  </a:tcPr>
                </a:tc>
                <a:extLst>
                  <a:ext uri="{0D108BD9-81ED-4DB2-BD59-A6C34878D82A}">
                    <a16:rowId xmlns:a16="http://schemas.microsoft.com/office/drawing/2014/main" val="3743309343"/>
                  </a:ext>
                </a:extLst>
              </a:tr>
              <a:tr h="370840">
                <a:tc>
                  <a:txBody>
                    <a:bodyPr/>
                    <a:lstStyle/>
                    <a:p>
                      <a:pPr marL="0" indent="0">
                        <a:buFont typeface="Roboto" panose="02000000000000000000" pitchFamily="2" charset="0"/>
                        <a:buNone/>
                      </a:pPr>
                      <a:r>
                        <a:rPr lang="en-US" sz="1200" dirty="0">
                          <a:latin typeface="Roboto" panose="02000000000000000000" pitchFamily="2" charset="0"/>
                          <a:ea typeface="Roboto" panose="02000000000000000000" pitchFamily="2" charset="0"/>
                          <a:cs typeface="Roboto" panose="02000000000000000000" pitchFamily="2" charset="0"/>
                        </a:rPr>
                        <a:t>Brief revision of </a:t>
                      </a:r>
                    </a:p>
                    <a:p>
                      <a:pPr marL="171450" indent="-171450">
                        <a:buFont typeface="Roboto" panose="02000000000000000000" pitchFamily="2" charset="0"/>
                        <a:buChar char="—"/>
                      </a:pPr>
                      <a:r>
                        <a:rPr lang="en-US" sz="1200" dirty="0">
                          <a:latin typeface="Roboto" panose="02000000000000000000" pitchFamily="2" charset="0"/>
                          <a:ea typeface="Roboto" panose="02000000000000000000" pitchFamily="2" charset="0"/>
                          <a:cs typeface="Roboto" panose="02000000000000000000" pitchFamily="2" charset="0"/>
                        </a:rPr>
                        <a:t>Principles of safety</a:t>
                      </a:r>
                    </a:p>
                    <a:p>
                      <a:pPr marL="171450" indent="-171450">
                        <a:buFont typeface="Roboto" panose="02000000000000000000" pitchFamily="2" charset="0"/>
                        <a:buChar char="—"/>
                      </a:pPr>
                      <a:r>
                        <a:rPr lang="en-US" sz="1200" dirty="0">
                          <a:latin typeface="Roboto" panose="02000000000000000000" pitchFamily="2" charset="0"/>
                          <a:ea typeface="Roboto" panose="02000000000000000000" pitchFamily="2" charset="0"/>
                          <a:cs typeface="Roboto" panose="02000000000000000000" pitchFamily="2" charset="0"/>
                        </a:rPr>
                        <a:t>Disengagement techniques</a:t>
                      </a:r>
                    </a:p>
                    <a:p>
                      <a:pPr marL="171450" indent="-171450">
                        <a:buFont typeface="Roboto" panose="02000000000000000000" pitchFamily="2" charset="0"/>
                        <a:buChar char="—"/>
                      </a:pPr>
                      <a:endParaRPr lang="en-US" sz="1200" dirty="0">
                        <a:latin typeface="Roboto" panose="02000000000000000000" pitchFamily="2" charset="0"/>
                        <a:ea typeface="Roboto" panose="02000000000000000000" pitchFamily="2" charset="0"/>
                        <a:cs typeface="Roboto" panose="02000000000000000000" pitchFamily="2" charset="0"/>
                      </a:endParaRPr>
                    </a:p>
                    <a:p>
                      <a:pPr marL="0" indent="0">
                        <a:buFont typeface="Roboto" panose="02000000000000000000" pitchFamily="2" charset="0"/>
                        <a:buNone/>
                      </a:pPr>
                      <a:r>
                        <a:rPr lang="en-US" sz="1200" dirty="0">
                          <a:latin typeface="Roboto" panose="02000000000000000000" pitchFamily="2" charset="0"/>
                          <a:ea typeface="Roboto" panose="02000000000000000000" pitchFamily="2" charset="0"/>
                          <a:cs typeface="Roboto" panose="02000000000000000000" pitchFamily="2" charset="0"/>
                        </a:rPr>
                        <a:t>Principles of engagement</a:t>
                      </a:r>
                    </a:p>
                    <a:p>
                      <a:pPr marL="171450" indent="-171450">
                        <a:buFont typeface="Roboto" panose="02000000000000000000" pitchFamily="2" charset="0"/>
                        <a:buChar char="—"/>
                      </a:pPr>
                      <a:r>
                        <a:rPr lang="en-US" sz="1200" dirty="0">
                          <a:latin typeface="Roboto" panose="02000000000000000000" pitchFamily="2" charset="0"/>
                          <a:ea typeface="Roboto" panose="02000000000000000000" pitchFamily="2" charset="0"/>
                          <a:cs typeface="Roboto" panose="02000000000000000000" pitchFamily="2" charset="0"/>
                        </a:rPr>
                        <a:t>Contact and cover (straight on vs. safe angle)</a:t>
                      </a:r>
                    </a:p>
                    <a:p>
                      <a:pPr marL="171450" indent="-171450">
                        <a:buFont typeface="Roboto" panose="02000000000000000000" pitchFamily="2" charset="0"/>
                        <a:buChar char="—"/>
                      </a:pPr>
                      <a:r>
                        <a:rPr lang="en-US" sz="1200" dirty="0">
                          <a:latin typeface="Roboto" panose="02000000000000000000" pitchFamily="2" charset="0"/>
                          <a:ea typeface="Roboto" panose="02000000000000000000" pitchFamily="2" charset="0"/>
                          <a:cs typeface="Roboto" panose="02000000000000000000" pitchFamily="2" charset="0"/>
                        </a:rPr>
                        <a:t>Always Shell when entering Red Zone</a:t>
                      </a:r>
                    </a:p>
                    <a:p>
                      <a:pPr marL="171450" indent="-171450">
                        <a:buFont typeface="Roboto" panose="02000000000000000000" pitchFamily="2" charset="0"/>
                        <a:buChar char="—"/>
                      </a:pPr>
                      <a:r>
                        <a:rPr lang="en-US" sz="1200" dirty="0">
                          <a:latin typeface="Roboto" panose="02000000000000000000" pitchFamily="2" charset="0"/>
                          <a:ea typeface="Roboto" panose="02000000000000000000" pitchFamily="2" charset="0"/>
                          <a:cs typeface="Roboto" panose="02000000000000000000" pitchFamily="2" charset="0"/>
                        </a:rPr>
                        <a:t>Minimal time in Red Zone</a:t>
                      </a:r>
                    </a:p>
                    <a:p>
                      <a:pPr marL="171450" indent="-171450">
                        <a:buFont typeface="Roboto" panose="02000000000000000000" pitchFamily="2" charset="0"/>
                        <a:buChar char="—"/>
                      </a:pPr>
                      <a:endParaRPr lang="en-US" sz="1200" dirty="0">
                        <a:latin typeface="Roboto" panose="02000000000000000000" pitchFamily="2" charset="0"/>
                        <a:ea typeface="Roboto" panose="02000000000000000000" pitchFamily="2" charset="0"/>
                        <a:cs typeface="Roboto" panose="02000000000000000000" pitchFamily="2" charset="0"/>
                      </a:endParaRPr>
                    </a:p>
                    <a:p>
                      <a:pPr marL="0" indent="0">
                        <a:buFont typeface="Roboto" panose="02000000000000000000" pitchFamily="2" charset="0"/>
                        <a:buNone/>
                      </a:pPr>
                      <a:r>
                        <a:rPr lang="en-US" sz="1200" dirty="0">
                          <a:latin typeface="Roboto" panose="02000000000000000000" pitchFamily="2" charset="0"/>
                          <a:ea typeface="Roboto" panose="02000000000000000000" pitchFamily="2" charset="0"/>
                          <a:cs typeface="Roboto" panose="02000000000000000000" pitchFamily="2" charset="0"/>
                        </a:rPr>
                        <a:t>Engagement Techniques</a:t>
                      </a:r>
                    </a:p>
                    <a:p>
                      <a:pPr marL="171450" indent="-171450">
                        <a:buFont typeface="Roboto" panose="02000000000000000000" pitchFamily="2" charset="0"/>
                        <a:buChar char="—"/>
                      </a:pPr>
                      <a:r>
                        <a:rPr lang="en-US" sz="1200" dirty="0">
                          <a:latin typeface="Roboto" panose="02000000000000000000" pitchFamily="2" charset="0"/>
                          <a:ea typeface="Roboto" panose="02000000000000000000" pitchFamily="2" charset="0"/>
                          <a:cs typeface="Roboto" panose="02000000000000000000" pitchFamily="2" charset="0"/>
                        </a:rPr>
                        <a:t>Shoulder to shoulder entry</a:t>
                      </a:r>
                    </a:p>
                    <a:p>
                      <a:pPr marL="171450" indent="-171450">
                        <a:buFont typeface="Roboto" panose="02000000000000000000" pitchFamily="2" charset="0"/>
                        <a:buChar char="—"/>
                      </a:pPr>
                      <a:r>
                        <a:rPr lang="en-US" sz="1200" dirty="0">
                          <a:latin typeface="Roboto" panose="02000000000000000000" pitchFamily="2" charset="0"/>
                          <a:ea typeface="Roboto" panose="02000000000000000000" pitchFamily="2" charset="0"/>
                          <a:cs typeface="Roboto" panose="02000000000000000000" pitchFamily="2" charset="0"/>
                        </a:rPr>
                        <a:t>Off balancing and </a:t>
                      </a:r>
                      <a:r>
                        <a:rPr lang="en-US" sz="1200" dirty="0" err="1">
                          <a:latin typeface="Roboto" panose="02000000000000000000" pitchFamily="2" charset="0"/>
                          <a:ea typeface="Roboto" panose="02000000000000000000" pitchFamily="2" charset="0"/>
                          <a:cs typeface="Roboto" panose="02000000000000000000" pitchFamily="2" charset="0"/>
                        </a:rPr>
                        <a:t>centre</a:t>
                      </a:r>
                      <a:r>
                        <a:rPr lang="en-US" sz="1200" dirty="0">
                          <a:latin typeface="Roboto" panose="02000000000000000000" pitchFamily="2" charset="0"/>
                          <a:ea typeface="Roboto" panose="02000000000000000000" pitchFamily="2" charset="0"/>
                          <a:cs typeface="Roboto" panose="02000000000000000000" pitchFamily="2" charset="0"/>
                        </a:rPr>
                        <a:t> of gravity</a:t>
                      </a:r>
                    </a:p>
                    <a:p>
                      <a:pPr marL="171450" indent="-171450">
                        <a:buFont typeface="Roboto" panose="02000000000000000000" pitchFamily="2" charset="0"/>
                        <a:buChar char="—"/>
                      </a:pPr>
                      <a:r>
                        <a:rPr lang="en-US" sz="1200" dirty="0">
                          <a:latin typeface="Roboto" panose="02000000000000000000" pitchFamily="2" charset="0"/>
                          <a:ea typeface="Roboto" panose="02000000000000000000" pitchFamily="2" charset="0"/>
                          <a:cs typeface="Roboto" panose="02000000000000000000" pitchFamily="2" charset="0"/>
                        </a:rPr>
                        <a:t>Maintaining contact</a:t>
                      </a:r>
                    </a:p>
                    <a:p>
                      <a:pPr marL="171450" indent="-171450">
                        <a:buFont typeface="Roboto" panose="02000000000000000000" pitchFamily="2" charset="0"/>
                        <a:buChar char="—"/>
                      </a:pPr>
                      <a:r>
                        <a:rPr lang="en-US" sz="1200" dirty="0">
                          <a:latin typeface="Roboto" panose="02000000000000000000" pitchFamily="2" charset="0"/>
                          <a:ea typeface="Roboto" panose="02000000000000000000" pitchFamily="2" charset="0"/>
                          <a:cs typeface="Roboto" panose="02000000000000000000" pitchFamily="2" charset="0"/>
                        </a:rPr>
                        <a:t>Underhook control drill (importance of the underhook)</a:t>
                      </a:r>
                    </a:p>
                    <a:p>
                      <a:pPr marL="171450" indent="-171450">
                        <a:buFont typeface="Roboto" panose="02000000000000000000" pitchFamily="2" charset="0"/>
                        <a:buChar char="—"/>
                      </a:pPr>
                      <a:r>
                        <a:rPr lang="en-US" sz="1200" dirty="0">
                          <a:latin typeface="Roboto" panose="02000000000000000000" pitchFamily="2" charset="0"/>
                          <a:ea typeface="Roboto" panose="02000000000000000000" pitchFamily="2" charset="0"/>
                          <a:cs typeface="Roboto" panose="02000000000000000000" pitchFamily="2" charset="0"/>
                        </a:rPr>
                        <a:t>Rear body lock arm drag</a:t>
                      </a:r>
                    </a:p>
                    <a:p>
                      <a:pPr marL="171450" indent="-171450">
                        <a:buFont typeface="Roboto" panose="02000000000000000000" pitchFamily="2" charset="0"/>
                        <a:buChar char="—"/>
                      </a:pPr>
                      <a:r>
                        <a:rPr lang="en-US" sz="1200" dirty="0">
                          <a:latin typeface="Roboto" panose="02000000000000000000" pitchFamily="2" charset="0"/>
                          <a:ea typeface="Roboto" panose="02000000000000000000" pitchFamily="2" charset="0"/>
                          <a:cs typeface="Roboto" panose="02000000000000000000" pitchFamily="2" charset="0"/>
                        </a:rPr>
                        <a:t>Cross grip and cross grip figure four</a:t>
                      </a:r>
                    </a:p>
                    <a:p>
                      <a:pPr marL="171450" indent="-171450">
                        <a:buFont typeface="Roboto" panose="02000000000000000000" pitchFamily="2" charset="0"/>
                        <a:buChar char="—"/>
                      </a:pPr>
                      <a:r>
                        <a:rPr lang="en-US" sz="1200" dirty="0">
                          <a:latin typeface="Roboto" panose="02000000000000000000" pitchFamily="2" charset="0"/>
                          <a:ea typeface="Roboto" panose="02000000000000000000" pitchFamily="2" charset="0"/>
                          <a:cs typeface="Roboto" panose="02000000000000000000" pitchFamily="2" charset="0"/>
                        </a:rPr>
                        <a:t>Transport hold (front and back)</a:t>
                      </a:r>
                    </a:p>
                    <a:p>
                      <a:pPr marL="171450" indent="-171450">
                        <a:buFont typeface="Roboto" panose="02000000000000000000" pitchFamily="2" charset="0"/>
                        <a:buChar char="—"/>
                      </a:pPr>
                      <a:r>
                        <a:rPr lang="en-US" sz="1200" dirty="0">
                          <a:latin typeface="Roboto" panose="02000000000000000000" pitchFamily="2" charset="0"/>
                          <a:ea typeface="Roboto" panose="02000000000000000000" pitchFamily="2" charset="0"/>
                          <a:cs typeface="Roboto" panose="02000000000000000000" pitchFamily="2" charset="0"/>
                        </a:rPr>
                        <a:t>Figure four classroom model</a:t>
                      </a:r>
                    </a:p>
                    <a:p>
                      <a:pPr marL="171450" indent="-171450">
                        <a:buFont typeface="Roboto" panose="02000000000000000000" pitchFamily="2" charset="0"/>
                        <a:buChar char="—"/>
                      </a:pPr>
                      <a:r>
                        <a:rPr lang="en-US" sz="1200" dirty="0">
                          <a:latin typeface="Roboto" panose="02000000000000000000" pitchFamily="2" charset="0"/>
                          <a:ea typeface="Roboto" panose="02000000000000000000" pitchFamily="2" charset="0"/>
                          <a:cs typeface="Roboto" panose="02000000000000000000" pitchFamily="2" charset="0"/>
                        </a:rPr>
                        <a:t>Figure four entries and applications</a:t>
                      </a:r>
                    </a:p>
                    <a:p>
                      <a:pPr marL="171450" indent="-171450">
                        <a:buFont typeface="Roboto" panose="02000000000000000000" pitchFamily="2" charset="0"/>
                        <a:buChar char="—"/>
                      </a:pPr>
                      <a:r>
                        <a:rPr lang="en-US" sz="1200" dirty="0">
                          <a:latin typeface="Roboto" panose="02000000000000000000" pitchFamily="2" charset="0"/>
                          <a:ea typeface="Roboto" panose="02000000000000000000" pitchFamily="2" charset="0"/>
                          <a:cs typeface="Roboto" panose="02000000000000000000" pitchFamily="2" charset="0"/>
                        </a:rPr>
                        <a:t>Discussion around safety of figure four</a:t>
                      </a:r>
                    </a:p>
                    <a:p>
                      <a:pPr marL="171450" indent="-171450">
                        <a:buFont typeface="Roboto" panose="02000000000000000000" pitchFamily="2" charset="0"/>
                        <a:buChar char="—"/>
                      </a:pPr>
                      <a:endParaRPr lang="en-US" sz="1200" dirty="0">
                        <a:latin typeface="Roboto" panose="02000000000000000000" pitchFamily="2" charset="0"/>
                        <a:ea typeface="Roboto" panose="02000000000000000000" pitchFamily="2" charset="0"/>
                        <a:cs typeface="Roboto" panose="02000000000000000000" pitchFamily="2" charset="0"/>
                      </a:endParaRPr>
                    </a:p>
                  </a:txBody>
                  <a:tcPr>
                    <a:lnT w="12700" cap="flat" cmpd="sng" algn="ctr">
                      <a:solidFill>
                        <a:schemeClr val="bg1"/>
                      </a:solidFill>
                      <a:prstDash val="solid"/>
                      <a:round/>
                      <a:headEnd type="none" w="med" len="med"/>
                      <a:tailEnd type="none" w="med" len="med"/>
                    </a:lnT>
                    <a:solidFill>
                      <a:srgbClr val="903A80">
                        <a:alpha val="34902"/>
                      </a:srgbClr>
                    </a:solidFill>
                  </a:tcPr>
                </a:tc>
                <a:extLst>
                  <a:ext uri="{0D108BD9-81ED-4DB2-BD59-A6C34878D82A}">
                    <a16:rowId xmlns:a16="http://schemas.microsoft.com/office/drawing/2014/main" val="47928436"/>
                  </a:ext>
                </a:extLst>
              </a:tr>
            </a:tbl>
          </a:graphicData>
        </a:graphic>
      </p:graphicFrame>
      <p:sp>
        <p:nvSpPr>
          <p:cNvPr id="19" name="TextBox 18">
            <a:extLst>
              <a:ext uri="{FF2B5EF4-FFF2-40B4-BE49-F238E27FC236}">
                <a16:creationId xmlns:a16="http://schemas.microsoft.com/office/drawing/2014/main" id="{4381382B-4548-4190-B0C2-D5E6D298803A}"/>
              </a:ext>
            </a:extLst>
          </p:cNvPr>
          <p:cNvSpPr txBox="1"/>
          <p:nvPr/>
        </p:nvSpPr>
        <p:spPr>
          <a:xfrm>
            <a:off x="433342" y="2767544"/>
            <a:ext cx="2137539" cy="1269578"/>
          </a:xfrm>
          <a:prstGeom prst="rect">
            <a:avLst/>
          </a:prstGeom>
          <a:noFill/>
        </p:spPr>
        <p:txBody>
          <a:bodyPr wrap="square" rtlCol="0">
            <a:spAutoFit/>
          </a:bodyPr>
          <a:lstStyle/>
          <a:p>
            <a:r>
              <a:rPr lang="en-NZ" sz="1600" dirty="0">
                <a:solidFill>
                  <a:schemeClr val="tx1">
                    <a:lumMod val="85000"/>
                    <a:lumOff val="15000"/>
                  </a:schemeClr>
                </a:solidFill>
                <a:latin typeface="Roboto" panose="02000000000000000000" pitchFamily="2" charset="0"/>
                <a:ea typeface="Roboto" panose="02000000000000000000" pitchFamily="2" charset="0"/>
                <a:cs typeface="Roboto" panose="02000000000000000000" pitchFamily="2" charset="0"/>
              </a:rPr>
              <a:t>Theory</a:t>
            </a:r>
          </a:p>
          <a:p>
            <a:endParaRPr lang="en-NZ" sz="600" dirty="0">
              <a:solidFill>
                <a:schemeClr val="tx1">
                  <a:lumMod val="85000"/>
                  <a:lumOff val="15000"/>
                </a:schemeClr>
              </a:solidFill>
              <a:latin typeface="Roboto" panose="02000000000000000000" pitchFamily="2" charset="0"/>
              <a:ea typeface="Roboto" panose="02000000000000000000" pitchFamily="2" charset="0"/>
              <a:cs typeface="Roboto" panose="02000000000000000000" pitchFamily="2" charset="0"/>
            </a:endParaRPr>
          </a:p>
          <a:p>
            <a:pPr marL="171450" indent="-171450">
              <a:buFont typeface="Roboto" panose="02000000000000000000" pitchFamily="2" charset="0"/>
              <a:buChar char="—"/>
            </a:pPr>
            <a:r>
              <a:rPr lang="en-NZ" sz="1050" dirty="0">
                <a:solidFill>
                  <a:schemeClr val="tx1">
                    <a:lumMod val="85000"/>
                    <a:lumOff val="15000"/>
                  </a:schemeClr>
                </a:solidFill>
                <a:latin typeface="Roboto" panose="02000000000000000000" pitchFamily="2" charset="0"/>
                <a:ea typeface="Roboto" panose="02000000000000000000" pitchFamily="2" charset="0"/>
                <a:cs typeface="Roboto" panose="02000000000000000000" pitchFamily="2" charset="0"/>
              </a:rPr>
              <a:t>Power and responsibility</a:t>
            </a:r>
          </a:p>
          <a:p>
            <a:pPr marL="171450" indent="-171450">
              <a:buFont typeface="Roboto" panose="02000000000000000000" pitchFamily="2" charset="0"/>
              <a:buChar char="—"/>
            </a:pPr>
            <a:r>
              <a:rPr lang="en-NZ" sz="1050" dirty="0">
                <a:solidFill>
                  <a:schemeClr val="tx1">
                    <a:lumMod val="85000"/>
                    <a:lumOff val="15000"/>
                  </a:schemeClr>
                </a:solidFill>
                <a:latin typeface="Roboto" panose="02000000000000000000" pitchFamily="2" charset="0"/>
                <a:ea typeface="Roboto" panose="02000000000000000000" pitchFamily="2" charset="0"/>
                <a:cs typeface="Roboto" panose="02000000000000000000" pitchFamily="2" charset="0"/>
              </a:rPr>
              <a:t>Professional Practice</a:t>
            </a:r>
          </a:p>
          <a:p>
            <a:pPr marL="171450" indent="-171450">
              <a:buFont typeface="Roboto" panose="02000000000000000000" pitchFamily="2" charset="0"/>
              <a:buChar char="—"/>
            </a:pPr>
            <a:r>
              <a:rPr lang="en-NZ" sz="1050" dirty="0">
                <a:solidFill>
                  <a:schemeClr val="tx1">
                    <a:lumMod val="85000"/>
                    <a:lumOff val="15000"/>
                  </a:schemeClr>
                </a:solidFill>
                <a:latin typeface="Roboto" panose="02000000000000000000" pitchFamily="2" charset="0"/>
                <a:ea typeface="Roboto" panose="02000000000000000000" pitchFamily="2" charset="0"/>
                <a:cs typeface="Roboto" panose="02000000000000000000" pitchFamily="2" charset="0"/>
              </a:rPr>
              <a:t>Risk-based decision making</a:t>
            </a:r>
          </a:p>
          <a:p>
            <a:pPr marL="171450" indent="-171450">
              <a:buFont typeface="Roboto" panose="02000000000000000000" pitchFamily="2" charset="0"/>
              <a:buChar char="—"/>
            </a:pPr>
            <a:endParaRPr lang="en-NZ" sz="1050" dirty="0">
              <a:solidFill>
                <a:schemeClr val="tx1">
                  <a:lumMod val="85000"/>
                  <a:lumOff val="15000"/>
                </a:schemeClr>
              </a:solidFill>
              <a:latin typeface="Roboto" panose="02000000000000000000" pitchFamily="2" charset="0"/>
              <a:ea typeface="Roboto" panose="02000000000000000000" pitchFamily="2" charset="0"/>
              <a:cs typeface="Roboto" panose="02000000000000000000" pitchFamily="2" charset="0"/>
            </a:endParaRPr>
          </a:p>
          <a:p>
            <a:pPr marL="171450" indent="-171450">
              <a:buFont typeface="Roboto" panose="02000000000000000000" pitchFamily="2" charset="0"/>
              <a:buChar char="—"/>
            </a:pPr>
            <a:endParaRPr lang="en-NZ" sz="1050" dirty="0">
              <a:solidFill>
                <a:schemeClr val="tx1">
                  <a:lumMod val="85000"/>
                  <a:lumOff val="15000"/>
                </a:schemeClr>
              </a:solidFill>
              <a:latin typeface="Roboto" panose="02000000000000000000" pitchFamily="2" charset="0"/>
              <a:ea typeface="Roboto" panose="02000000000000000000" pitchFamily="2" charset="0"/>
              <a:cs typeface="Roboto" panose="02000000000000000000" pitchFamily="2" charset="0"/>
            </a:endParaRPr>
          </a:p>
        </p:txBody>
      </p:sp>
      <p:sp>
        <p:nvSpPr>
          <p:cNvPr id="20" name="TextBox 19">
            <a:extLst>
              <a:ext uri="{FF2B5EF4-FFF2-40B4-BE49-F238E27FC236}">
                <a16:creationId xmlns:a16="http://schemas.microsoft.com/office/drawing/2014/main" id="{3E812AB9-E810-4BB0-85A1-731853B257A5}"/>
              </a:ext>
            </a:extLst>
          </p:cNvPr>
          <p:cNvSpPr txBox="1"/>
          <p:nvPr/>
        </p:nvSpPr>
        <p:spPr>
          <a:xfrm>
            <a:off x="433342" y="3844353"/>
            <a:ext cx="2137539" cy="1269578"/>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NZ" sz="1600" b="0" i="0" u="none" strike="noStrike" kern="1200" cap="none" spc="0" normalizeH="0" baseline="0" noProof="0" dirty="0">
                <a:ln>
                  <a:noFill/>
                </a:ln>
                <a:solidFill>
                  <a:schemeClr val="tx1">
                    <a:lumMod val="85000"/>
                    <a:lumOff val="15000"/>
                  </a:schemeClr>
                </a:solidFill>
                <a:effectLst/>
                <a:uLnTx/>
                <a:uFillTx/>
                <a:latin typeface="Roboto" panose="02000000000000000000" pitchFamily="2" charset="0"/>
                <a:ea typeface="Roboto" panose="02000000000000000000" pitchFamily="2" charset="0"/>
                <a:cs typeface="Roboto" panose="02000000000000000000" pitchFamily="2" charset="0"/>
              </a:rPr>
              <a:t>Physical</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NZ" sz="600" b="0" i="0" u="none" strike="noStrike" kern="1200" cap="none" spc="0" normalizeH="0" baseline="0" noProof="0" dirty="0">
              <a:ln>
                <a:noFill/>
              </a:ln>
              <a:solidFill>
                <a:schemeClr val="tx1">
                  <a:lumMod val="85000"/>
                  <a:lumOff val="15000"/>
                </a:schemeClr>
              </a:solidFill>
              <a:effectLst/>
              <a:uLnTx/>
              <a:uFillTx/>
              <a:latin typeface="Roboto" panose="02000000000000000000" pitchFamily="2" charset="0"/>
              <a:ea typeface="Roboto" panose="02000000000000000000" pitchFamily="2" charset="0"/>
              <a:cs typeface="Roboto" panose="02000000000000000000" pitchFamily="2" charset="0"/>
            </a:endParaRPr>
          </a:p>
          <a:p>
            <a:pPr marL="171450" marR="0" lvl="0" indent="-171450" algn="l" defTabSz="914400" rtl="0" eaLnBrk="1" fontAlgn="auto" latinLnBrk="0" hangingPunct="1">
              <a:lnSpc>
                <a:spcPct val="100000"/>
              </a:lnSpc>
              <a:spcBef>
                <a:spcPts val="0"/>
              </a:spcBef>
              <a:spcAft>
                <a:spcPts val="0"/>
              </a:spcAft>
              <a:buClrTx/>
              <a:buSzTx/>
              <a:buFont typeface="Roboto" panose="02000000000000000000" pitchFamily="2" charset="0"/>
              <a:buChar char="—"/>
              <a:tabLst/>
              <a:defRPr/>
            </a:pPr>
            <a:r>
              <a:rPr kumimoji="0" lang="en-NZ" sz="1050" b="0" i="0" u="none" strike="noStrike" kern="1200" cap="none" spc="0" normalizeH="0" baseline="0" noProof="0" dirty="0">
                <a:ln>
                  <a:noFill/>
                </a:ln>
                <a:solidFill>
                  <a:schemeClr val="tx1">
                    <a:lumMod val="85000"/>
                    <a:lumOff val="15000"/>
                  </a:schemeClr>
                </a:solidFill>
                <a:effectLst/>
                <a:uLnTx/>
                <a:uFillTx/>
                <a:latin typeface="Roboto" panose="02000000000000000000" pitchFamily="2" charset="0"/>
                <a:ea typeface="Roboto" panose="02000000000000000000" pitchFamily="2" charset="0"/>
                <a:cs typeface="Roboto" panose="02000000000000000000" pitchFamily="2" charset="0"/>
              </a:rPr>
              <a:t>Revision of Principles of Safety and </a:t>
            </a:r>
            <a:r>
              <a:rPr lang="en-NZ" sz="1050" dirty="0">
                <a:solidFill>
                  <a:schemeClr val="tx1">
                    <a:lumMod val="85000"/>
                    <a:lumOff val="15000"/>
                  </a:schemeClr>
                </a:solidFill>
                <a:latin typeface="Roboto" panose="02000000000000000000" pitchFamily="2" charset="0"/>
                <a:ea typeface="Roboto" panose="02000000000000000000" pitchFamily="2" charset="0"/>
                <a:cs typeface="Roboto" panose="02000000000000000000" pitchFamily="2" charset="0"/>
              </a:rPr>
              <a:t>Disengagement Techniques</a:t>
            </a:r>
          </a:p>
          <a:p>
            <a:pPr marL="171450" marR="0" lvl="0" indent="-171450" algn="l" defTabSz="914400" rtl="0" eaLnBrk="1" fontAlgn="auto" latinLnBrk="0" hangingPunct="1">
              <a:lnSpc>
                <a:spcPct val="100000"/>
              </a:lnSpc>
              <a:spcBef>
                <a:spcPts val="0"/>
              </a:spcBef>
              <a:spcAft>
                <a:spcPts val="0"/>
              </a:spcAft>
              <a:buClrTx/>
              <a:buSzTx/>
              <a:buFont typeface="Roboto" panose="02000000000000000000" pitchFamily="2" charset="0"/>
              <a:buChar char="—"/>
              <a:tabLst/>
              <a:defRPr/>
            </a:pPr>
            <a:r>
              <a:rPr lang="en-NZ" sz="1050" dirty="0">
                <a:solidFill>
                  <a:schemeClr val="tx1">
                    <a:lumMod val="85000"/>
                    <a:lumOff val="15000"/>
                  </a:schemeClr>
                </a:solidFill>
                <a:latin typeface="Roboto" panose="02000000000000000000" pitchFamily="2" charset="0"/>
                <a:ea typeface="Roboto" panose="02000000000000000000" pitchFamily="2" charset="0"/>
                <a:cs typeface="Roboto" panose="02000000000000000000" pitchFamily="2" charset="0"/>
              </a:rPr>
              <a:t>Principles of engagement</a:t>
            </a:r>
          </a:p>
          <a:p>
            <a:pPr marL="171450" indent="-171450">
              <a:buFont typeface="Roboto" panose="02000000000000000000" pitchFamily="2" charset="0"/>
              <a:buChar char="—"/>
              <a:defRPr/>
            </a:pPr>
            <a:r>
              <a:rPr kumimoji="0" lang="en-NZ" sz="1050" b="0" i="0" u="none" strike="noStrike" kern="1200" cap="none" spc="0" normalizeH="0" baseline="0" noProof="0" dirty="0">
                <a:ln>
                  <a:noFill/>
                </a:ln>
                <a:solidFill>
                  <a:schemeClr val="tx1">
                    <a:lumMod val="85000"/>
                    <a:lumOff val="15000"/>
                  </a:schemeClr>
                </a:solidFill>
                <a:effectLst/>
                <a:uLnTx/>
                <a:uFillTx/>
                <a:latin typeface="Roboto" panose="02000000000000000000" pitchFamily="2" charset="0"/>
                <a:ea typeface="Roboto" panose="02000000000000000000" pitchFamily="2" charset="0"/>
                <a:cs typeface="Roboto" panose="02000000000000000000" pitchFamily="2" charset="0"/>
              </a:rPr>
              <a:t>Engagement Techniques</a:t>
            </a:r>
          </a:p>
        </p:txBody>
      </p:sp>
    </p:spTree>
    <p:custDataLst>
      <p:tags r:id="rId1"/>
    </p:custDataLst>
    <p:extLst>
      <p:ext uri="{BB962C8B-B14F-4D97-AF65-F5344CB8AC3E}">
        <p14:creationId xmlns:p14="http://schemas.microsoft.com/office/powerpoint/2010/main" val="420882803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AB1DD4-8532-48E2-B541-DCDA87284CB2}"/>
              </a:ext>
            </a:extLst>
          </p:cNvPr>
          <p:cNvSpPr>
            <a:spLocks noGrp="1"/>
          </p:cNvSpPr>
          <p:nvPr>
            <p:ph type="ctrTitle"/>
          </p:nvPr>
        </p:nvSpPr>
        <p:spPr>
          <a:xfrm>
            <a:off x="633588" y="979200"/>
            <a:ext cx="10829965" cy="541174"/>
          </a:xfrm>
        </p:spPr>
        <p:txBody>
          <a:bodyPr/>
          <a:lstStyle/>
          <a:p>
            <a:r>
              <a:rPr lang="en-NZ" sz="4000" dirty="0"/>
              <a:t>Training topics – in more detail</a:t>
            </a:r>
            <a:endParaRPr lang="en-NZ" sz="4400" dirty="0"/>
          </a:p>
        </p:txBody>
      </p:sp>
      <p:graphicFrame>
        <p:nvGraphicFramePr>
          <p:cNvPr id="13" name="Table 13">
            <a:extLst>
              <a:ext uri="{FF2B5EF4-FFF2-40B4-BE49-F238E27FC236}">
                <a16:creationId xmlns:a16="http://schemas.microsoft.com/office/drawing/2014/main" id="{86A19EA7-DE45-4B68-B014-276C4ABABFE6}"/>
              </a:ext>
            </a:extLst>
          </p:cNvPr>
          <p:cNvGraphicFramePr>
            <a:graphicFrameLocks noGrp="1"/>
          </p:cNvGraphicFramePr>
          <p:nvPr>
            <p:extLst>
              <p:ext uri="{D42A27DB-BD31-4B8C-83A1-F6EECF244321}">
                <p14:modId xmlns:p14="http://schemas.microsoft.com/office/powerpoint/2010/main" val="1547542289"/>
              </p:ext>
            </p:extLst>
          </p:nvPr>
        </p:nvGraphicFramePr>
        <p:xfrm>
          <a:off x="2744684" y="1700808"/>
          <a:ext cx="4807991" cy="4119880"/>
        </p:xfrm>
        <a:graphic>
          <a:graphicData uri="http://schemas.openxmlformats.org/drawingml/2006/table">
            <a:tbl>
              <a:tblPr firstRow="1" bandRow="1">
                <a:tableStyleId>{5C22544A-7EE6-4342-B048-85BDC9FD1C3A}</a:tableStyleId>
              </a:tblPr>
              <a:tblGrid>
                <a:gridCol w="4807991">
                  <a:extLst>
                    <a:ext uri="{9D8B030D-6E8A-4147-A177-3AD203B41FA5}">
                      <a16:colId xmlns:a16="http://schemas.microsoft.com/office/drawing/2014/main" val="3650798450"/>
                    </a:ext>
                  </a:extLst>
                </a:gridCol>
              </a:tblGrid>
              <a:tr h="370840">
                <a:tc>
                  <a:txBody>
                    <a:bodyPr/>
                    <a:lstStyle/>
                    <a:p>
                      <a:r>
                        <a:rPr lang="en-NZ" dirty="0">
                          <a:latin typeface="Roboto" panose="02000000000000000000" pitchFamily="2" charset="0"/>
                          <a:ea typeface="Roboto" panose="02000000000000000000" pitchFamily="2" charset="0"/>
                          <a:cs typeface="Roboto" panose="02000000000000000000" pitchFamily="2" charset="0"/>
                        </a:rPr>
                        <a:t>Theory</a:t>
                      </a:r>
                    </a:p>
                  </a:txBody>
                  <a:tcPr>
                    <a:lnB w="12700" cap="flat" cmpd="sng" algn="ctr">
                      <a:solidFill>
                        <a:schemeClr val="bg1"/>
                      </a:solidFill>
                      <a:prstDash val="solid"/>
                      <a:round/>
                      <a:headEnd type="none" w="med" len="med"/>
                      <a:tailEnd type="none" w="med" len="med"/>
                    </a:lnB>
                    <a:solidFill>
                      <a:srgbClr val="832472">
                        <a:alpha val="80000"/>
                      </a:srgbClr>
                    </a:solidFill>
                  </a:tcPr>
                </a:tc>
                <a:extLst>
                  <a:ext uri="{0D108BD9-81ED-4DB2-BD59-A6C34878D82A}">
                    <a16:rowId xmlns:a16="http://schemas.microsoft.com/office/drawing/2014/main" val="3743309343"/>
                  </a:ext>
                </a:extLst>
              </a:tr>
              <a:tr h="370840">
                <a:tc>
                  <a:txBody>
                    <a:bodyPr/>
                    <a:lstStyle/>
                    <a:p>
                      <a:r>
                        <a:rPr lang="en-US" sz="1200" dirty="0">
                          <a:latin typeface="Roboto" panose="02000000000000000000" pitchFamily="2" charset="0"/>
                          <a:ea typeface="Roboto" panose="02000000000000000000" pitchFamily="2" charset="0"/>
                          <a:cs typeface="Roboto" panose="02000000000000000000" pitchFamily="2" charset="0"/>
                        </a:rPr>
                        <a:t>The learners will complete observations in units (AM or PM Shifts).</a:t>
                      </a:r>
                    </a:p>
                    <a:p>
                      <a:endParaRPr lang="en-US" sz="1200" dirty="0">
                        <a:latin typeface="Roboto" panose="02000000000000000000" pitchFamily="2" charset="0"/>
                        <a:ea typeface="Roboto" panose="02000000000000000000" pitchFamily="2" charset="0"/>
                        <a:cs typeface="Roboto" panose="02000000000000000000" pitchFamily="2" charset="0"/>
                      </a:endParaRPr>
                    </a:p>
                    <a:p>
                      <a:r>
                        <a:rPr lang="en-US" sz="1200" dirty="0">
                          <a:latin typeface="Roboto" panose="02000000000000000000" pitchFamily="2" charset="0"/>
                          <a:ea typeface="Roboto" panose="02000000000000000000" pitchFamily="2" charset="0"/>
                          <a:cs typeface="Roboto" panose="02000000000000000000" pitchFamily="2" charset="0"/>
                        </a:rPr>
                        <a:t>Incident report writing will begin by introducing the what and the why of incident reporting, including who our audience is.</a:t>
                      </a:r>
                    </a:p>
                    <a:p>
                      <a:endParaRPr lang="en-US" sz="1200" dirty="0">
                        <a:latin typeface="Roboto" panose="02000000000000000000" pitchFamily="2" charset="0"/>
                        <a:ea typeface="Roboto" panose="02000000000000000000" pitchFamily="2" charset="0"/>
                        <a:cs typeface="Roboto" panose="02000000000000000000" pitchFamily="2" charset="0"/>
                      </a:endParaRPr>
                    </a:p>
                    <a:p>
                      <a:r>
                        <a:rPr lang="en-US" sz="1200" dirty="0">
                          <a:latin typeface="Roboto" panose="02000000000000000000" pitchFamily="2" charset="0"/>
                          <a:ea typeface="Roboto" panose="02000000000000000000" pitchFamily="2" charset="0"/>
                          <a:cs typeface="Roboto" panose="02000000000000000000" pitchFamily="2" charset="0"/>
                        </a:rPr>
                        <a:t>In responding to an incident, we will look at T.E.N.R, Whakamana Tangata interventions &amp; A.W.O.C.A and review the legislation to support us in how to articulate it in an Incident Report.</a:t>
                      </a:r>
                    </a:p>
                    <a:p>
                      <a:endParaRPr lang="en-US" sz="1200" dirty="0">
                        <a:latin typeface="Roboto" panose="02000000000000000000" pitchFamily="2" charset="0"/>
                        <a:ea typeface="Roboto" panose="02000000000000000000" pitchFamily="2" charset="0"/>
                        <a:cs typeface="Roboto" panose="02000000000000000000" pitchFamily="2" charset="0"/>
                      </a:endParaRPr>
                    </a:p>
                    <a:p>
                      <a:r>
                        <a:rPr lang="en-US" sz="1200" dirty="0">
                          <a:latin typeface="Roboto" panose="02000000000000000000" pitchFamily="2" charset="0"/>
                          <a:ea typeface="Roboto" panose="02000000000000000000" pitchFamily="2" charset="0"/>
                          <a:cs typeface="Roboto" panose="02000000000000000000" pitchFamily="2" charset="0"/>
                        </a:rPr>
                        <a:t>We will look at the A-B-C Model for Incident Report Writing and how to structure an Incident Report using A-B-C. Examples and templates will be provided to support this.</a:t>
                      </a:r>
                    </a:p>
                    <a:p>
                      <a:endParaRPr lang="en-US" sz="1200" dirty="0">
                        <a:latin typeface="Roboto" panose="02000000000000000000" pitchFamily="2" charset="0"/>
                        <a:ea typeface="Roboto" panose="02000000000000000000" pitchFamily="2" charset="0"/>
                        <a:cs typeface="Roboto" panose="02000000000000000000" pitchFamily="2" charset="0"/>
                      </a:endParaRPr>
                    </a:p>
                    <a:p>
                      <a:r>
                        <a:rPr lang="en-US" sz="1200" dirty="0">
                          <a:latin typeface="Roboto" panose="02000000000000000000" pitchFamily="2" charset="0"/>
                          <a:ea typeface="Roboto" panose="02000000000000000000" pitchFamily="2" charset="0"/>
                          <a:cs typeface="Roboto" panose="02000000000000000000" pitchFamily="2" charset="0"/>
                        </a:rPr>
                        <a:t>There will be practical application of the learning through reviewing an incident video and completing an Incident Report for the scenario.</a:t>
                      </a:r>
                    </a:p>
                    <a:p>
                      <a:endParaRPr lang="en-US" sz="1200" dirty="0">
                        <a:latin typeface="Roboto" panose="02000000000000000000" pitchFamily="2" charset="0"/>
                        <a:ea typeface="Roboto" panose="02000000000000000000" pitchFamily="2" charset="0"/>
                        <a:cs typeface="Roboto" panose="02000000000000000000" pitchFamily="2" charset="0"/>
                      </a:endParaRPr>
                    </a:p>
                    <a:p>
                      <a:r>
                        <a:rPr lang="en-US" sz="1200" dirty="0">
                          <a:latin typeface="Roboto" panose="02000000000000000000" pitchFamily="2" charset="0"/>
                          <a:ea typeface="Roboto" panose="02000000000000000000" pitchFamily="2" charset="0"/>
                          <a:cs typeface="Roboto" panose="02000000000000000000" pitchFamily="2" charset="0"/>
                        </a:rPr>
                        <a:t>Learners will be taken through how to complete a SOSHI and Serious Event Notifications (SEN).</a:t>
                      </a:r>
                    </a:p>
                    <a:p>
                      <a:endParaRPr lang="en-NZ" sz="1200" kern="1200" dirty="0">
                        <a:solidFill>
                          <a:schemeClr val="dk1"/>
                        </a:solidFill>
                        <a:latin typeface="Roboto" panose="02000000000000000000" pitchFamily="2" charset="0"/>
                        <a:ea typeface="Roboto" panose="02000000000000000000" pitchFamily="2" charset="0"/>
                        <a:cs typeface="Roboto" panose="02000000000000000000" pitchFamily="2" charset="0"/>
                      </a:endParaRPr>
                    </a:p>
                  </a:txBody>
                  <a:tcPr>
                    <a:lnL w="12700" cmpd="sng">
                      <a:noFill/>
                    </a:lnL>
                    <a:lnR w="12700" cmpd="sng">
                      <a:noFill/>
                    </a:lnR>
                    <a:lnT w="12700" cap="flat" cmpd="sng" algn="ctr">
                      <a:solidFill>
                        <a:schemeClr val="bg1"/>
                      </a:solidFill>
                      <a:prstDash val="solid"/>
                      <a:round/>
                      <a:headEnd type="none" w="med" len="med"/>
                      <a:tailEnd type="none" w="med" len="med"/>
                    </a:lnT>
                    <a:lnB w="12700" cmpd="sng">
                      <a:noFill/>
                    </a:lnB>
                    <a:lnTlToBr w="12700" cmpd="sng">
                      <a:noFill/>
                      <a:prstDash val="solid"/>
                    </a:lnTlToBr>
                    <a:lnBlToTr w="12700" cmpd="sng">
                      <a:noFill/>
                      <a:prstDash val="solid"/>
                    </a:lnBlToTr>
                    <a:solidFill>
                      <a:srgbClr val="903A80">
                        <a:alpha val="30196"/>
                      </a:srgbClr>
                    </a:solidFill>
                  </a:tcPr>
                </a:tc>
                <a:extLst>
                  <a:ext uri="{0D108BD9-81ED-4DB2-BD59-A6C34878D82A}">
                    <a16:rowId xmlns:a16="http://schemas.microsoft.com/office/drawing/2014/main" val="47928436"/>
                  </a:ext>
                </a:extLst>
              </a:tr>
            </a:tbl>
          </a:graphicData>
        </a:graphic>
      </p:graphicFrame>
      <p:sp>
        <p:nvSpPr>
          <p:cNvPr id="11" name="Rectangle 10">
            <a:extLst>
              <a:ext uri="{FF2B5EF4-FFF2-40B4-BE49-F238E27FC236}">
                <a16:creationId xmlns:a16="http://schemas.microsoft.com/office/drawing/2014/main" id="{2835BD1A-E951-4338-91AD-DDBE7A68BA9E}"/>
              </a:ext>
            </a:extLst>
          </p:cNvPr>
          <p:cNvSpPr/>
          <p:nvPr/>
        </p:nvSpPr>
        <p:spPr>
          <a:xfrm>
            <a:off x="433342" y="2704755"/>
            <a:ext cx="2137539" cy="2891802"/>
          </a:xfrm>
          <a:prstGeom prst="rect">
            <a:avLst/>
          </a:prstGeom>
          <a:solidFill>
            <a:srgbClr val="832472">
              <a:alpha val="3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Z"/>
          </a:p>
        </p:txBody>
      </p:sp>
      <p:sp>
        <p:nvSpPr>
          <p:cNvPr id="3" name="Rectangle 2">
            <a:extLst>
              <a:ext uri="{FF2B5EF4-FFF2-40B4-BE49-F238E27FC236}">
                <a16:creationId xmlns:a16="http://schemas.microsoft.com/office/drawing/2014/main" id="{2A984F6B-7B67-4450-940D-6D5DD5964F05}"/>
              </a:ext>
            </a:extLst>
          </p:cNvPr>
          <p:cNvSpPr/>
          <p:nvPr/>
        </p:nvSpPr>
        <p:spPr>
          <a:xfrm>
            <a:off x="433342" y="1700808"/>
            <a:ext cx="2137539" cy="1012278"/>
          </a:xfrm>
          <a:prstGeom prst="rect">
            <a:avLst/>
          </a:prstGeom>
          <a:solidFill>
            <a:srgbClr val="832472">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Z">
              <a:solidFill>
                <a:srgbClr val="832472"/>
              </a:solidFill>
            </a:endParaRPr>
          </a:p>
        </p:txBody>
      </p:sp>
      <p:pic>
        <p:nvPicPr>
          <p:cNvPr id="4" name="Graphic 3" descr="Flip calendar outline">
            <a:extLst>
              <a:ext uri="{FF2B5EF4-FFF2-40B4-BE49-F238E27FC236}">
                <a16:creationId xmlns:a16="http://schemas.microsoft.com/office/drawing/2014/main" id="{81AFA3E3-EAC1-451E-86BA-9568C7005874}"/>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433342" y="1700808"/>
            <a:ext cx="914400" cy="914400"/>
          </a:xfrm>
          <a:prstGeom prst="rect">
            <a:avLst/>
          </a:prstGeom>
        </p:spPr>
      </p:pic>
      <p:sp>
        <p:nvSpPr>
          <p:cNvPr id="5" name="TextBox 4">
            <a:extLst>
              <a:ext uri="{FF2B5EF4-FFF2-40B4-BE49-F238E27FC236}">
                <a16:creationId xmlns:a16="http://schemas.microsoft.com/office/drawing/2014/main" id="{032DE511-5316-4CE0-83CB-BF32DB290235}"/>
              </a:ext>
            </a:extLst>
          </p:cNvPr>
          <p:cNvSpPr txBox="1"/>
          <p:nvPr/>
        </p:nvSpPr>
        <p:spPr>
          <a:xfrm>
            <a:off x="1194943" y="2018115"/>
            <a:ext cx="1239442" cy="369332"/>
          </a:xfrm>
          <a:prstGeom prst="rect">
            <a:avLst/>
          </a:prstGeom>
          <a:noFill/>
        </p:spPr>
        <p:txBody>
          <a:bodyPr wrap="none" rtlCol="0">
            <a:spAutoFit/>
          </a:bodyPr>
          <a:lstStyle/>
          <a:p>
            <a:pPr algn="ctr"/>
            <a:r>
              <a:rPr lang="en-NZ" b="1" dirty="0">
                <a:solidFill>
                  <a:schemeClr val="bg1"/>
                </a:solidFill>
                <a:latin typeface="Roboto" panose="02000000000000000000" pitchFamily="2" charset="0"/>
                <a:ea typeface="Roboto" panose="02000000000000000000" pitchFamily="2" charset="0"/>
                <a:cs typeface="Roboto" panose="02000000000000000000" pitchFamily="2" charset="0"/>
              </a:rPr>
              <a:t>Day Three</a:t>
            </a:r>
          </a:p>
        </p:txBody>
      </p:sp>
      <p:sp>
        <p:nvSpPr>
          <p:cNvPr id="6" name="TextBox 5">
            <a:extLst>
              <a:ext uri="{FF2B5EF4-FFF2-40B4-BE49-F238E27FC236}">
                <a16:creationId xmlns:a16="http://schemas.microsoft.com/office/drawing/2014/main" id="{8B61C00C-387A-4EF7-9199-3FCCEC13D5A1}"/>
              </a:ext>
            </a:extLst>
          </p:cNvPr>
          <p:cNvSpPr txBox="1"/>
          <p:nvPr/>
        </p:nvSpPr>
        <p:spPr>
          <a:xfrm>
            <a:off x="694815" y="1989325"/>
            <a:ext cx="391454" cy="523220"/>
          </a:xfrm>
          <a:prstGeom prst="rect">
            <a:avLst/>
          </a:prstGeom>
          <a:noFill/>
        </p:spPr>
        <p:txBody>
          <a:bodyPr wrap="none" rtlCol="0">
            <a:spAutoFit/>
          </a:bodyPr>
          <a:lstStyle/>
          <a:p>
            <a:pPr algn="ctr"/>
            <a:r>
              <a:rPr lang="en-NZ" sz="2800" b="1" dirty="0">
                <a:solidFill>
                  <a:schemeClr val="bg1"/>
                </a:solidFill>
                <a:latin typeface="Roboto" panose="02000000000000000000" pitchFamily="2" charset="0"/>
                <a:ea typeface="Roboto" panose="02000000000000000000" pitchFamily="2" charset="0"/>
                <a:cs typeface="Roboto" panose="02000000000000000000" pitchFamily="2" charset="0"/>
              </a:rPr>
              <a:t>3</a:t>
            </a:r>
          </a:p>
        </p:txBody>
      </p:sp>
      <p:grpSp>
        <p:nvGrpSpPr>
          <p:cNvPr id="8" name="Group 7">
            <a:extLst>
              <a:ext uri="{FF2B5EF4-FFF2-40B4-BE49-F238E27FC236}">
                <a16:creationId xmlns:a16="http://schemas.microsoft.com/office/drawing/2014/main" id="{4510E27B-FD9E-4C45-BE3A-9B2F7306AE8A}"/>
              </a:ext>
            </a:extLst>
          </p:cNvPr>
          <p:cNvGrpSpPr/>
          <p:nvPr/>
        </p:nvGrpSpPr>
        <p:grpSpPr>
          <a:xfrm>
            <a:off x="1653952" y="5224796"/>
            <a:ext cx="825721" cy="288000"/>
            <a:chOff x="2383605" y="3904137"/>
            <a:chExt cx="825721" cy="288000"/>
          </a:xfrm>
        </p:grpSpPr>
        <p:pic>
          <p:nvPicPr>
            <p:cNvPr id="9" name="Graphic 8" descr="Clock with solid fill">
              <a:extLst>
                <a:ext uri="{FF2B5EF4-FFF2-40B4-BE49-F238E27FC236}">
                  <a16:creationId xmlns:a16="http://schemas.microsoft.com/office/drawing/2014/main" id="{90472B52-7410-424E-8066-5CD22E778CF1}"/>
                </a:ext>
              </a:extLst>
            </p:cNvPr>
            <p:cNvPicPr>
              <a:picLocks noChangeAspect="1"/>
            </p:cNvPicPr>
            <p:nvPr/>
          </p:nvPicPr>
          <p:blipFill>
            <a:blip r:embed="rId5" cstate="print">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2921326" y="3904137"/>
              <a:ext cx="288000" cy="288000"/>
            </a:xfrm>
            <a:prstGeom prst="rect">
              <a:avLst/>
            </a:prstGeom>
          </p:spPr>
        </p:pic>
        <p:sp>
          <p:nvSpPr>
            <p:cNvPr id="10" name="TextBox 9">
              <a:extLst>
                <a:ext uri="{FF2B5EF4-FFF2-40B4-BE49-F238E27FC236}">
                  <a16:creationId xmlns:a16="http://schemas.microsoft.com/office/drawing/2014/main" id="{4C68235D-4285-4F4A-9B1D-126EBB9C055D}"/>
                </a:ext>
              </a:extLst>
            </p:cNvPr>
            <p:cNvSpPr txBox="1"/>
            <p:nvPr/>
          </p:nvSpPr>
          <p:spPr>
            <a:xfrm>
              <a:off x="2383605" y="3943751"/>
              <a:ext cx="614529" cy="230832"/>
            </a:xfrm>
            <a:prstGeom prst="rect">
              <a:avLst/>
            </a:prstGeom>
            <a:noFill/>
          </p:spPr>
          <p:txBody>
            <a:bodyPr wrap="square" rtlCol="0">
              <a:spAutoFit/>
            </a:bodyPr>
            <a:lstStyle/>
            <a:p>
              <a:pPr algn="ctr"/>
              <a:r>
                <a:rPr lang="en-NZ" sz="900" dirty="0">
                  <a:solidFill>
                    <a:schemeClr val="tx1">
                      <a:lumMod val="85000"/>
                      <a:lumOff val="15000"/>
                    </a:schemeClr>
                  </a:solidFill>
                  <a:latin typeface="Roboto" panose="02000000000000000000" pitchFamily="2" charset="0"/>
                  <a:ea typeface="Roboto" panose="02000000000000000000" pitchFamily="2" charset="0"/>
                  <a:cs typeface="Roboto" panose="02000000000000000000" pitchFamily="2" charset="0"/>
                </a:rPr>
                <a:t>Full Day</a:t>
              </a:r>
              <a:endParaRPr lang="en-NZ" sz="700" dirty="0">
                <a:solidFill>
                  <a:schemeClr val="tx1">
                    <a:lumMod val="85000"/>
                    <a:lumOff val="15000"/>
                  </a:schemeClr>
                </a:solidFill>
                <a:latin typeface="Roboto" panose="02000000000000000000" pitchFamily="2" charset="0"/>
                <a:ea typeface="Roboto" panose="02000000000000000000" pitchFamily="2" charset="0"/>
                <a:cs typeface="Roboto" panose="02000000000000000000" pitchFamily="2" charset="0"/>
              </a:endParaRPr>
            </a:p>
          </p:txBody>
        </p:sp>
      </p:grpSp>
      <p:sp>
        <p:nvSpPr>
          <p:cNvPr id="15" name="TextBox 14">
            <a:extLst>
              <a:ext uri="{FF2B5EF4-FFF2-40B4-BE49-F238E27FC236}">
                <a16:creationId xmlns:a16="http://schemas.microsoft.com/office/drawing/2014/main" id="{530E6E11-85F8-4C55-92E4-38E225B667E7}"/>
              </a:ext>
            </a:extLst>
          </p:cNvPr>
          <p:cNvSpPr txBox="1"/>
          <p:nvPr/>
        </p:nvSpPr>
        <p:spPr>
          <a:xfrm>
            <a:off x="433342" y="2829852"/>
            <a:ext cx="2137539" cy="2046714"/>
          </a:xfrm>
          <a:prstGeom prst="rect">
            <a:avLst/>
          </a:prstGeom>
          <a:noFill/>
        </p:spPr>
        <p:txBody>
          <a:bodyPr wrap="square" rtlCol="0">
            <a:spAutoFit/>
          </a:bodyPr>
          <a:lstStyle/>
          <a:p>
            <a:r>
              <a:rPr lang="en-NZ" sz="1600" dirty="0">
                <a:solidFill>
                  <a:schemeClr val="tx1">
                    <a:lumMod val="85000"/>
                    <a:lumOff val="15000"/>
                  </a:schemeClr>
                </a:solidFill>
                <a:latin typeface="Roboto" panose="02000000000000000000" pitchFamily="2" charset="0"/>
                <a:ea typeface="Roboto" panose="02000000000000000000" pitchFamily="2" charset="0"/>
                <a:cs typeface="Roboto" panose="02000000000000000000" pitchFamily="2" charset="0"/>
              </a:rPr>
              <a:t>Theory</a:t>
            </a:r>
          </a:p>
          <a:p>
            <a:endParaRPr lang="en-NZ" sz="600" dirty="0">
              <a:solidFill>
                <a:schemeClr val="tx1">
                  <a:lumMod val="85000"/>
                  <a:lumOff val="15000"/>
                </a:schemeClr>
              </a:solidFill>
              <a:latin typeface="Roboto" panose="02000000000000000000" pitchFamily="2" charset="0"/>
              <a:ea typeface="Roboto" panose="02000000000000000000" pitchFamily="2" charset="0"/>
              <a:cs typeface="Roboto" panose="02000000000000000000" pitchFamily="2" charset="0"/>
            </a:endParaRPr>
          </a:p>
          <a:p>
            <a:pPr marL="171450" indent="-171450">
              <a:buFont typeface="Roboto" panose="02000000000000000000" pitchFamily="2" charset="0"/>
              <a:buChar char="—"/>
            </a:pPr>
            <a:r>
              <a:rPr lang="en-US" sz="1050" dirty="0">
                <a:solidFill>
                  <a:schemeClr val="tx1">
                    <a:lumMod val="85000"/>
                    <a:lumOff val="15000"/>
                  </a:schemeClr>
                </a:solidFill>
                <a:latin typeface="Roboto" panose="02000000000000000000" pitchFamily="2" charset="0"/>
                <a:ea typeface="Roboto" panose="02000000000000000000" pitchFamily="2" charset="0"/>
                <a:cs typeface="Roboto" panose="02000000000000000000" pitchFamily="2" charset="0"/>
              </a:rPr>
              <a:t>Observation Shift</a:t>
            </a:r>
          </a:p>
          <a:p>
            <a:pPr marL="171450" indent="-171450">
              <a:buFont typeface="Roboto" panose="02000000000000000000" pitchFamily="2" charset="0"/>
              <a:buChar char="—"/>
            </a:pPr>
            <a:endParaRPr lang="en-US" sz="1050" dirty="0">
              <a:solidFill>
                <a:schemeClr val="tx1">
                  <a:lumMod val="85000"/>
                  <a:lumOff val="15000"/>
                </a:schemeClr>
              </a:solidFill>
              <a:latin typeface="Roboto" panose="02000000000000000000" pitchFamily="2" charset="0"/>
              <a:ea typeface="Roboto" panose="02000000000000000000" pitchFamily="2" charset="0"/>
              <a:cs typeface="Roboto" panose="02000000000000000000" pitchFamily="2" charset="0"/>
            </a:endParaRPr>
          </a:p>
          <a:p>
            <a:pPr marL="171450" indent="-171450">
              <a:buFont typeface="Roboto" panose="02000000000000000000" pitchFamily="2" charset="0"/>
              <a:buChar char="—"/>
            </a:pPr>
            <a:r>
              <a:rPr lang="en-US" sz="1050" dirty="0">
                <a:solidFill>
                  <a:schemeClr val="tx1">
                    <a:lumMod val="85000"/>
                    <a:lumOff val="15000"/>
                  </a:schemeClr>
                </a:solidFill>
                <a:latin typeface="Roboto" panose="02000000000000000000" pitchFamily="2" charset="0"/>
                <a:ea typeface="Roboto" panose="02000000000000000000" pitchFamily="2" charset="0"/>
                <a:cs typeface="Roboto" panose="02000000000000000000" pitchFamily="2" charset="0"/>
              </a:rPr>
              <a:t>Incident Report Writing Responding to an incident</a:t>
            </a:r>
          </a:p>
          <a:p>
            <a:pPr marL="171450" indent="-171450">
              <a:buFont typeface="Roboto" panose="02000000000000000000" pitchFamily="2" charset="0"/>
              <a:buChar char="—"/>
            </a:pPr>
            <a:r>
              <a:rPr lang="en-US" sz="1050" dirty="0">
                <a:solidFill>
                  <a:schemeClr val="tx1">
                    <a:lumMod val="85000"/>
                    <a:lumOff val="15000"/>
                  </a:schemeClr>
                </a:solidFill>
                <a:latin typeface="Roboto" panose="02000000000000000000" pitchFamily="2" charset="0"/>
                <a:ea typeface="Roboto" panose="02000000000000000000" pitchFamily="2" charset="0"/>
                <a:cs typeface="Roboto" panose="02000000000000000000" pitchFamily="2" charset="0"/>
              </a:rPr>
              <a:t>The A-B-C Model for incident report writing</a:t>
            </a:r>
          </a:p>
          <a:p>
            <a:pPr marL="171450" indent="-171450">
              <a:buFont typeface="Roboto" panose="02000000000000000000" pitchFamily="2" charset="0"/>
              <a:buChar char="—"/>
            </a:pPr>
            <a:r>
              <a:rPr lang="en-NZ" sz="1050" dirty="0">
                <a:solidFill>
                  <a:schemeClr val="tx1">
                    <a:lumMod val="85000"/>
                    <a:lumOff val="15000"/>
                  </a:schemeClr>
                </a:solidFill>
                <a:latin typeface="Roboto" panose="02000000000000000000" pitchFamily="2" charset="0"/>
                <a:ea typeface="Roboto" panose="02000000000000000000" pitchFamily="2" charset="0"/>
                <a:cs typeface="Roboto" panose="02000000000000000000" pitchFamily="2" charset="0"/>
              </a:rPr>
              <a:t>Incident report writing practice</a:t>
            </a:r>
            <a:endParaRPr lang="en-US" sz="1050" dirty="0">
              <a:solidFill>
                <a:schemeClr val="tx1">
                  <a:lumMod val="85000"/>
                  <a:lumOff val="15000"/>
                </a:schemeClr>
              </a:solidFill>
              <a:latin typeface="Roboto" panose="02000000000000000000" pitchFamily="2" charset="0"/>
              <a:ea typeface="Roboto" panose="02000000000000000000" pitchFamily="2" charset="0"/>
              <a:cs typeface="Roboto" panose="02000000000000000000" pitchFamily="2" charset="0"/>
            </a:endParaRPr>
          </a:p>
          <a:p>
            <a:pPr marL="171450" indent="-171450">
              <a:buFont typeface="Roboto" panose="02000000000000000000" pitchFamily="2" charset="0"/>
              <a:buChar char="—"/>
            </a:pPr>
            <a:r>
              <a:rPr lang="en-NZ" sz="1050" dirty="0">
                <a:solidFill>
                  <a:schemeClr val="tx1">
                    <a:lumMod val="85000"/>
                    <a:lumOff val="15000"/>
                  </a:schemeClr>
                </a:solidFill>
                <a:latin typeface="Roboto" panose="02000000000000000000" pitchFamily="2" charset="0"/>
                <a:ea typeface="Roboto" panose="02000000000000000000" pitchFamily="2" charset="0"/>
                <a:cs typeface="Roboto" panose="02000000000000000000" pitchFamily="2" charset="0"/>
              </a:rPr>
              <a:t>SOSHI &amp; Serious Event Notification (SEN)</a:t>
            </a:r>
          </a:p>
        </p:txBody>
      </p:sp>
    </p:spTree>
    <p:custDataLst>
      <p:tags r:id="rId1"/>
    </p:custDataLst>
    <p:extLst>
      <p:ext uri="{BB962C8B-B14F-4D97-AF65-F5344CB8AC3E}">
        <p14:creationId xmlns:p14="http://schemas.microsoft.com/office/powerpoint/2010/main" val="82619801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Rectangle 20">
            <a:extLst>
              <a:ext uri="{FF2B5EF4-FFF2-40B4-BE49-F238E27FC236}">
                <a16:creationId xmlns:a16="http://schemas.microsoft.com/office/drawing/2014/main" id="{E3AB7FF3-354E-4135-B53F-3EC327F60973}"/>
              </a:ext>
            </a:extLst>
          </p:cNvPr>
          <p:cNvSpPr/>
          <p:nvPr/>
        </p:nvSpPr>
        <p:spPr>
          <a:xfrm>
            <a:off x="10370048" y="5878800"/>
            <a:ext cx="1683327" cy="95180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Z"/>
          </a:p>
        </p:txBody>
      </p:sp>
      <p:sp>
        <p:nvSpPr>
          <p:cNvPr id="17" name="Rectangle 16">
            <a:extLst>
              <a:ext uri="{FF2B5EF4-FFF2-40B4-BE49-F238E27FC236}">
                <a16:creationId xmlns:a16="http://schemas.microsoft.com/office/drawing/2014/main" id="{5E1A2013-7217-4FF3-A92A-79CF1846A2DC}"/>
              </a:ext>
            </a:extLst>
          </p:cNvPr>
          <p:cNvSpPr/>
          <p:nvPr/>
        </p:nvSpPr>
        <p:spPr>
          <a:xfrm>
            <a:off x="155864" y="5596557"/>
            <a:ext cx="1683327" cy="95180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Z"/>
          </a:p>
        </p:txBody>
      </p:sp>
      <p:sp>
        <p:nvSpPr>
          <p:cNvPr id="2" name="Title 1">
            <a:extLst>
              <a:ext uri="{FF2B5EF4-FFF2-40B4-BE49-F238E27FC236}">
                <a16:creationId xmlns:a16="http://schemas.microsoft.com/office/drawing/2014/main" id="{ADAB1DD4-8532-48E2-B541-DCDA87284CB2}"/>
              </a:ext>
            </a:extLst>
          </p:cNvPr>
          <p:cNvSpPr>
            <a:spLocks noGrp="1"/>
          </p:cNvSpPr>
          <p:nvPr>
            <p:ph type="ctrTitle"/>
          </p:nvPr>
        </p:nvSpPr>
        <p:spPr>
          <a:xfrm>
            <a:off x="633588" y="979200"/>
            <a:ext cx="10829965" cy="541174"/>
          </a:xfrm>
        </p:spPr>
        <p:txBody>
          <a:bodyPr/>
          <a:lstStyle/>
          <a:p>
            <a:r>
              <a:rPr lang="en-NZ" sz="4000" dirty="0"/>
              <a:t>Training topics – in more detail</a:t>
            </a:r>
            <a:endParaRPr lang="en-NZ" sz="4400" dirty="0"/>
          </a:p>
        </p:txBody>
      </p:sp>
      <p:graphicFrame>
        <p:nvGraphicFramePr>
          <p:cNvPr id="13" name="Table 13">
            <a:extLst>
              <a:ext uri="{FF2B5EF4-FFF2-40B4-BE49-F238E27FC236}">
                <a16:creationId xmlns:a16="http://schemas.microsoft.com/office/drawing/2014/main" id="{86A19EA7-DE45-4B68-B014-276C4ABABFE6}"/>
              </a:ext>
            </a:extLst>
          </p:cNvPr>
          <p:cNvGraphicFramePr>
            <a:graphicFrameLocks noGrp="1"/>
          </p:cNvGraphicFramePr>
          <p:nvPr>
            <p:extLst>
              <p:ext uri="{D42A27DB-BD31-4B8C-83A1-F6EECF244321}">
                <p14:modId xmlns:p14="http://schemas.microsoft.com/office/powerpoint/2010/main" val="2091423440"/>
              </p:ext>
            </p:extLst>
          </p:nvPr>
        </p:nvGraphicFramePr>
        <p:xfrm>
          <a:off x="2744684" y="1700808"/>
          <a:ext cx="4807991" cy="3388360"/>
        </p:xfrm>
        <a:graphic>
          <a:graphicData uri="http://schemas.openxmlformats.org/drawingml/2006/table">
            <a:tbl>
              <a:tblPr firstRow="1" bandRow="1">
                <a:tableStyleId>{5C22544A-7EE6-4342-B048-85BDC9FD1C3A}</a:tableStyleId>
              </a:tblPr>
              <a:tblGrid>
                <a:gridCol w="4807991">
                  <a:extLst>
                    <a:ext uri="{9D8B030D-6E8A-4147-A177-3AD203B41FA5}">
                      <a16:colId xmlns:a16="http://schemas.microsoft.com/office/drawing/2014/main" val="3650798450"/>
                    </a:ext>
                  </a:extLst>
                </a:gridCol>
              </a:tblGrid>
              <a:tr h="370840">
                <a:tc>
                  <a:txBody>
                    <a:bodyPr/>
                    <a:lstStyle/>
                    <a:p>
                      <a:r>
                        <a:rPr lang="en-NZ" dirty="0">
                          <a:latin typeface="Roboto" panose="02000000000000000000" pitchFamily="2" charset="0"/>
                          <a:ea typeface="Roboto" panose="02000000000000000000" pitchFamily="2" charset="0"/>
                          <a:cs typeface="Roboto" panose="02000000000000000000" pitchFamily="2" charset="0"/>
                        </a:rPr>
                        <a:t>Theory</a:t>
                      </a:r>
                    </a:p>
                  </a:txBody>
                  <a:tcPr>
                    <a:lnB w="12700" cap="flat" cmpd="sng" algn="ctr">
                      <a:solidFill>
                        <a:schemeClr val="bg1"/>
                      </a:solidFill>
                      <a:prstDash val="solid"/>
                      <a:round/>
                      <a:headEnd type="none" w="med" len="med"/>
                      <a:tailEnd type="none" w="med" len="med"/>
                    </a:lnB>
                    <a:solidFill>
                      <a:srgbClr val="832472">
                        <a:alpha val="69804"/>
                      </a:srgbClr>
                    </a:solidFill>
                  </a:tcPr>
                </a:tc>
                <a:extLst>
                  <a:ext uri="{0D108BD9-81ED-4DB2-BD59-A6C34878D82A}">
                    <a16:rowId xmlns:a16="http://schemas.microsoft.com/office/drawing/2014/main" val="3743309343"/>
                  </a:ext>
                </a:extLst>
              </a:tr>
              <a:tr h="370840">
                <a:tc>
                  <a:txBody>
                    <a:bodyPr/>
                    <a:lstStyle/>
                    <a:p>
                      <a:r>
                        <a:rPr lang="en-US" sz="1200" dirty="0">
                          <a:latin typeface="Roboto" panose="02000000000000000000" pitchFamily="2" charset="0"/>
                          <a:ea typeface="Roboto" panose="02000000000000000000" pitchFamily="2" charset="0"/>
                          <a:cs typeface="Roboto" panose="02000000000000000000" pitchFamily="2" charset="0"/>
                        </a:rPr>
                        <a:t>Day four begins by looking at Trauma Responses – Cause &amp; Effect. We’ll look at linking the learning from Mana in Relationships (</a:t>
                      </a:r>
                      <a:r>
                        <a:rPr lang="en-US" sz="1200" dirty="0" err="1">
                          <a:latin typeface="Roboto" panose="02000000000000000000" pitchFamily="2" charset="0"/>
                          <a:ea typeface="Roboto" panose="02000000000000000000" pitchFamily="2" charset="0"/>
                          <a:cs typeface="Roboto" panose="02000000000000000000" pitchFamily="2" charset="0"/>
                        </a:rPr>
                        <a:t>Te</a:t>
                      </a:r>
                      <a:r>
                        <a:rPr lang="en-US" sz="1200" dirty="0">
                          <a:latin typeface="Roboto" panose="02000000000000000000" pitchFamily="2" charset="0"/>
                          <a:ea typeface="Roboto" panose="02000000000000000000" pitchFamily="2" charset="0"/>
                          <a:cs typeface="Roboto" panose="02000000000000000000" pitchFamily="2" charset="0"/>
                        </a:rPr>
                        <a:t> Waharoa) to managing challenging </a:t>
                      </a:r>
                      <a:r>
                        <a:rPr lang="en-US" sz="1200" dirty="0" err="1">
                          <a:latin typeface="Roboto" panose="02000000000000000000" pitchFamily="2" charset="0"/>
                          <a:ea typeface="Roboto" panose="02000000000000000000" pitchFamily="2" charset="0"/>
                          <a:cs typeface="Roboto" panose="02000000000000000000" pitchFamily="2" charset="0"/>
                        </a:rPr>
                        <a:t>behaviours</a:t>
                      </a:r>
                      <a:r>
                        <a:rPr lang="en-US" sz="1200" dirty="0">
                          <a:latin typeface="Roboto" panose="02000000000000000000" pitchFamily="2" charset="0"/>
                          <a:ea typeface="Roboto" panose="02000000000000000000" pitchFamily="2" charset="0"/>
                          <a:cs typeface="Roboto" panose="02000000000000000000" pitchFamily="2" charset="0"/>
                        </a:rPr>
                        <a:t>. We’ll address the triggers of trauma responses, as well as trauma and the brain, (Fight, Flight, Freeze Response).</a:t>
                      </a:r>
                    </a:p>
                    <a:p>
                      <a:endParaRPr lang="en-US" sz="1200" dirty="0">
                        <a:latin typeface="Roboto" panose="02000000000000000000" pitchFamily="2" charset="0"/>
                        <a:ea typeface="Roboto" panose="02000000000000000000" pitchFamily="2" charset="0"/>
                        <a:cs typeface="Roboto" panose="02000000000000000000" pitchFamily="2" charset="0"/>
                      </a:endParaRPr>
                    </a:p>
                    <a:p>
                      <a:r>
                        <a:rPr lang="en-US" sz="1200" dirty="0">
                          <a:latin typeface="Roboto" panose="02000000000000000000" pitchFamily="2" charset="0"/>
                          <a:ea typeface="Roboto" panose="02000000000000000000" pitchFamily="2" charset="0"/>
                          <a:cs typeface="Roboto" panose="02000000000000000000" pitchFamily="2" charset="0"/>
                        </a:rPr>
                        <a:t>We will link Maslow’s hierarchy of needs, </a:t>
                      </a:r>
                      <a:r>
                        <a:rPr lang="en-US" sz="1200" dirty="0" err="1">
                          <a:latin typeface="Roboto" panose="02000000000000000000" pitchFamily="2" charset="0"/>
                          <a:ea typeface="Roboto" panose="02000000000000000000" pitchFamily="2" charset="0"/>
                          <a:cs typeface="Roboto" panose="02000000000000000000" pitchFamily="2" charset="0"/>
                        </a:rPr>
                        <a:t>Te</a:t>
                      </a:r>
                      <a:r>
                        <a:rPr lang="en-US" sz="1200" dirty="0">
                          <a:latin typeface="Roboto" panose="02000000000000000000" pitchFamily="2" charset="0"/>
                          <a:ea typeface="Roboto" panose="02000000000000000000" pitchFamily="2" charset="0"/>
                          <a:cs typeface="Roboto" panose="02000000000000000000" pitchFamily="2" charset="0"/>
                        </a:rPr>
                        <a:t> Whare Tapa </a:t>
                      </a:r>
                      <a:r>
                        <a:rPr lang="en-US" sz="1200" dirty="0" err="1">
                          <a:latin typeface="Roboto" panose="02000000000000000000" pitchFamily="2" charset="0"/>
                          <a:ea typeface="Roboto" panose="02000000000000000000" pitchFamily="2" charset="0"/>
                          <a:cs typeface="Roboto" panose="02000000000000000000" pitchFamily="2" charset="0"/>
                        </a:rPr>
                        <a:t>Whā</a:t>
                      </a:r>
                      <a:r>
                        <a:rPr lang="en-US" sz="1200" dirty="0">
                          <a:latin typeface="Roboto" panose="02000000000000000000" pitchFamily="2" charset="0"/>
                          <a:ea typeface="Roboto" panose="02000000000000000000" pitchFamily="2" charset="0"/>
                          <a:cs typeface="Roboto" panose="02000000000000000000" pitchFamily="2" charset="0"/>
                        </a:rPr>
                        <a:t> &amp; The Residential Safety Framework together in the response to trauma.</a:t>
                      </a:r>
                    </a:p>
                    <a:p>
                      <a:endParaRPr lang="en-US" sz="1200" dirty="0">
                        <a:latin typeface="Roboto" panose="02000000000000000000" pitchFamily="2" charset="0"/>
                        <a:ea typeface="Roboto" panose="02000000000000000000" pitchFamily="2" charset="0"/>
                        <a:cs typeface="Roboto" panose="02000000000000000000" pitchFamily="2" charset="0"/>
                      </a:endParaRPr>
                    </a:p>
                    <a:p>
                      <a:r>
                        <a:rPr lang="en-US" sz="1200" dirty="0">
                          <a:latin typeface="Roboto" panose="02000000000000000000" pitchFamily="2" charset="0"/>
                          <a:ea typeface="Roboto" panose="02000000000000000000" pitchFamily="2" charset="0"/>
                          <a:cs typeface="Roboto" panose="02000000000000000000" pitchFamily="2" charset="0"/>
                        </a:rPr>
                        <a:t>Learners will also be introduced to verbal de-escalation techniques, bringing in learning around understanding aggression, people skills, and linking the Social Discipline Window and the Three Pillars to Trauma Informed Practice and the Residence Safety Framework.</a:t>
                      </a:r>
                    </a:p>
                    <a:p>
                      <a:r>
                        <a:rPr lang="en-US" sz="1200" dirty="0">
                          <a:latin typeface="Roboto" panose="02000000000000000000" pitchFamily="2" charset="0"/>
                          <a:ea typeface="Roboto" panose="02000000000000000000" pitchFamily="2" charset="0"/>
                          <a:cs typeface="Roboto" panose="02000000000000000000" pitchFamily="2" charset="0"/>
                        </a:rPr>
                        <a:t>This will include opportunities to practice verbal de-escalation in roleplays.</a:t>
                      </a:r>
                    </a:p>
                    <a:p>
                      <a:endParaRPr lang="en-NZ" sz="1200" kern="1200" dirty="0">
                        <a:solidFill>
                          <a:schemeClr val="dk1"/>
                        </a:solidFill>
                        <a:latin typeface="Roboto" panose="02000000000000000000" pitchFamily="2" charset="0"/>
                        <a:ea typeface="Roboto" panose="02000000000000000000" pitchFamily="2" charset="0"/>
                        <a:cs typeface="Roboto" panose="02000000000000000000" pitchFamily="2" charset="0"/>
                      </a:endParaRPr>
                    </a:p>
                  </a:txBody>
                  <a:tcPr>
                    <a:lnL w="12700" cmpd="sng">
                      <a:noFill/>
                    </a:lnL>
                    <a:lnR w="12700" cmpd="sng">
                      <a:noFill/>
                    </a:lnR>
                    <a:lnT w="12700" cap="flat" cmpd="sng" algn="ctr">
                      <a:solidFill>
                        <a:schemeClr val="bg1"/>
                      </a:solidFill>
                      <a:prstDash val="solid"/>
                      <a:round/>
                      <a:headEnd type="none" w="med" len="med"/>
                      <a:tailEnd type="none" w="med" len="med"/>
                    </a:lnT>
                    <a:lnB w="12700" cmpd="sng">
                      <a:noFill/>
                    </a:lnB>
                    <a:lnTlToBr w="12700" cmpd="sng">
                      <a:noFill/>
                      <a:prstDash val="solid"/>
                    </a:lnTlToBr>
                    <a:lnBlToTr w="12700" cmpd="sng">
                      <a:noFill/>
                      <a:prstDash val="solid"/>
                    </a:lnBlToTr>
                    <a:solidFill>
                      <a:srgbClr val="903A80">
                        <a:alpha val="25098"/>
                      </a:srgbClr>
                    </a:solidFill>
                  </a:tcPr>
                </a:tc>
                <a:extLst>
                  <a:ext uri="{0D108BD9-81ED-4DB2-BD59-A6C34878D82A}">
                    <a16:rowId xmlns:a16="http://schemas.microsoft.com/office/drawing/2014/main" val="47928436"/>
                  </a:ext>
                </a:extLst>
              </a:tr>
            </a:tbl>
          </a:graphicData>
        </a:graphic>
      </p:graphicFrame>
      <p:sp>
        <p:nvSpPr>
          <p:cNvPr id="11" name="Rectangle 10">
            <a:extLst>
              <a:ext uri="{FF2B5EF4-FFF2-40B4-BE49-F238E27FC236}">
                <a16:creationId xmlns:a16="http://schemas.microsoft.com/office/drawing/2014/main" id="{2835BD1A-E951-4338-91AD-DDBE7A68BA9E}"/>
              </a:ext>
            </a:extLst>
          </p:cNvPr>
          <p:cNvSpPr/>
          <p:nvPr/>
        </p:nvSpPr>
        <p:spPr>
          <a:xfrm>
            <a:off x="433342" y="2704754"/>
            <a:ext cx="2137539" cy="4022733"/>
          </a:xfrm>
          <a:prstGeom prst="rect">
            <a:avLst/>
          </a:prstGeom>
          <a:solidFill>
            <a:srgbClr val="832472">
              <a:alpha val="25098"/>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Z"/>
          </a:p>
        </p:txBody>
      </p:sp>
      <p:sp>
        <p:nvSpPr>
          <p:cNvPr id="3" name="Rectangle 2">
            <a:extLst>
              <a:ext uri="{FF2B5EF4-FFF2-40B4-BE49-F238E27FC236}">
                <a16:creationId xmlns:a16="http://schemas.microsoft.com/office/drawing/2014/main" id="{2A984F6B-7B67-4450-940D-6D5DD5964F05}"/>
              </a:ext>
            </a:extLst>
          </p:cNvPr>
          <p:cNvSpPr/>
          <p:nvPr/>
        </p:nvSpPr>
        <p:spPr>
          <a:xfrm>
            <a:off x="433342" y="1700808"/>
            <a:ext cx="2137539" cy="1012278"/>
          </a:xfrm>
          <a:prstGeom prst="rect">
            <a:avLst/>
          </a:prstGeom>
          <a:solidFill>
            <a:srgbClr val="832472">
              <a:alpha val="6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Z">
              <a:solidFill>
                <a:srgbClr val="832472"/>
              </a:solidFill>
            </a:endParaRPr>
          </a:p>
        </p:txBody>
      </p:sp>
      <p:pic>
        <p:nvPicPr>
          <p:cNvPr id="4" name="Graphic 3" descr="Flip calendar outline">
            <a:extLst>
              <a:ext uri="{FF2B5EF4-FFF2-40B4-BE49-F238E27FC236}">
                <a16:creationId xmlns:a16="http://schemas.microsoft.com/office/drawing/2014/main" id="{81AFA3E3-EAC1-451E-86BA-9568C7005874}"/>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433342" y="1700808"/>
            <a:ext cx="914400" cy="914400"/>
          </a:xfrm>
          <a:prstGeom prst="rect">
            <a:avLst/>
          </a:prstGeom>
        </p:spPr>
      </p:pic>
      <p:sp>
        <p:nvSpPr>
          <p:cNvPr id="5" name="TextBox 4">
            <a:extLst>
              <a:ext uri="{FF2B5EF4-FFF2-40B4-BE49-F238E27FC236}">
                <a16:creationId xmlns:a16="http://schemas.microsoft.com/office/drawing/2014/main" id="{032DE511-5316-4CE0-83CB-BF32DB290235}"/>
              </a:ext>
            </a:extLst>
          </p:cNvPr>
          <p:cNvSpPr txBox="1"/>
          <p:nvPr/>
        </p:nvSpPr>
        <p:spPr>
          <a:xfrm>
            <a:off x="1263070" y="2018115"/>
            <a:ext cx="1103187" cy="369332"/>
          </a:xfrm>
          <a:prstGeom prst="rect">
            <a:avLst/>
          </a:prstGeom>
          <a:noFill/>
        </p:spPr>
        <p:txBody>
          <a:bodyPr wrap="none" rtlCol="0">
            <a:spAutoFit/>
          </a:bodyPr>
          <a:lstStyle/>
          <a:p>
            <a:pPr algn="ctr"/>
            <a:r>
              <a:rPr lang="en-NZ" b="1" dirty="0">
                <a:solidFill>
                  <a:schemeClr val="bg1"/>
                </a:solidFill>
                <a:latin typeface="Roboto" panose="02000000000000000000" pitchFamily="2" charset="0"/>
                <a:ea typeface="Roboto" panose="02000000000000000000" pitchFamily="2" charset="0"/>
                <a:cs typeface="Roboto" panose="02000000000000000000" pitchFamily="2" charset="0"/>
              </a:rPr>
              <a:t>Day Four</a:t>
            </a:r>
          </a:p>
        </p:txBody>
      </p:sp>
      <p:sp>
        <p:nvSpPr>
          <p:cNvPr id="6" name="TextBox 5">
            <a:extLst>
              <a:ext uri="{FF2B5EF4-FFF2-40B4-BE49-F238E27FC236}">
                <a16:creationId xmlns:a16="http://schemas.microsoft.com/office/drawing/2014/main" id="{8B61C00C-387A-4EF7-9199-3FCCEC13D5A1}"/>
              </a:ext>
            </a:extLst>
          </p:cNvPr>
          <p:cNvSpPr txBox="1"/>
          <p:nvPr/>
        </p:nvSpPr>
        <p:spPr>
          <a:xfrm>
            <a:off x="694815" y="1989325"/>
            <a:ext cx="391454" cy="523220"/>
          </a:xfrm>
          <a:prstGeom prst="rect">
            <a:avLst/>
          </a:prstGeom>
          <a:noFill/>
        </p:spPr>
        <p:txBody>
          <a:bodyPr wrap="none" rtlCol="0">
            <a:spAutoFit/>
          </a:bodyPr>
          <a:lstStyle/>
          <a:p>
            <a:pPr algn="ctr"/>
            <a:r>
              <a:rPr lang="en-NZ" sz="2800" b="1" dirty="0">
                <a:solidFill>
                  <a:schemeClr val="bg1"/>
                </a:solidFill>
                <a:latin typeface="Roboto" panose="02000000000000000000" pitchFamily="2" charset="0"/>
                <a:ea typeface="Roboto" panose="02000000000000000000" pitchFamily="2" charset="0"/>
                <a:cs typeface="Roboto" panose="02000000000000000000" pitchFamily="2" charset="0"/>
              </a:rPr>
              <a:t>4</a:t>
            </a:r>
          </a:p>
        </p:txBody>
      </p:sp>
      <p:grpSp>
        <p:nvGrpSpPr>
          <p:cNvPr id="8" name="Group 7">
            <a:extLst>
              <a:ext uri="{FF2B5EF4-FFF2-40B4-BE49-F238E27FC236}">
                <a16:creationId xmlns:a16="http://schemas.microsoft.com/office/drawing/2014/main" id="{4510E27B-FD9E-4C45-BE3A-9B2F7306AE8A}"/>
              </a:ext>
            </a:extLst>
          </p:cNvPr>
          <p:cNvGrpSpPr/>
          <p:nvPr/>
        </p:nvGrpSpPr>
        <p:grpSpPr>
          <a:xfrm>
            <a:off x="1745160" y="6373482"/>
            <a:ext cx="825721" cy="288000"/>
            <a:chOff x="2383605" y="3904137"/>
            <a:chExt cx="825721" cy="288000"/>
          </a:xfrm>
        </p:grpSpPr>
        <p:pic>
          <p:nvPicPr>
            <p:cNvPr id="9" name="Graphic 8" descr="Clock with solid fill">
              <a:extLst>
                <a:ext uri="{FF2B5EF4-FFF2-40B4-BE49-F238E27FC236}">
                  <a16:creationId xmlns:a16="http://schemas.microsoft.com/office/drawing/2014/main" id="{90472B52-7410-424E-8066-5CD22E778CF1}"/>
                </a:ext>
              </a:extLst>
            </p:cNvPr>
            <p:cNvPicPr>
              <a:picLocks noChangeAspect="1"/>
            </p:cNvPicPr>
            <p:nvPr/>
          </p:nvPicPr>
          <p:blipFill>
            <a:blip r:embed="rId5" cstate="print">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2921326" y="3904137"/>
              <a:ext cx="288000" cy="288000"/>
            </a:xfrm>
            <a:prstGeom prst="rect">
              <a:avLst/>
            </a:prstGeom>
          </p:spPr>
        </p:pic>
        <p:sp>
          <p:nvSpPr>
            <p:cNvPr id="10" name="TextBox 9">
              <a:extLst>
                <a:ext uri="{FF2B5EF4-FFF2-40B4-BE49-F238E27FC236}">
                  <a16:creationId xmlns:a16="http://schemas.microsoft.com/office/drawing/2014/main" id="{4C68235D-4285-4F4A-9B1D-126EBB9C055D}"/>
                </a:ext>
              </a:extLst>
            </p:cNvPr>
            <p:cNvSpPr txBox="1"/>
            <p:nvPr/>
          </p:nvSpPr>
          <p:spPr>
            <a:xfrm>
              <a:off x="2383605" y="3943751"/>
              <a:ext cx="614529" cy="230832"/>
            </a:xfrm>
            <a:prstGeom prst="rect">
              <a:avLst/>
            </a:prstGeom>
            <a:noFill/>
          </p:spPr>
          <p:txBody>
            <a:bodyPr wrap="square" rtlCol="0">
              <a:spAutoFit/>
            </a:bodyPr>
            <a:lstStyle/>
            <a:p>
              <a:pPr algn="ctr"/>
              <a:r>
                <a:rPr lang="en-NZ" sz="900" dirty="0">
                  <a:solidFill>
                    <a:schemeClr val="tx1">
                      <a:lumMod val="85000"/>
                      <a:lumOff val="15000"/>
                    </a:schemeClr>
                  </a:solidFill>
                  <a:latin typeface="Roboto" panose="02000000000000000000" pitchFamily="2" charset="0"/>
                  <a:ea typeface="Roboto" panose="02000000000000000000" pitchFamily="2" charset="0"/>
                  <a:cs typeface="Roboto" panose="02000000000000000000" pitchFamily="2" charset="0"/>
                </a:rPr>
                <a:t>Full Day</a:t>
              </a:r>
              <a:endParaRPr lang="en-NZ" sz="700" dirty="0">
                <a:solidFill>
                  <a:schemeClr val="tx1">
                    <a:lumMod val="85000"/>
                    <a:lumOff val="15000"/>
                  </a:schemeClr>
                </a:solidFill>
                <a:latin typeface="Roboto" panose="02000000000000000000" pitchFamily="2" charset="0"/>
                <a:ea typeface="Roboto" panose="02000000000000000000" pitchFamily="2" charset="0"/>
                <a:cs typeface="Roboto" panose="02000000000000000000" pitchFamily="2" charset="0"/>
              </a:endParaRPr>
            </a:p>
          </p:txBody>
        </p:sp>
      </p:grpSp>
      <p:graphicFrame>
        <p:nvGraphicFramePr>
          <p:cNvPr id="18" name="Table 13">
            <a:extLst>
              <a:ext uri="{FF2B5EF4-FFF2-40B4-BE49-F238E27FC236}">
                <a16:creationId xmlns:a16="http://schemas.microsoft.com/office/drawing/2014/main" id="{0A98CA59-8F43-4BD4-BB15-FDA8926F466A}"/>
              </a:ext>
            </a:extLst>
          </p:cNvPr>
          <p:cNvGraphicFramePr>
            <a:graphicFrameLocks noGrp="1"/>
          </p:cNvGraphicFramePr>
          <p:nvPr>
            <p:extLst>
              <p:ext uri="{D42A27DB-BD31-4B8C-83A1-F6EECF244321}">
                <p14:modId xmlns:p14="http://schemas.microsoft.com/office/powerpoint/2010/main" val="2346266329"/>
              </p:ext>
            </p:extLst>
          </p:nvPr>
        </p:nvGraphicFramePr>
        <p:xfrm>
          <a:off x="7726478" y="1700808"/>
          <a:ext cx="4128906" cy="5034280"/>
        </p:xfrm>
        <a:graphic>
          <a:graphicData uri="http://schemas.openxmlformats.org/drawingml/2006/table">
            <a:tbl>
              <a:tblPr firstRow="1" bandRow="1">
                <a:tableStyleId>{5C22544A-7EE6-4342-B048-85BDC9FD1C3A}</a:tableStyleId>
              </a:tblPr>
              <a:tblGrid>
                <a:gridCol w="4128906">
                  <a:extLst>
                    <a:ext uri="{9D8B030D-6E8A-4147-A177-3AD203B41FA5}">
                      <a16:colId xmlns:a16="http://schemas.microsoft.com/office/drawing/2014/main" val="3650798450"/>
                    </a:ext>
                  </a:extLst>
                </a:gridCol>
              </a:tblGrid>
              <a:tr h="370840">
                <a:tc>
                  <a:txBody>
                    <a:bodyPr/>
                    <a:lstStyle/>
                    <a:p>
                      <a:r>
                        <a:rPr lang="en-NZ" dirty="0">
                          <a:latin typeface="Roboto" panose="02000000000000000000" pitchFamily="2" charset="0"/>
                          <a:ea typeface="Roboto" panose="02000000000000000000" pitchFamily="2" charset="0"/>
                          <a:cs typeface="Roboto" panose="02000000000000000000" pitchFamily="2" charset="0"/>
                        </a:rPr>
                        <a:t>Physical</a:t>
                      </a:r>
                    </a:p>
                  </a:txBody>
                  <a:tcPr>
                    <a:lnB w="12700" cap="flat" cmpd="sng" algn="ctr">
                      <a:solidFill>
                        <a:schemeClr val="bg1"/>
                      </a:solidFill>
                      <a:prstDash val="solid"/>
                      <a:round/>
                      <a:headEnd type="none" w="med" len="med"/>
                      <a:tailEnd type="none" w="med" len="med"/>
                    </a:lnB>
                    <a:solidFill>
                      <a:srgbClr val="832472">
                        <a:alpha val="69804"/>
                      </a:srgbClr>
                    </a:solidFill>
                  </a:tcPr>
                </a:tc>
                <a:extLst>
                  <a:ext uri="{0D108BD9-81ED-4DB2-BD59-A6C34878D82A}">
                    <a16:rowId xmlns:a16="http://schemas.microsoft.com/office/drawing/2014/main" val="3743309343"/>
                  </a:ext>
                </a:extLst>
              </a:tr>
              <a:tr h="370840">
                <a:tc>
                  <a:txBody>
                    <a:bodyPr/>
                    <a:lstStyle/>
                    <a:p>
                      <a:pPr marL="0" indent="0">
                        <a:buFont typeface="Roboto" panose="02000000000000000000" pitchFamily="2" charset="0"/>
                        <a:buNone/>
                      </a:pPr>
                      <a:r>
                        <a:rPr lang="en-US" sz="1200" dirty="0">
                          <a:latin typeface="Roboto" panose="02000000000000000000" pitchFamily="2" charset="0"/>
                          <a:ea typeface="Roboto" panose="02000000000000000000" pitchFamily="2" charset="0"/>
                          <a:cs typeface="Roboto" panose="02000000000000000000" pitchFamily="2" charset="0"/>
                        </a:rPr>
                        <a:t>Review of:</a:t>
                      </a:r>
                    </a:p>
                    <a:p>
                      <a:pPr marL="171450" indent="-171450">
                        <a:buFont typeface="Roboto" panose="02000000000000000000" pitchFamily="2" charset="0"/>
                        <a:buChar char="—"/>
                      </a:pPr>
                      <a:r>
                        <a:rPr lang="en-US" sz="1200" dirty="0">
                          <a:latin typeface="Roboto" panose="02000000000000000000" pitchFamily="2" charset="0"/>
                          <a:ea typeface="Roboto" panose="02000000000000000000" pitchFamily="2" charset="0"/>
                          <a:cs typeface="Roboto" panose="02000000000000000000" pitchFamily="2" charset="0"/>
                        </a:rPr>
                        <a:t>Principles of Safety</a:t>
                      </a:r>
                    </a:p>
                    <a:p>
                      <a:pPr marL="171450" indent="-171450">
                        <a:buFont typeface="Roboto" panose="02000000000000000000" pitchFamily="2" charset="0"/>
                        <a:buChar char="—"/>
                      </a:pPr>
                      <a:r>
                        <a:rPr lang="en-US" sz="1200" dirty="0">
                          <a:latin typeface="Roboto" panose="02000000000000000000" pitchFamily="2" charset="0"/>
                          <a:ea typeface="Roboto" panose="02000000000000000000" pitchFamily="2" charset="0"/>
                          <a:cs typeface="Roboto" panose="02000000000000000000" pitchFamily="2" charset="0"/>
                        </a:rPr>
                        <a:t>Principles of engagement</a:t>
                      </a:r>
                    </a:p>
                    <a:p>
                      <a:pPr marL="171450" indent="-171450">
                        <a:buFont typeface="Roboto" panose="02000000000000000000" pitchFamily="2" charset="0"/>
                        <a:buChar char="—"/>
                      </a:pPr>
                      <a:r>
                        <a:rPr lang="en-US" sz="1200" dirty="0">
                          <a:latin typeface="Roboto" panose="02000000000000000000" pitchFamily="2" charset="0"/>
                          <a:ea typeface="Roboto" panose="02000000000000000000" pitchFamily="2" charset="0"/>
                          <a:cs typeface="Roboto" panose="02000000000000000000" pitchFamily="2" charset="0"/>
                        </a:rPr>
                        <a:t>Engagement Techniques covered in day two</a:t>
                      </a:r>
                    </a:p>
                    <a:p>
                      <a:pPr marL="0" indent="0">
                        <a:buFont typeface="Roboto" panose="02000000000000000000" pitchFamily="2" charset="0"/>
                        <a:buNone/>
                      </a:pPr>
                      <a:endParaRPr lang="en-US" sz="1200" dirty="0">
                        <a:latin typeface="Roboto" panose="02000000000000000000" pitchFamily="2" charset="0"/>
                        <a:ea typeface="Roboto" panose="02000000000000000000" pitchFamily="2" charset="0"/>
                        <a:cs typeface="Roboto" panose="02000000000000000000" pitchFamily="2" charset="0"/>
                      </a:endParaRPr>
                    </a:p>
                    <a:p>
                      <a:pPr marL="0" indent="0">
                        <a:buFont typeface="Roboto" panose="02000000000000000000" pitchFamily="2" charset="0"/>
                        <a:buNone/>
                      </a:pPr>
                      <a:r>
                        <a:rPr lang="en-US" sz="1200" dirty="0">
                          <a:latin typeface="Roboto" panose="02000000000000000000" pitchFamily="2" charset="0"/>
                          <a:ea typeface="Roboto" panose="02000000000000000000" pitchFamily="2" charset="0"/>
                          <a:cs typeface="Roboto" panose="02000000000000000000" pitchFamily="2" charset="0"/>
                        </a:rPr>
                        <a:t>Ground Techniques</a:t>
                      </a:r>
                    </a:p>
                    <a:p>
                      <a:pPr marL="171450" indent="-171450">
                        <a:buFont typeface="Roboto" panose="02000000000000000000" pitchFamily="2" charset="0"/>
                        <a:buChar char="—"/>
                      </a:pPr>
                      <a:r>
                        <a:rPr lang="en-US" sz="1200" dirty="0">
                          <a:latin typeface="Roboto" panose="02000000000000000000" pitchFamily="2" charset="0"/>
                          <a:ea typeface="Roboto" panose="02000000000000000000" pitchFamily="2" charset="0"/>
                          <a:cs typeface="Roboto" panose="02000000000000000000" pitchFamily="2" charset="0"/>
                        </a:rPr>
                        <a:t>Discussion – on restraints and the ground - Positional Asphyxia and safety in Ground holds</a:t>
                      </a:r>
                    </a:p>
                    <a:p>
                      <a:pPr marL="0" indent="0">
                        <a:buFont typeface="Roboto" panose="02000000000000000000" pitchFamily="2" charset="0"/>
                        <a:buNone/>
                      </a:pPr>
                      <a:endParaRPr lang="en-US" sz="1200" dirty="0">
                        <a:latin typeface="Roboto" panose="02000000000000000000" pitchFamily="2" charset="0"/>
                        <a:ea typeface="Roboto" panose="02000000000000000000" pitchFamily="2" charset="0"/>
                        <a:cs typeface="Roboto" panose="02000000000000000000" pitchFamily="2" charset="0"/>
                      </a:endParaRPr>
                    </a:p>
                    <a:p>
                      <a:pPr marL="0" indent="0">
                        <a:buFont typeface="Roboto" panose="02000000000000000000" pitchFamily="2" charset="0"/>
                        <a:buNone/>
                      </a:pPr>
                      <a:r>
                        <a:rPr lang="en-US" sz="1200" dirty="0">
                          <a:latin typeface="Roboto" panose="02000000000000000000" pitchFamily="2" charset="0"/>
                          <a:ea typeface="Roboto" panose="02000000000000000000" pitchFamily="2" charset="0"/>
                          <a:cs typeface="Roboto" panose="02000000000000000000" pitchFamily="2" charset="0"/>
                        </a:rPr>
                        <a:t>Safe ground holds</a:t>
                      </a:r>
                    </a:p>
                    <a:p>
                      <a:pPr marL="171450" indent="-171450">
                        <a:buFont typeface="Roboto" panose="02000000000000000000" pitchFamily="2" charset="0"/>
                        <a:buChar char="—"/>
                      </a:pPr>
                      <a:r>
                        <a:rPr lang="en-US" sz="1200" dirty="0">
                          <a:latin typeface="Roboto" panose="02000000000000000000" pitchFamily="2" charset="0"/>
                          <a:ea typeface="Roboto" panose="02000000000000000000" pitchFamily="2" charset="0"/>
                          <a:cs typeface="Roboto" panose="02000000000000000000" pitchFamily="2" charset="0"/>
                        </a:rPr>
                        <a:t>Shoulder to shoulder pressure principle</a:t>
                      </a:r>
                    </a:p>
                    <a:p>
                      <a:pPr marL="171450" indent="-171450">
                        <a:buFont typeface="Roboto" panose="02000000000000000000" pitchFamily="2" charset="0"/>
                        <a:buChar char="—"/>
                      </a:pPr>
                      <a:r>
                        <a:rPr lang="en-US" sz="1200" dirty="0">
                          <a:latin typeface="Roboto" panose="02000000000000000000" pitchFamily="2" charset="0"/>
                          <a:ea typeface="Roboto" panose="02000000000000000000" pitchFamily="2" charset="0"/>
                          <a:cs typeface="Roboto" panose="02000000000000000000" pitchFamily="2" charset="0"/>
                        </a:rPr>
                        <a:t>Shoulder to shoulder face down holds</a:t>
                      </a:r>
                    </a:p>
                    <a:p>
                      <a:pPr marL="171450" indent="-171450">
                        <a:buFont typeface="Roboto" panose="02000000000000000000" pitchFamily="2" charset="0"/>
                        <a:buChar char="—"/>
                      </a:pPr>
                      <a:r>
                        <a:rPr lang="en-US" sz="1200" dirty="0">
                          <a:latin typeface="Roboto" panose="02000000000000000000" pitchFamily="2" charset="0"/>
                          <a:ea typeface="Roboto" panose="02000000000000000000" pitchFamily="2" charset="0"/>
                          <a:cs typeface="Roboto" panose="02000000000000000000" pitchFamily="2" charset="0"/>
                        </a:rPr>
                        <a:t>Shoulder to Shoulder face up hold</a:t>
                      </a:r>
                    </a:p>
                    <a:p>
                      <a:pPr marL="171450" indent="-171450">
                        <a:buFont typeface="Roboto" panose="02000000000000000000" pitchFamily="2" charset="0"/>
                        <a:buChar char="—"/>
                      </a:pPr>
                      <a:r>
                        <a:rPr lang="en-US" sz="1200" dirty="0">
                          <a:latin typeface="Roboto" panose="02000000000000000000" pitchFamily="2" charset="0"/>
                          <a:ea typeface="Roboto" panose="02000000000000000000" pitchFamily="2" charset="0"/>
                          <a:cs typeface="Roboto" panose="02000000000000000000" pitchFamily="2" charset="0"/>
                        </a:rPr>
                        <a:t>Risks on the ground (approach)</a:t>
                      </a:r>
                    </a:p>
                    <a:p>
                      <a:pPr marL="171450" indent="-171450">
                        <a:buFont typeface="Roboto" panose="02000000000000000000" pitchFamily="2" charset="0"/>
                        <a:buChar char="—"/>
                      </a:pPr>
                      <a:r>
                        <a:rPr lang="en-US" sz="1200" dirty="0">
                          <a:latin typeface="Roboto" panose="02000000000000000000" pitchFamily="2" charset="0"/>
                          <a:ea typeface="Roboto" panose="02000000000000000000" pitchFamily="2" charset="0"/>
                          <a:cs typeface="Roboto" panose="02000000000000000000" pitchFamily="2" charset="0"/>
                        </a:rPr>
                        <a:t>Getting back to feet (approach and troubleshooting)</a:t>
                      </a:r>
                    </a:p>
                    <a:p>
                      <a:pPr marL="0" indent="0">
                        <a:buFont typeface="Roboto" panose="02000000000000000000" pitchFamily="2" charset="0"/>
                        <a:buNone/>
                      </a:pPr>
                      <a:endParaRPr lang="en-US" sz="1200" dirty="0">
                        <a:latin typeface="Roboto" panose="02000000000000000000" pitchFamily="2" charset="0"/>
                        <a:ea typeface="Roboto" panose="02000000000000000000" pitchFamily="2" charset="0"/>
                        <a:cs typeface="Roboto" panose="02000000000000000000" pitchFamily="2" charset="0"/>
                      </a:endParaRPr>
                    </a:p>
                    <a:p>
                      <a:pPr marL="0" indent="0">
                        <a:buFont typeface="Roboto" panose="02000000000000000000" pitchFamily="2" charset="0"/>
                        <a:buNone/>
                      </a:pPr>
                      <a:r>
                        <a:rPr lang="en-US" sz="1200" dirty="0">
                          <a:latin typeface="Roboto" panose="02000000000000000000" pitchFamily="2" charset="0"/>
                          <a:ea typeface="Roboto" panose="02000000000000000000" pitchFamily="2" charset="0"/>
                          <a:cs typeface="Roboto" panose="02000000000000000000" pitchFamily="2" charset="0"/>
                        </a:rPr>
                        <a:t>Staff protection on the Ground</a:t>
                      </a:r>
                    </a:p>
                    <a:p>
                      <a:pPr marL="171450" indent="-171450">
                        <a:buFont typeface="Roboto" panose="02000000000000000000" pitchFamily="2" charset="0"/>
                        <a:buChar char="—"/>
                      </a:pPr>
                      <a:r>
                        <a:rPr lang="en-US" sz="1200" dirty="0">
                          <a:latin typeface="Roboto" panose="02000000000000000000" pitchFamily="2" charset="0"/>
                          <a:ea typeface="Roboto" panose="02000000000000000000" pitchFamily="2" charset="0"/>
                          <a:cs typeface="Roboto" panose="02000000000000000000" pitchFamily="2" charset="0"/>
                        </a:rPr>
                        <a:t>12-6 Principle</a:t>
                      </a:r>
                    </a:p>
                    <a:p>
                      <a:pPr marL="171450" indent="-171450">
                        <a:buFont typeface="Roboto" panose="02000000000000000000" pitchFamily="2" charset="0"/>
                        <a:buChar char="—"/>
                      </a:pPr>
                      <a:r>
                        <a:rPr lang="en-US" sz="1200" dirty="0">
                          <a:latin typeface="Roboto" panose="02000000000000000000" pitchFamily="2" charset="0"/>
                          <a:ea typeface="Roboto" panose="02000000000000000000" pitchFamily="2" charset="0"/>
                          <a:cs typeface="Roboto" panose="02000000000000000000" pitchFamily="2" charset="0"/>
                        </a:rPr>
                        <a:t>Technical/Safe Stand up</a:t>
                      </a:r>
                    </a:p>
                    <a:p>
                      <a:pPr marL="0" indent="0">
                        <a:buFont typeface="Roboto" panose="02000000000000000000" pitchFamily="2" charset="0"/>
                        <a:buNone/>
                      </a:pPr>
                      <a:endParaRPr lang="en-US" sz="1200" dirty="0">
                        <a:latin typeface="Roboto" panose="02000000000000000000" pitchFamily="2" charset="0"/>
                        <a:ea typeface="Roboto" panose="02000000000000000000" pitchFamily="2" charset="0"/>
                        <a:cs typeface="Roboto" panose="02000000000000000000" pitchFamily="2" charset="0"/>
                      </a:endParaRPr>
                    </a:p>
                    <a:p>
                      <a:pPr marL="0" indent="0">
                        <a:buFont typeface="Roboto" panose="02000000000000000000" pitchFamily="2" charset="0"/>
                        <a:buNone/>
                      </a:pPr>
                      <a:r>
                        <a:rPr lang="en-US" sz="1200" dirty="0">
                          <a:latin typeface="Roboto" panose="02000000000000000000" pitchFamily="2" charset="0"/>
                          <a:ea typeface="Roboto" panose="02000000000000000000" pitchFamily="2" charset="0"/>
                          <a:cs typeface="Roboto" panose="02000000000000000000" pitchFamily="2" charset="0"/>
                        </a:rPr>
                        <a:t>Room Exits</a:t>
                      </a:r>
                    </a:p>
                    <a:p>
                      <a:pPr marL="171450" indent="-171450">
                        <a:buFont typeface="Roboto" panose="02000000000000000000" pitchFamily="2" charset="0"/>
                        <a:buChar char="—"/>
                      </a:pPr>
                      <a:r>
                        <a:rPr lang="en-US" sz="1200" dirty="0">
                          <a:latin typeface="Roboto" panose="02000000000000000000" pitchFamily="2" charset="0"/>
                          <a:ea typeface="Roboto" panose="02000000000000000000" pitchFamily="2" charset="0"/>
                          <a:cs typeface="Roboto" panose="02000000000000000000" pitchFamily="2" charset="0"/>
                        </a:rPr>
                        <a:t>Standing, kneeling and lying</a:t>
                      </a:r>
                    </a:p>
                    <a:p>
                      <a:pPr marL="0" indent="0">
                        <a:buFont typeface="Roboto" panose="02000000000000000000" pitchFamily="2" charset="0"/>
                        <a:buNone/>
                      </a:pPr>
                      <a:endParaRPr lang="en-US" sz="1200" dirty="0">
                        <a:latin typeface="Roboto" panose="02000000000000000000" pitchFamily="2" charset="0"/>
                        <a:ea typeface="Roboto" panose="02000000000000000000" pitchFamily="2" charset="0"/>
                        <a:cs typeface="Roboto" panose="02000000000000000000" pitchFamily="2" charset="0"/>
                      </a:endParaRPr>
                    </a:p>
                    <a:p>
                      <a:pPr marL="0" indent="0">
                        <a:buFont typeface="Roboto" panose="02000000000000000000" pitchFamily="2" charset="0"/>
                        <a:buNone/>
                      </a:pPr>
                      <a:r>
                        <a:rPr lang="en-US" sz="1200" dirty="0">
                          <a:latin typeface="Roboto" panose="02000000000000000000" pitchFamily="2" charset="0"/>
                          <a:ea typeface="Roboto" panose="02000000000000000000" pitchFamily="2" charset="0"/>
                          <a:cs typeface="Roboto" panose="02000000000000000000" pitchFamily="2" charset="0"/>
                        </a:rPr>
                        <a:t>Recovery and restoring mana  – Staff debrief and Hue </a:t>
                      </a:r>
                      <a:r>
                        <a:rPr lang="en-US" sz="1200" dirty="0" err="1">
                          <a:latin typeface="Roboto" panose="02000000000000000000" pitchFamily="2" charset="0"/>
                          <a:ea typeface="Roboto" panose="02000000000000000000" pitchFamily="2" charset="0"/>
                          <a:cs typeface="Roboto" panose="02000000000000000000" pitchFamily="2" charset="0"/>
                        </a:rPr>
                        <a:t>Whakapiri</a:t>
                      </a:r>
                      <a:endParaRPr lang="en-US" sz="1200" dirty="0">
                        <a:latin typeface="Roboto" panose="02000000000000000000" pitchFamily="2" charset="0"/>
                        <a:ea typeface="Roboto" panose="02000000000000000000" pitchFamily="2" charset="0"/>
                        <a:cs typeface="Roboto" panose="02000000000000000000" pitchFamily="2" charset="0"/>
                      </a:endParaRPr>
                    </a:p>
                  </a:txBody>
                  <a:tcPr>
                    <a:lnT w="12700" cap="flat" cmpd="sng" algn="ctr">
                      <a:solidFill>
                        <a:schemeClr val="bg1"/>
                      </a:solidFill>
                      <a:prstDash val="solid"/>
                      <a:round/>
                      <a:headEnd type="none" w="med" len="med"/>
                      <a:tailEnd type="none" w="med" len="med"/>
                    </a:lnT>
                    <a:solidFill>
                      <a:srgbClr val="903A80">
                        <a:alpha val="25098"/>
                      </a:srgbClr>
                    </a:solidFill>
                  </a:tcPr>
                </a:tc>
                <a:extLst>
                  <a:ext uri="{0D108BD9-81ED-4DB2-BD59-A6C34878D82A}">
                    <a16:rowId xmlns:a16="http://schemas.microsoft.com/office/drawing/2014/main" val="47928436"/>
                  </a:ext>
                </a:extLst>
              </a:tr>
            </a:tbl>
          </a:graphicData>
        </a:graphic>
      </p:graphicFrame>
      <p:sp>
        <p:nvSpPr>
          <p:cNvPr id="15" name="TextBox 14">
            <a:extLst>
              <a:ext uri="{FF2B5EF4-FFF2-40B4-BE49-F238E27FC236}">
                <a16:creationId xmlns:a16="http://schemas.microsoft.com/office/drawing/2014/main" id="{6A595362-F008-490B-89D2-3FFA08BF2B30}"/>
              </a:ext>
            </a:extLst>
          </p:cNvPr>
          <p:cNvSpPr txBox="1"/>
          <p:nvPr/>
        </p:nvSpPr>
        <p:spPr>
          <a:xfrm>
            <a:off x="433342" y="2795642"/>
            <a:ext cx="2137539" cy="1723549"/>
          </a:xfrm>
          <a:prstGeom prst="rect">
            <a:avLst/>
          </a:prstGeom>
          <a:noFill/>
        </p:spPr>
        <p:txBody>
          <a:bodyPr wrap="square" rtlCol="0">
            <a:spAutoFit/>
          </a:bodyPr>
          <a:lstStyle/>
          <a:p>
            <a:r>
              <a:rPr lang="en-NZ" sz="1600" dirty="0">
                <a:solidFill>
                  <a:schemeClr val="tx1">
                    <a:lumMod val="85000"/>
                    <a:lumOff val="15000"/>
                  </a:schemeClr>
                </a:solidFill>
                <a:latin typeface="Roboto" panose="02000000000000000000" pitchFamily="2" charset="0"/>
                <a:ea typeface="Roboto" panose="02000000000000000000" pitchFamily="2" charset="0"/>
                <a:cs typeface="Roboto" panose="02000000000000000000" pitchFamily="2" charset="0"/>
              </a:rPr>
              <a:t>Theory</a:t>
            </a:r>
          </a:p>
          <a:p>
            <a:endParaRPr lang="en-NZ" sz="600" dirty="0">
              <a:solidFill>
                <a:schemeClr val="tx1">
                  <a:lumMod val="85000"/>
                  <a:lumOff val="15000"/>
                </a:schemeClr>
              </a:solidFill>
              <a:latin typeface="Roboto" panose="02000000000000000000" pitchFamily="2" charset="0"/>
              <a:ea typeface="Roboto" panose="02000000000000000000" pitchFamily="2" charset="0"/>
              <a:cs typeface="Roboto" panose="02000000000000000000" pitchFamily="2" charset="0"/>
            </a:endParaRPr>
          </a:p>
          <a:p>
            <a:pPr marL="171450" indent="-171450">
              <a:buFont typeface="Roboto" panose="02000000000000000000" pitchFamily="2" charset="0"/>
              <a:buChar char="—"/>
            </a:pPr>
            <a:r>
              <a:rPr lang="en-NZ" sz="1050" dirty="0">
                <a:solidFill>
                  <a:schemeClr val="tx1">
                    <a:lumMod val="85000"/>
                    <a:lumOff val="15000"/>
                  </a:schemeClr>
                </a:solidFill>
                <a:latin typeface="Roboto" panose="02000000000000000000" pitchFamily="2" charset="0"/>
                <a:ea typeface="Roboto" panose="02000000000000000000" pitchFamily="2" charset="0"/>
                <a:cs typeface="Roboto" panose="02000000000000000000" pitchFamily="2" charset="0"/>
              </a:rPr>
              <a:t>Trauma responses – cause and effect</a:t>
            </a:r>
          </a:p>
          <a:p>
            <a:pPr marL="171450" indent="-171450">
              <a:buFont typeface="Roboto" panose="02000000000000000000" pitchFamily="2" charset="0"/>
              <a:buChar char="—"/>
            </a:pPr>
            <a:r>
              <a:rPr lang="en-US" sz="1050" dirty="0">
                <a:solidFill>
                  <a:schemeClr val="tx1">
                    <a:lumMod val="85000"/>
                    <a:lumOff val="15000"/>
                  </a:schemeClr>
                </a:solidFill>
                <a:latin typeface="Roboto" panose="02000000000000000000" pitchFamily="2" charset="0"/>
                <a:ea typeface="Roboto" panose="02000000000000000000" pitchFamily="2" charset="0"/>
                <a:cs typeface="Roboto" panose="02000000000000000000" pitchFamily="2" charset="0"/>
              </a:rPr>
              <a:t>Linking Maslow’s Hierarchy of Needs, </a:t>
            </a:r>
            <a:r>
              <a:rPr lang="en-US" sz="1050" dirty="0" err="1">
                <a:solidFill>
                  <a:schemeClr val="tx1">
                    <a:lumMod val="85000"/>
                    <a:lumOff val="15000"/>
                  </a:schemeClr>
                </a:solidFill>
                <a:latin typeface="Roboto" panose="02000000000000000000" pitchFamily="2" charset="0"/>
                <a:ea typeface="Roboto" panose="02000000000000000000" pitchFamily="2" charset="0"/>
                <a:cs typeface="Roboto" panose="02000000000000000000" pitchFamily="2" charset="0"/>
              </a:rPr>
              <a:t>Te</a:t>
            </a:r>
            <a:r>
              <a:rPr lang="en-US" sz="1050" dirty="0">
                <a:solidFill>
                  <a:schemeClr val="tx1">
                    <a:lumMod val="85000"/>
                    <a:lumOff val="15000"/>
                  </a:schemeClr>
                </a:solidFill>
                <a:latin typeface="Roboto" panose="02000000000000000000" pitchFamily="2" charset="0"/>
                <a:ea typeface="Roboto" panose="02000000000000000000" pitchFamily="2" charset="0"/>
                <a:cs typeface="Roboto" panose="02000000000000000000" pitchFamily="2" charset="0"/>
              </a:rPr>
              <a:t> Whare Tapa </a:t>
            </a:r>
            <a:r>
              <a:rPr lang="en-US" sz="1050" dirty="0" err="1">
                <a:solidFill>
                  <a:schemeClr val="tx1">
                    <a:lumMod val="85000"/>
                    <a:lumOff val="15000"/>
                  </a:schemeClr>
                </a:solidFill>
                <a:latin typeface="Roboto" panose="02000000000000000000" pitchFamily="2" charset="0"/>
                <a:ea typeface="Roboto" panose="02000000000000000000" pitchFamily="2" charset="0"/>
                <a:cs typeface="Roboto" panose="02000000000000000000" pitchFamily="2" charset="0"/>
              </a:rPr>
              <a:t>Whā</a:t>
            </a:r>
            <a:r>
              <a:rPr lang="en-US" sz="1050" dirty="0">
                <a:solidFill>
                  <a:schemeClr val="tx1">
                    <a:lumMod val="85000"/>
                    <a:lumOff val="15000"/>
                  </a:schemeClr>
                </a:solidFill>
                <a:latin typeface="Roboto" panose="02000000000000000000" pitchFamily="2" charset="0"/>
                <a:ea typeface="Roboto" panose="02000000000000000000" pitchFamily="2" charset="0"/>
                <a:cs typeface="Roboto" panose="02000000000000000000" pitchFamily="2" charset="0"/>
              </a:rPr>
              <a:t> and the Residential Safety Framework</a:t>
            </a:r>
            <a:endParaRPr lang="en-NZ" sz="1050" dirty="0">
              <a:solidFill>
                <a:schemeClr val="tx1">
                  <a:lumMod val="85000"/>
                  <a:lumOff val="15000"/>
                </a:schemeClr>
              </a:solidFill>
              <a:latin typeface="Roboto" panose="02000000000000000000" pitchFamily="2" charset="0"/>
              <a:ea typeface="Roboto" panose="02000000000000000000" pitchFamily="2" charset="0"/>
              <a:cs typeface="Roboto" panose="02000000000000000000" pitchFamily="2" charset="0"/>
            </a:endParaRPr>
          </a:p>
          <a:p>
            <a:pPr marL="171450" indent="-171450">
              <a:buFont typeface="Roboto" panose="02000000000000000000" pitchFamily="2" charset="0"/>
              <a:buChar char="—"/>
            </a:pPr>
            <a:r>
              <a:rPr lang="en-NZ" sz="1050" dirty="0">
                <a:solidFill>
                  <a:schemeClr val="tx1">
                    <a:lumMod val="85000"/>
                    <a:lumOff val="15000"/>
                  </a:schemeClr>
                </a:solidFill>
                <a:latin typeface="Roboto" panose="02000000000000000000" pitchFamily="2" charset="0"/>
                <a:ea typeface="Roboto" panose="02000000000000000000" pitchFamily="2" charset="0"/>
                <a:cs typeface="Roboto" panose="02000000000000000000" pitchFamily="2" charset="0"/>
              </a:rPr>
              <a:t>Verbal de-escalation techniques</a:t>
            </a:r>
          </a:p>
        </p:txBody>
      </p:sp>
      <p:sp>
        <p:nvSpPr>
          <p:cNvPr id="16" name="TextBox 15">
            <a:extLst>
              <a:ext uri="{FF2B5EF4-FFF2-40B4-BE49-F238E27FC236}">
                <a16:creationId xmlns:a16="http://schemas.microsoft.com/office/drawing/2014/main" id="{CC79089D-C782-44C0-B5B1-F755C5C2828F}"/>
              </a:ext>
            </a:extLst>
          </p:cNvPr>
          <p:cNvSpPr txBox="1"/>
          <p:nvPr/>
        </p:nvSpPr>
        <p:spPr>
          <a:xfrm>
            <a:off x="439877" y="4543711"/>
            <a:ext cx="2137539" cy="220829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NZ" sz="1600" b="0" i="0" u="none" strike="noStrike" kern="1200" cap="none" spc="0" normalizeH="0" baseline="0" noProof="0" dirty="0">
                <a:ln>
                  <a:noFill/>
                </a:ln>
                <a:solidFill>
                  <a:schemeClr val="tx1">
                    <a:lumMod val="85000"/>
                    <a:lumOff val="15000"/>
                  </a:schemeClr>
                </a:solidFill>
                <a:effectLst/>
                <a:uLnTx/>
                <a:uFillTx/>
                <a:latin typeface="Roboto" panose="02000000000000000000" pitchFamily="2" charset="0"/>
                <a:ea typeface="Roboto" panose="02000000000000000000" pitchFamily="2" charset="0"/>
                <a:cs typeface="Roboto" panose="02000000000000000000" pitchFamily="2" charset="0"/>
              </a:rPr>
              <a:t>Physical</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NZ" sz="600" b="0" i="0" u="none" strike="noStrike" kern="1200" cap="none" spc="0" normalizeH="0" baseline="0" noProof="0" dirty="0">
              <a:ln>
                <a:noFill/>
              </a:ln>
              <a:solidFill>
                <a:schemeClr val="tx1">
                  <a:lumMod val="85000"/>
                  <a:lumOff val="15000"/>
                </a:schemeClr>
              </a:solidFill>
              <a:effectLst/>
              <a:uLnTx/>
              <a:uFillTx/>
              <a:latin typeface="Roboto" panose="02000000000000000000" pitchFamily="2" charset="0"/>
              <a:ea typeface="Roboto" panose="02000000000000000000" pitchFamily="2" charset="0"/>
              <a:cs typeface="Roboto" panose="02000000000000000000" pitchFamily="2" charset="0"/>
            </a:endParaRPr>
          </a:p>
          <a:p>
            <a:pPr marL="171450" marR="0" lvl="0" indent="-171450" algn="l" defTabSz="914400" rtl="0" eaLnBrk="1" fontAlgn="auto" latinLnBrk="0" hangingPunct="1">
              <a:lnSpc>
                <a:spcPct val="100000"/>
              </a:lnSpc>
              <a:spcBef>
                <a:spcPts val="0"/>
              </a:spcBef>
              <a:spcAft>
                <a:spcPts val="0"/>
              </a:spcAft>
              <a:buClrTx/>
              <a:buSzTx/>
              <a:buFont typeface="Roboto" panose="02000000000000000000" pitchFamily="2" charset="0"/>
              <a:buChar char="—"/>
              <a:tabLst/>
              <a:defRPr/>
            </a:pPr>
            <a:r>
              <a:rPr kumimoji="0" lang="en-NZ" sz="1050" b="0" i="0" u="none" strike="noStrike" kern="1200" cap="none" spc="0" normalizeH="0" baseline="0" noProof="0" dirty="0">
                <a:ln>
                  <a:noFill/>
                </a:ln>
                <a:solidFill>
                  <a:schemeClr val="tx1">
                    <a:lumMod val="85000"/>
                    <a:lumOff val="15000"/>
                  </a:schemeClr>
                </a:solidFill>
                <a:effectLst/>
                <a:uLnTx/>
                <a:uFillTx/>
                <a:latin typeface="Roboto" panose="02000000000000000000" pitchFamily="2" charset="0"/>
                <a:ea typeface="Roboto" panose="02000000000000000000" pitchFamily="2" charset="0"/>
                <a:cs typeface="Roboto" panose="02000000000000000000" pitchFamily="2" charset="0"/>
              </a:rPr>
              <a:t>Revision of principles of safety, p</a:t>
            </a:r>
            <a:r>
              <a:rPr lang="en-NZ" sz="1050" dirty="0" err="1">
                <a:solidFill>
                  <a:schemeClr val="tx1">
                    <a:lumMod val="85000"/>
                    <a:lumOff val="15000"/>
                  </a:schemeClr>
                </a:solidFill>
                <a:latin typeface="Roboto" panose="02000000000000000000" pitchFamily="2" charset="0"/>
                <a:ea typeface="Roboto" panose="02000000000000000000" pitchFamily="2" charset="0"/>
                <a:cs typeface="Roboto" panose="02000000000000000000" pitchFamily="2" charset="0"/>
              </a:rPr>
              <a:t>rinciples</a:t>
            </a:r>
            <a:r>
              <a:rPr lang="en-NZ" sz="1050" dirty="0">
                <a:solidFill>
                  <a:schemeClr val="tx1">
                    <a:lumMod val="85000"/>
                    <a:lumOff val="15000"/>
                  </a:schemeClr>
                </a:solidFill>
                <a:latin typeface="Roboto" panose="02000000000000000000" pitchFamily="2" charset="0"/>
                <a:ea typeface="Roboto" panose="02000000000000000000" pitchFamily="2" charset="0"/>
                <a:cs typeface="Roboto" panose="02000000000000000000" pitchFamily="2" charset="0"/>
              </a:rPr>
              <a:t> of engagement and engagement </a:t>
            </a:r>
            <a:r>
              <a:rPr lang="en-NZ" sz="1050" dirty="0" err="1">
                <a:solidFill>
                  <a:schemeClr val="tx1">
                    <a:lumMod val="85000"/>
                    <a:lumOff val="15000"/>
                  </a:schemeClr>
                </a:solidFill>
                <a:latin typeface="Roboto" panose="02000000000000000000" pitchFamily="2" charset="0"/>
                <a:ea typeface="Roboto" panose="02000000000000000000" pitchFamily="2" charset="0"/>
                <a:cs typeface="Roboto" panose="02000000000000000000" pitchFamily="2" charset="0"/>
              </a:rPr>
              <a:t>te</a:t>
            </a:r>
            <a:r>
              <a:rPr kumimoji="0" lang="en-NZ" sz="1050" b="0" i="0" u="none" strike="noStrike" kern="1200" cap="none" spc="0" normalizeH="0" baseline="0" noProof="0" dirty="0" err="1">
                <a:ln>
                  <a:noFill/>
                </a:ln>
                <a:solidFill>
                  <a:schemeClr val="tx1">
                    <a:lumMod val="85000"/>
                    <a:lumOff val="15000"/>
                  </a:schemeClr>
                </a:solidFill>
                <a:effectLst/>
                <a:uLnTx/>
                <a:uFillTx/>
                <a:latin typeface="Roboto" panose="02000000000000000000" pitchFamily="2" charset="0"/>
                <a:ea typeface="Roboto" panose="02000000000000000000" pitchFamily="2" charset="0"/>
                <a:cs typeface="Roboto" panose="02000000000000000000" pitchFamily="2" charset="0"/>
              </a:rPr>
              <a:t>chniques</a:t>
            </a:r>
            <a:endParaRPr kumimoji="0" lang="en-NZ" sz="1050" b="0" i="0" u="none" strike="noStrike" kern="1200" cap="none" spc="0" normalizeH="0" baseline="0" noProof="0" dirty="0">
              <a:ln>
                <a:noFill/>
              </a:ln>
              <a:solidFill>
                <a:schemeClr val="tx1">
                  <a:lumMod val="85000"/>
                  <a:lumOff val="15000"/>
                </a:schemeClr>
              </a:solidFill>
              <a:effectLst/>
              <a:uLnTx/>
              <a:uFillTx/>
              <a:latin typeface="Roboto" panose="02000000000000000000" pitchFamily="2" charset="0"/>
              <a:ea typeface="Roboto" panose="02000000000000000000" pitchFamily="2" charset="0"/>
              <a:cs typeface="Roboto" panose="02000000000000000000" pitchFamily="2" charset="0"/>
            </a:endParaRPr>
          </a:p>
          <a:p>
            <a:pPr marL="171450" marR="0" lvl="0" indent="-171450" algn="l" defTabSz="914400" rtl="0" eaLnBrk="1" fontAlgn="auto" latinLnBrk="0" hangingPunct="1">
              <a:lnSpc>
                <a:spcPct val="100000"/>
              </a:lnSpc>
              <a:spcBef>
                <a:spcPts val="0"/>
              </a:spcBef>
              <a:spcAft>
                <a:spcPts val="0"/>
              </a:spcAft>
              <a:buClrTx/>
              <a:buSzTx/>
              <a:buFont typeface="Roboto" panose="02000000000000000000" pitchFamily="2" charset="0"/>
              <a:buChar char="—"/>
              <a:tabLst/>
              <a:defRPr/>
            </a:pPr>
            <a:r>
              <a:rPr lang="en-NZ" sz="1050" dirty="0">
                <a:solidFill>
                  <a:schemeClr val="tx1">
                    <a:lumMod val="85000"/>
                    <a:lumOff val="15000"/>
                  </a:schemeClr>
                </a:solidFill>
                <a:latin typeface="Roboto" panose="02000000000000000000" pitchFamily="2" charset="0"/>
                <a:ea typeface="Roboto" panose="02000000000000000000" pitchFamily="2" charset="0"/>
                <a:cs typeface="Roboto" panose="02000000000000000000" pitchFamily="2" charset="0"/>
              </a:rPr>
              <a:t>Safe ground holds</a:t>
            </a:r>
          </a:p>
          <a:p>
            <a:pPr marL="171450" marR="0" lvl="0" indent="-171450" algn="l" defTabSz="914400" rtl="0" eaLnBrk="1" fontAlgn="auto" latinLnBrk="0" hangingPunct="1">
              <a:lnSpc>
                <a:spcPct val="100000"/>
              </a:lnSpc>
              <a:spcBef>
                <a:spcPts val="0"/>
              </a:spcBef>
              <a:spcAft>
                <a:spcPts val="0"/>
              </a:spcAft>
              <a:buClrTx/>
              <a:buSzTx/>
              <a:buFont typeface="Roboto" panose="02000000000000000000" pitchFamily="2" charset="0"/>
              <a:buChar char="—"/>
              <a:tabLst/>
              <a:defRPr/>
            </a:pPr>
            <a:r>
              <a:rPr kumimoji="0" lang="en-NZ" sz="1050" b="0" i="0" u="none" strike="noStrike" kern="1200" cap="none" spc="0" normalizeH="0" baseline="0" noProof="0" dirty="0">
                <a:ln>
                  <a:noFill/>
                </a:ln>
                <a:solidFill>
                  <a:schemeClr val="tx1">
                    <a:lumMod val="85000"/>
                    <a:lumOff val="15000"/>
                  </a:schemeClr>
                </a:solidFill>
                <a:effectLst/>
                <a:uLnTx/>
                <a:uFillTx/>
                <a:latin typeface="Roboto" panose="02000000000000000000" pitchFamily="2" charset="0"/>
                <a:ea typeface="Roboto" panose="02000000000000000000" pitchFamily="2" charset="0"/>
                <a:cs typeface="Roboto" panose="02000000000000000000" pitchFamily="2" charset="0"/>
              </a:rPr>
              <a:t>Staff protection on the ground</a:t>
            </a:r>
          </a:p>
          <a:p>
            <a:pPr marL="171450" marR="0" lvl="0" indent="-171450" algn="l" defTabSz="914400" rtl="0" eaLnBrk="1" fontAlgn="auto" latinLnBrk="0" hangingPunct="1">
              <a:lnSpc>
                <a:spcPct val="100000"/>
              </a:lnSpc>
              <a:spcBef>
                <a:spcPts val="0"/>
              </a:spcBef>
              <a:spcAft>
                <a:spcPts val="0"/>
              </a:spcAft>
              <a:buClrTx/>
              <a:buSzTx/>
              <a:buFont typeface="Roboto" panose="02000000000000000000" pitchFamily="2" charset="0"/>
              <a:buChar char="—"/>
              <a:tabLst/>
              <a:defRPr/>
            </a:pPr>
            <a:r>
              <a:rPr lang="en-NZ" sz="1050" dirty="0">
                <a:solidFill>
                  <a:schemeClr val="tx1">
                    <a:lumMod val="85000"/>
                    <a:lumOff val="15000"/>
                  </a:schemeClr>
                </a:solidFill>
                <a:latin typeface="Roboto" panose="02000000000000000000" pitchFamily="2" charset="0"/>
                <a:ea typeface="Roboto" panose="02000000000000000000" pitchFamily="2" charset="0"/>
                <a:cs typeface="Roboto" panose="02000000000000000000" pitchFamily="2" charset="0"/>
              </a:rPr>
              <a:t>Room exits</a:t>
            </a:r>
          </a:p>
          <a:p>
            <a:pPr marL="171450" marR="0" lvl="0" indent="-171450" algn="l" defTabSz="914400" rtl="0" eaLnBrk="1" fontAlgn="auto" latinLnBrk="0" hangingPunct="1">
              <a:lnSpc>
                <a:spcPct val="100000"/>
              </a:lnSpc>
              <a:spcBef>
                <a:spcPts val="0"/>
              </a:spcBef>
              <a:spcAft>
                <a:spcPts val="0"/>
              </a:spcAft>
              <a:buClrTx/>
              <a:buSzTx/>
              <a:buFont typeface="Roboto" panose="02000000000000000000" pitchFamily="2" charset="0"/>
              <a:buChar char="—"/>
              <a:tabLst/>
              <a:defRPr/>
            </a:pPr>
            <a:r>
              <a:rPr kumimoji="0" lang="en-NZ" sz="1050" b="0" i="0" u="none" strike="noStrike" kern="1200" cap="none" spc="0" normalizeH="0" baseline="0" noProof="0" dirty="0">
                <a:ln>
                  <a:noFill/>
                </a:ln>
                <a:solidFill>
                  <a:schemeClr val="tx1">
                    <a:lumMod val="85000"/>
                    <a:lumOff val="15000"/>
                  </a:schemeClr>
                </a:solidFill>
                <a:effectLst/>
                <a:uLnTx/>
                <a:uFillTx/>
                <a:latin typeface="Roboto" panose="02000000000000000000" pitchFamily="2" charset="0"/>
                <a:ea typeface="Roboto" panose="02000000000000000000" pitchFamily="2" charset="0"/>
                <a:cs typeface="Roboto" panose="02000000000000000000" pitchFamily="2" charset="0"/>
              </a:rPr>
              <a:t>Recovery – </a:t>
            </a:r>
            <a:r>
              <a:rPr lang="en-NZ" sz="1050" dirty="0">
                <a:solidFill>
                  <a:schemeClr val="tx1">
                    <a:lumMod val="85000"/>
                    <a:lumOff val="15000"/>
                  </a:schemeClr>
                </a:solidFill>
                <a:latin typeface="Roboto" panose="02000000000000000000" pitchFamily="2" charset="0"/>
                <a:ea typeface="Roboto" panose="02000000000000000000" pitchFamily="2" charset="0"/>
                <a:cs typeface="Roboto" panose="02000000000000000000" pitchFamily="2" charset="0"/>
              </a:rPr>
              <a:t>staff debrief</a:t>
            </a:r>
          </a:p>
          <a:p>
            <a:pPr marL="171450" marR="0" lvl="0" indent="-171450" algn="l" defTabSz="914400" rtl="0" eaLnBrk="1" fontAlgn="auto" latinLnBrk="0" hangingPunct="1">
              <a:lnSpc>
                <a:spcPct val="100000"/>
              </a:lnSpc>
              <a:spcBef>
                <a:spcPts val="0"/>
              </a:spcBef>
              <a:spcAft>
                <a:spcPts val="0"/>
              </a:spcAft>
              <a:buClrTx/>
              <a:buSzTx/>
              <a:buFont typeface="Roboto" panose="02000000000000000000" pitchFamily="2" charset="0"/>
              <a:buChar char="—"/>
              <a:tabLst/>
              <a:defRPr/>
            </a:pPr>
            <a:r>
              <a:rPr kumimoji="0" lang="en-NZ" sz="1050" b="0" i="0" u="none" strike="noStrike" kern="1200" cap="none" spc="0" normalizeH="0" baseline="0" noProof="0" dirty="0">
                <a:ln>
                  <a:noFill/>
                </a:ln>
                <a:solidFill>
                  <a:schemeClr val="tx1">
                    <a:lumMod val="85000"/>
                    <a:lumOff val="15000"/>
                  </a:schemeClr>
                </a:solidFill>
                <a:effectLst/>
                <a:uLnTx/>
                <a:uFillTx/>
                <a:latin typeface="Roboto" panose="02000000000000000000" pitchFamily="2" charset="0"/>
                <a:ea typeface="Roboto" panose="02000000000000000000" pitchFamily="2" charset="0"/>
                <a:cs typeface="Roboto" panose="02000000000000000000" pitchFamily="2" charset="0"/>
              </a:rPr>
              <a:t>Restoring mana - hue </a:t>
            </a:r>
            <a:r>
              <a:rPr kumimoji="0" lang="en-NZ" sz="1050" b="0" i="0" u="none" strike="noStrike" kern="1200" cap="none" spc="0" normalizeH="0" baseline="0" noProof="0" dirty="0" err="1">
                <a:ln>
                  <a:noFill/>
                </a:ln>
                <a:solidFill>
                  <a:schemeClr val="tx1">
                    <a:lumMod val="85000"/>
                    <a:lumOff val="15000"/>
                  </a:schemeClr>
                </a:solidFill>
                <a:effectLst/>
                <a:uLnTx/>
                <a:uFillTx/>
                <a:latin typeface="Roboto" panose="02000000000000000000" pitchFamily="2" charset="0"/>
                <a:ea typeface="Roboto" panose="02000000000000000000" pitchFamily="2" charset="0"/>
                <a:cs typeface="Roboto" panose="02000000000000000000" pitchFamily="2" charset="0"/>
              </a:rPr>
              <a:t>whakapiri</a:t>
            </a:r>
            <a:endParaRPr kumimoji="0" lang="en-NZ" sz="1050" b="0" i="0" u="none" strike="noStrike" kern="1200" cap="none" spc="0" normalizeH="0" baseline="0" noProof="0" dirty="0">
              <a:ln>
                <a:noFill/>
              </a:ln>
              <a:solidFill>
                <a:schemeClr val="tx1">
                  <a:lumMod val="85000"/>
                  <a:lumOff val="15000"/>
                </a:schemeClr>
              </a:solidFill>
              <a:effectLst/>
              <a:uLnTx/>
              <a:uFillTx/>
              <a:latin typeface="Roboto" panose="02000000000000000000" pitchFamily="2" charset="0"/>
              <a:ea typeface="Roboto" panose="02000000000000000000" pitchFamily="2" charset="0"/>
              <a:cs typeface="Roboto" panose="02000000000000000000" pitchFamily="2" charset="0"/>
            </a:endParaRPr>
          </a:p>
          <a:p>
            <a:pPr marL="171450" marR="0" lvl="0" indent="-171450" algn="l" defTabSz="914400" rtl="0" eaLnBrk="1" fontAlgn="auto" latinLnBrk="0" hangingPunct="1">
              <a:lnSpc>
                <a:spcPct val="100000"/>
              </a:lnSpc>
              <a:spcBef>
                <a:spcPts val="0"/>
              </a:spcBef>
              <a:spcAft>
                <a:spcPts val="0"/>
              </a:spcAft>
              <a:buClrTx/>
              <a:buSzTx/>
              <a:buFont typeface="Roboto" panose="02000000000000000000" pitchFamily="2" charset="0"/>
              <a:buChar char="—"/>
              <a:tabLst/>
              <a:defRPr/>
            </a:pPr>
            <a:endParaRPr kumimoji="0" lang="en-NZ" sz="1050" b="0" i="0" u="none" strike="noStrike" kern="1200" cap="none" spc="0" normalizeH="0" baseline="0" noProof="0" dirty="0">
              <a:ln>
                <a:noFill/>
              </a:ln>
              <a:solidFill>
                <a:schemeClr val="tx1">
                  <a:lumMod val="85000"/>
                  <a:lumOff val="15000"/>
                </a:schemeClr>
              </a:solidFill>
              <a:effectLst/>
              <a:uLnTx/>
              <a:uFillTx/>
              <a:latin typeface="Roboto" panose="02000000000000000000" pitchFamily="2" charset="0"/>
              <a:ea typeface="Roboto" panose="02000000000000000000" pitchFamily="2" charset="0"/>
              <a:cs typeface="Roboto" panose="02000000000000000000" pitchFamily="2" charset="0"/>
            </a:endParaRPr>
          </a:p>
        </p:txBody>
      </p:sp>
    </p:spTree>
    <p:custDataLst>
      <p:tags r:id="rId1"/>
    </p:custDataLst>
    <p:extLst>
      <p:ext uri="{BB962C8B-B14F-4D97-AF65-F5344CB8AC3E}">
        <p14:creationId xmlns:p14="http://schemas.microsoft.com/office/powerpoint/2010/main" val="303098192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Rectangle 20">
            <a:extLst>
              <a:ext uri="{FF2B5EF4-FFF2-40B4-BE49-F238E27FC236}">
                <a16:creationId xmlns:a16="http://schemas.microsoft.com/office/drawing/2014/main" id="{E3AB7FF3-354E-4135-B53F-3EC327F60973}"/>
              </a:ext>
            </a:extLst>
          </p:cNvPr>
          <p:cNvSpPr/>
          <p:nvPr/>
        </p:nvSpPr>
        <p:spPr>
          <a:xfrm>
            <a:off x="10370048" y="5878800"/>
            <a:ext cx="1683327" cy="95180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Z"/>
          </a:p>
        </p:txBody>
      </p:sp>
      <p:sp>
        <p:nvSpPr>
          <p:cNvPr id="2" name="Title 1">
            <a:extLst>
              <a:ext uri="{FF2B5EF4-FFF2-40B4-BE49-F238E27FC236}">
                <a16:creationId xmlns:a16="http://schemas.microsoft.com/office/drawing/2014/main" id="{ADAB1DD4-8532-48E2-B541-DCDA87284CB2}"/>
              </a:ext>
            </a:extLst>
          </p:cNvPr>
          <p:cNvSpPr>
            <a:spLocks noGrp="1"/>
          </p:cNvSpPr>
          <p:nvPr>
            <p:ph type="ctrTitle"/>
          </p:nvPr>
        </p:nvSpPr>
        <p:spPr>
          <a:xfrm>
            <a:off x="633588" y="979200"/>
            <a:ext cx="10829965" cy="541174"/>
          </a:xfrm>
        </p:spPr>
        <p:txBody>
          <a:bodyPr/>
          <a:lstStyle/>
          <a:p>
            <a:r>
              <a:rPr lang="en-NZ" sz="4000" dirty="0"/>
              <a:t>Training topics – in more detail</a:t>
            </a:r>
            <a:endParaRPr lang="en-NZ" sz="4400" dirty="0"/>
          </a:p>
        </p:txBody>
      </p:sp>
      <p:graphicFrame>
        <p:nvGraphicFramePr>
          <p:cNvPr id="13" name="Table 13">
            <a:extLst>
              <a:ext uri="{FF2B5EF4-FFF2-40B4-BE49-F238E27FC236}">
                <a16:creationId xmlns:a16="http://schemas.microsoft.com/office/drawing/2014/main" id="{86A19EA7-DE45-4B68-B014-276C4ABABFE6}"/>
              </a:ext>
            </a:extLst>
          </p:cNvPr>
          <p:cNvGraphicFramePr>
            <a:graphicFrameLocks noGrp="1"/>
          </p:cNvGraphicFramePr>
          <p:nvPr>
            <p:extLst>
              <p:ext uri="{D42A27DB-BD31-4B8C-83A1-F6EECF244321}">
                <p14:modId xmlns:p14="http://schemas.microsoft.com/office/powerpoint/2010/main" val="625442674"/>
              </p:ext>
            </p:extLst>
          </p:nvPr>
        </p:nvGraphicFramePr>
        <p:xfrm>
          <a:off x="2744684" y="1700808"/>
          <a:ext cx="4807991" cy="2839720"/>
        </p:xfrm>
        <a:graphic>
          <a:graphicData uri="http://schemas.openxmlformats.org/drawingml/2006/table">
            <a:tbl>
              <a:tblPr firstRow="1" bandRow="1">
                <a:tableStyleId>{5C22544A-7EE6-4342-B048-85BDC9FD1C3A}</a:tableStyleId>
              </a:tblPr>
              <a:tblGrid>
                <a:gridCol w="4807991">
                  <a:extLst>
                    <a:ext uri="{9D8B030D-6E8A-4147-A177-3AD203B41FA5}">
                      <a16:colId xmlns:a16="http://schemas.microsoft.com/office/drawing/2014/main" val="3650798450"/>
                    </a:ext>
                  </a:extLst>
                </a:gridCol>
              </a:tblGrid>
              <a:tr h="370840">
                <a:tc>
                  <a:txBody>
                    <a:bodyPr/>
                    <a:lstStyle/>
                    <a:p>
                      <a:r>
                        <a:rPr lang="en-NZ" dirty="0">
                          <a:latin typeface="Roboto" panose="02000000000000000000" pitchFamily="2" charset="0"/>
                          <a:ea typeface="Roboto" panose="02000000000000000000" pitchFamily="2" charset="0"/>
                          <a:cs typeface="Roboto" panose="02000000000000000000" pitchFamily="2" charset="0"/>
                        </a:rPr>
                        <a:t>Assessment</a:t>
                      </a:r>
                    </a:p>
                  </a:txBody>
                  <a:tcPr>
                    <a:lnB w="12700" cap="flat" cmpd="sng" algn="ctr">
                      <a:solidFill>
                        <a:schemeClr val="bg1"/>
                      </a:solidFill>
                      <a:prstDash val="solid"/>
                      <a:round/>
                      <a:headEnd type="none" w="med" len="med"/>
                      <a:tailEnd type="none" w="med" len="med"/>
                    </a:lnB>
                    <a:solidFill>
                      <a:srgbClr val="832472">
                        <a:alpha val="60000"/>
                      </a:srgbClr>
                    </a:solidFill>
                  </a:tcPr>
                </a:tc>
                <a:extLst>
                  <a:ext uri="{0D108BD9-81ED-4DB2-BD59-A6C34878D82A}">
                    <a16:rowId xmlns:a16="http://schemas.microsoft.com/office/drawing/2014/main" val="3743309343"/>
                  </a:ext>
                </a:extLst>
              </a:tr>
              <a:tr h="370840">
                <a:tc>
                  <a:txBody>
                    <a:bodyPr/>
                    <a:lstStyle/>
                    <a:p>
                      <a:r>
                        <a:rPr lang="en-US" sz="1200" dirty="0">
                          <a:latin typeface="Roboto" panose="02000000000000000000" pitchFamily="2" charset="0"/>
                          <a:ea typeface="Roboto" panose="02000000000000000000" pitchFamily="2" charset="0"/>
                          <a:cs typeface="Roboto" panose="02000000000000000000" pitchFamily="2" charset="0"/>
                        </a:rPr>
                        <a:t>The final day of the training is reserved for assessment of the learners. This is done on both a theory and practical level.</a:t>
                      </a:r>
                    </a:p>
                    <a:p>
                      <a:endParaRPr lang="en-US" sz="1200" dirty="0">
                        <a:latin typeface="Roboto" panose="02000000000000000000" pitchFamily="2" charset="0"/>
                        <a:ea typeface="Roboto" panose="02000000000000000000" pitchFamily="2" charset="0"/>
                        <a:cs typeface="Roboto" panose="02000000000000000000" pitchFamily="2" charset="0"/>
                      </a:endParaRPr>
                    </a:p>
                    <a:p>
                      <a:r>
                        <a:rPr lang="en-US" sz="1200" dirty="0">
                          <a:latin typeface="Roboto" panose="02000000000000000000" pitchFamily="2" charset="0"/>
                          <a:ea typeface="Roboto" panose="02000000000000000000" pitchFamily="2" charset="0"/>
                          <a:cs typeface="Roboto" panose="02000000000000000000" pitchFamily="2" charset="0"/>
                        </a:rPr>
                        <a:t>The learners will complete a Theory Test before taking part in a presentation (10-15min) of what they have learnt over the week including demonstration of holds.</a:t>
                      </a:r>
                    </a:p>
                    <a:p>
                      <a:endParaRPr lang="en-US" sz="1200" dirty="0">
                        <a:latin typeface="Roboto" panose="02000000000000000000" pitchFamily="2" charset="0"/>
                        <a:ea typeface="Roboto" panose="02000000000000000000" pitchFamily="2" charset="0"/>
                        <a:cs typeface="Roboto" panose="02000000000000000000" pitchFamily="2" charset="0"/>
                      </a:endParaRPr>
                    </a:p>
                    <a:p>
                      <a:r>
                        <a:rPr lang="en-US" sz="1200" dirty="0">
                          <a:latin typeface="Roboto" panose="02000000000000000000" pitchFamily="2" charset="0"/>
                          <a:ea typeface="Roboto" panose="02000000000000000000" pitchFamily="2" charset="0"/>
                          <a:cs typeface="Roboto" panose="02000000000000000000" pitchFamily="2" charset="0"/>
                        </a:rPr>
                        <a:t>They will complete a set of drills – for example:</a:t>
                      </a:r>
                    </a:p>
                    <a:p>
                      <a:pPr marL="171450" indent="-171450">
                        <a:buFont typeface="Roboto" panose="02000000000000000000" pitchFamily="2" charset="0"/>
                        <a:buChar char="—"/>
                      </a:pPr>
                      <a:r>
                        <a:rPr lang="en-US" sz="1200" dirty="0">
                          <a:latin typeface="Roboto" panose="02000000000000000000" pitchFamily="2" charset="0"/>
                          <a:ea typeface="Roboto" panose="02000000000000000000" pitchFamily="2" charset="0"/>
                          <a:cs typeface="Roboto" panose="02000000000000000000" pitchFamily="2" charset="0"/>
                        </a:rPr>
                        <a:t>participants are given keys/radios and then allocated to different areas of the residence. When they hear “STAR participants to……” they must respond to the area as if they are the response team – STAR instructors to stage an incident.</a:t>
                      </a:r>
                    </a:p>
                    <a:p>
                      <a:endParaRPr lang="en-NZ" sz="1200" kern="1200" dirty="0">
                        <a:solidFill>
                          <a:schemeClr val="dk1"/>
                        </a:solidFill>
                        <a:latin typeface="Roboto" panose="02000000000000000000" pitchFamily="2" charset="0"/>
                        <a:ea typeface="Roboto" panose="02000000000000000000" pitchFamily="2" charset="0"/>
                        <a:cs typeface="Roboto" panose="02000000000000000000" pitchFamily="2" charset="0"/>
                      </a:endParaRPr>
                    </a:p>
                  </a:txBody>
                  <a:tcPr>
                    <a:lnL w="12700" cmpd="sng">
                      <a:noFill/>
                    </a:lnL>
                    <a:lnR w="12700" cmpd="sng">
                      <a:noFill/>
                    </a:lnR>
                    <a:lnT w="12700" cap="flat" cmpd="sng" algn="ctr">
                      <a:solidFill>
                        <a:schemeClr val="bg1"/>
                      </a:solidFill>
                      <a:prstDash val="solid"/>
                      <a:round/>
                      <a:headEnd type="none" w="med" len="med"/>
                      <a:tailEnd type="none" w="med" len="med"/>
                    </a:lnT>
                    <a:lnB w="12700" cmpd="sng">
                      <a:noFill/>
                    </a:lnB>
                    <a:lnTlToBr w="12700" cmpd="sng">
                      <a:noFill/>
                      <a:prstDash val="solid"/>
                    </a:lnTlToBr>
                    <a:lnBlToTr w="12700" cmpd="sng">
                      <a:noFill/>
                      <a:prstDash val="solid"/>
                    </a:lnBlToTr>
                    <a:solidFill>
                      <a:srgbClr val="903A80">
                        <a:alpha val="20000"/>
                      </a:srgbClr>
                    </a:solidFill>
                  </a:tcPr>
                </a:tc>
                <a:extLst>
                  <a:ext uri="{0D108BD9-81ED-4DB2-BD59-A6C34878D82A}">
                    <a16:rowId xmlns:a16="http://schemas.microsoft.com/office/drawing/2014/main" val="47928436"/>
                  </a:ext>
                </a:extLst>
              </a:tr>
            </a:tbl>
          </a:graphicData>
        </a:graphic>
      </p:graphicFrame>
      <p:sp>
        <p:nvSpPr>
          <p:cNvPr id="11" name="Rectangle 10">
            <a:extLst>
              <a:ext uri="{FF2B5EF4-FFF2-40B4-BE49-F238E27FC236}">
                <a16:creationId xmlns:a16="http://schemas.microsoft.com/office/drawing/2014/main" id="{2835BD1A-E951-4338-91AD-DDBE7A68BA9E}"/>
              </a:ext>
            </a:extLst>
          </p:cNvPr>
          <p:cNvSpPr/>
          <p:nvPr/>
        </p:nvSpPr>
        <p:spPr>
          <a:xfrm>
            <a:off x="433342" y="2704755"/>
            <a:ext cx="2137539" cy="1765800"/>
          </a:xfrm>
          <a:prstGeom prst="rect">
            <a:avLst/>
          </a:prstGeom>
          <a:solidFill>
            <a:srgbClr val="832472">
              <a:alpha val="2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Z"/>
          </a:p>
        </p:txBody>
      </p:sp>
      <p:sp>
        <p:nvSpPr>
          <p:cNvPr id="3" name="Rectangle 2">
            <a:extLst>
              <a:ext uri="{FF2B5EF4-FFF2-40B4-BE49-F238E27FC236}">
                <a16:creationId xmlns:a16="http://schemas.microsoft.com/office/drawing/2014/main" id="{2A984F6B-7B67-4450-940D-6D5DD5964F05}"/>
              </a:ext>
            </a:extLst>
          </p:cNvPr>
          <p:cNvSpPr/>
          <p:nvPr/>
        </p:nvSpPr>
        <p:spPr>
          <a:xfrm>
            <a:off x="433342" y="1700808"/>
            <a:ext cx="2137539" cy="1012278"/>
          </a:xfrm>
          <a:prstGeom prst="rect">
            <a:avLst/>
          </a:prstGeom>
          <a:solidFill>
            <a:srgbClr val="832472">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Z">
              <a:solidFill>
                <a:srgbClr val="832472"/>
              </a:solidFill>
            </a:endParaRPr>
          </a:p>
        </p:txBody>
      </p:sp>
      <p:pic>
        <p:nvPicPr>
          <p:cNvPr id="4" name="Graphic 3" descr="Flip calendar outline">
            <a:extLst>
              <a:ext uri="{FF2B5EF4-FFF2-40B4-BE49-F238E27FC236}">
                <a16:creationId xmlns:a16="http://schemas.microsoft.com/office/drawing/2014/main" id="{81AFA3E3-EAC1-451E-86BA-9568C7005874}"/>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433342" y="1700808"/>
            <a:ext cx="914400" cy="914400"/>
          </a:xfrm>
          <a:prstGeom prst="rect">
            <a:avLst/>
          </a:prstGeom>
        </p:spPr>
      </p:pic>
      <p:sp>
        <p:nvSpPr>
          <p:cNvPr id="5" name="TextBox 4">
            <a:extLst>
              <a:ext uri="{FF2B5EF4-FFF2-40B4-BE49-F238E27FC236}">
                <a16:creationId xmlns:a16="http://schemas.microsoft.com/office/drawing/2014/main" id="{032DE511-5316-4CE0-83CB-BF32DB290235}"/>
              </a:ext>
            </a:extLst>
          </p:cNvPr>
          <p:cNvSpPr txBox="1"/>
          <p:nvPr/>
        </p:nvSpPr>
        <p:spPr>
          <a:xfrm>
            <a:off x="1283910" y="2018115"/>
            <a:ext cx="1061509" cy="369332"/>
          </a:xfrm>
          <a:prstGeom prst="rect">
            <a:avLst/>
          </a:prstGeom>
          <a:noFill/>
        </p:spPr>
        <p:txBody>
          <a:bodyPr wrap="none" rtlCol="0">
            <a:spAutoFit/>
          </a:bodyPr>
          <a:lstStyle/>
          <a:p>
            <a:pPr algn="ctr"/>
            <a:r>
              <a:rPr lang="en-NZ" b="1" dirty="0">
                <a:solidFill>
                  <a:schemeClr val="bg1"/>
                </a:solidFill>
                <a:latin typeface="Roboto" panose="02000000000000000000" pitchFamily="2" charset="0"/>
                <a:ea typeface="Roboto" panose="02000000000000000000" pitchFamily="2" charset="0"/>
                <a:cs typeface="Roboto" panose="02000000000000000000" pitchFamily="2" charset="0"/>
              </a:rPr>
              <a:t>Day Five</a:t>
            </a:r>
          </a:p>
        </p:txBody>
      </p:sp>
      <p:sp>
        <p:nvSpPr>
          <p:cNvPr id="6" name="TextBox 5">
            <a:extLst>
              <a:ext uri="{FF2B5EF4-FFF2-40B4-BE49-F238E27FC236}">
                <a16:creationId xmlns:a16="http://schemas.microsoft.com/office/drawing/2014/main" id="{8B61C00C-387A-4EF7-9199-3FCCEC13D5A1}"/>
              </a:ext>
            </a:extLst>
          </p:cNvPr>
          <p:cNvSpPr txBox="1"/>
          <p:nvPr/>
        </p:nvSpPr>
        <p:spPr>
          <a:xfrm>
            <a:off x="694815" y="1989325"/>
            <a:ext cx="391454" cy="523220"/>
          </a:xfrm>
          <a:prstGeom prst="rect">
            <a:avLst/>
          </a:prstGeom>
          <a:noFill/>
        </p:spPr>
        <p:txBody>
          <a:bodyPr wrap="none" rtlCol="0">
            <a:spAutoFit/>
          </a:bodyPr>
          <a:lstStyle/>
          <a:p>
            <a:pPr algn="ctr"/>
            <a:r>
              <a:rPr lang="en-NZ" sz="2800" b="1" dirty="0">
                <a:solidFill>
                  <a:schemeClr val="bg1"/>
                </a:solidFill>
                <a:latin typeface="Roboto" panose="02000000000000000000" pitchFamily="2" charset="0"/>
                <a:ea typeface="Roboto" panose="02000000000000000000" pitchFamily="2" charset="0"/>
                <a:cs typeface="Roboto" panose="02000000000000000000" pitchFamily="2" charset="0"/>
              </a:rPr>
              <a:t>5</a:t>
            </a:r>
          </a:p>
        </p:txBody>
      </p:sp>
      <p:grpSp>
        <p:nvGrpSpPr>
          <p:cNvPr id="8" name="Group 7">
            <a:extLst>
              <a:ext uri="{FF2B5EF4-FFF2-40B4-BE49-F238E27FC236}">
                <a16:creationId xmlns:a16="http://schemas.microsoft.com/office/drawing/2014/main" id="{4510E27B-FD9E-4C45-BE3A-9B2F7306AE8A}"/>
              </a:ext>
            </a:extLst>
          </p:cNvPr>
          <p:cNvGrpSpPr/>
          <p:nvPr/>
        </p:nvGrpSpPr>
        <p:grpSpPr>
          <a:xfrm>
            <a:off x="1745160" y="4132462"/>
            <a:ext cx="825721" cy="288000"/>
            <a:chOff x="2383605" y="3904137"/>
            <a:chExt cx="825721" cy="288000"/>
          </a:xfrm>
        </p:grpSpPr>
        <p:pic>
          <p:nvPicPr>
            <p:cNvPr id="9" name="Graphic 8" descr="Clock with solid fill">
              <a:extLst>
                <a:ext uri="{FF2B5EF4-FFF2-40B4-BE49-F238E27FC236}">
                  <a16:creationId xmlns:a16="http://schemas.microsoft.com/office/drawing/2014/main" id="{90472B52-7410-424E-8066-5CD22E778CF1}"/>
                </a:ext>
              </a:extLst>
            </p:cNvPr>
            <p:cNvPicPr>
              <a:picLocks noChangeAspect="1"/>
            </p:cNvPicPr>
            <p:nvPr/>
          </p:nvPicPr>
          <p:blipFill>
            <a:blip r:embed="rId5" cstate="print">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2921326" y="3904137"/>
              <a:ext cx="288000" cy="288000"/>
            </a:xfrm>
            <a:prstGeom prst="rect">
              <a:avLst/>
            </a:prstGeom>
          </p:spPr>
        </p:pic>
        <p:sp>
          <p:nvSpPr>
            <p:cNvPr id="10" name="TextBox 9">
              <a:extLst>
                <a:ext uri="{FF2B5EF4-FFF2-40B4-BE49-F238E27FC236}">
                  <a16:creationId xmlns:a16="http://schemas.microsoft.com/office/drawing/2014/main" id="{4C68235D-4285-4F4A-9B1D-126EBB9C055D}"/>
                </a:ext>
              </a:extLst>
            </p:cNvPr>
            <p:cNvSpPr txBox="1"/>
            <p:nvPr/>
          </p:nvSpPr>
          <p:spPr>
            <a:xfrm>
              <a:off x="2383605" y="3943751"/>
              <a:ext cx="614529" cy="230832"/>
            </a:xfrm>
            <a:prstGeom prst="rect">
              <a:avLst/>
            </a:prstGeom>
            <a:noFill/>
          </p:spPr>
          <p:txBody>
            <a:bodyPr wrap="square" rtlCol="0">
              <a:spAutoFit/>
            </a:bodyPr>
            <a:lstStyle/>
            <a:p>
              <a:pPr algn="ctr"/>
              <a:r>
                <a:rPr lang="en-NZ" sz="900" dirty="0">
                  <a:solidFill>
                    <a:schemeClr val="tx1">
                      <a:lumMod val="85000"/>
                      <a:lumOff val="15000"/>
                    </a:schemeClr>
                  </a:solidFill>
                  <a:latin typeface="Roboto" panose="02000000000000000000" pitchFamily="2" charset="0"/>
                  <a:ea typeface="Roboto" panose="02000000000000000000" pitchFamily="2" charset="0"/>
                  <a:cs typeface="Roboto" panose="02000000000000000000" pitchFamily="2" charset="0"/>
                </a:rPr>
                <a:t>Full Day</a:t>
              </a:r>
              <a:endParaRPr lang="en-NZ" sz="700" dirty="0">
                <a:solidFill>
                  <a:schemeClr val="tx1">
                    <a:lumMod val="85000"/>
                    <a:lumOff val="15000"/>
                  </a:schemeClr>
                </a:solidFill>
                <a:latin typeface="Roboto" panose="02000000000000000000" pitchFamily="2" charset="0"/>
                <a:ea typeface="Roboto" panose="02000000000000000000" pitchFamily="2" charset="0"/>
                <a:cs typeface="Roboto" panose="02000000000000000000" pitchFamily="2" charset="0"/>
              </a:endParaRPr>
            </a:p>
          </p:txBody>
        </p:sp>
      </p:grpSp>
      <p:sp>
        <p:nvSpPr>
          <p:cNvPr id="19" name="TextBox 18">
            <a:extLst>
              <a:ext uri="{FF2B5EF4-FFF2-40B4-BE49-F238E27FC236}">
                <a16:creationId xmlns:a16="http://schemas.microsoft.com/office/drawing/2014/main" id="{EB0296EA-68A2-4AA5-9BE9-130DAB005F3A}"/>
              </a:ext>
            </a:extLst>
          </p:cNvPr>
          <p:cNvSpPr txBox="1"/>
          <p:nvPr/>
        </p:nvSpPr>
        <p:spPr>
          <a:xfrm>
            <a:off x="433342" y="2811963"/>
            <a:ext cx="2137539" cy="1077218"/>
          </a:xfrm>
          <a:prstGeom prst="rect">
            <a:avLst/>
          </a:prstGeom>
          <a:noFill/>
        </p:spPr>
        <p:txBody>
          <a:bodyPr wrap="square" rtlCol="0">
            <a:spAutoFit/>
          </a:bodyPr>
          <a:lstStyle/>
          <a:p>
            <a:r>
              <a:rPr lang="en-NZ" sz="1600" dirty="0">
                <a:solidFill>
                  <a:schemeClr val="tx1">
                    <a:lumMod val="85000"/>
                    <a:lumOff val="15000"/>
                  </a:schemeClr>
                </a:solidFill>
                <a:latin typeface="Roboto" panose="02000000000000000000" pitchFamily="2" charset="0"/>
                <a:ea typeface="Roboto" panose="02000000000000000000" pitchFamily="2" charset="0"/>
                <a:cs typeface="Roboto" panose="02000000000000000000" pitchFamily="2" charset="0"/>
              </a:rPr>
              <a:t>Assessment</a:t>
            </a:r>
          </a:p>
          <a:p>
            <a:endParaRPr lang="en-NZ" sz="600" dirty="0">
              <a:solidFill>
                <a:schemeClr val="tx1">
                  <a:lumMod val="85000"/>
                  <a:lumOff val="15000"/>
                </a:schemeClr>
              </a:solidFill>
              <a:latin typeface="Roboto" panose="02000000000000000000" pitchFamily="2" charset="0"/>
              <a:ea typeface="Roboto" panose="02000000000000000000" pitchFamily="2" charset="0"/>
              <a:cs typeface="Roboto" panose="02000000000000000000" pitchFamily="2" charset="0"/>
            </a:endParaRPr>
          </a:p>
          <a:p>
            <a:pPr marL="171450" indent="-171450">
              <a:buFont typeface="Roboto" panose="02000000000000000000" pitchFamily="2" charset="0"/>
              <a:buChar char="—"/>
            </a:pPr>
            <a:r>
              <a:rPr lang="en-NZ" sz="1050" dirty="0">
                <a:solidFill>
                  <a:schemeClr val="tx1">
                    <a:lumMod val="85000"/>
                    <a:lumOff val="15000"/>
                  </a:schemeClr>
                </a:solidFill>
                <a:latin typeface="Roboto" panose="02000000000000000000" pitchFamily="2" charset="0"/>
                <a:ea typeface="Roboto" panose="02000000000000000000" pitchFamily="2" charset="0"/>
                <a:cs typeface="Roboto" panose="02000000000000000000" pitchFamily="2" charset="0"/>
              </a:rPr>
              <a:t>Theory test</a:t>
            </a:r>
          </a:p>
          <a:p>
            <a:pPr marL="171450" indent="-171450">
              <a:buFont typeface="Roboto" panose="02000000000000000000" pitchFamily="2" charset="0"/>
              <a:buChar char="—"/>
            </a:pPr>
            <a:r>
              <a:rPr lang="en-NZ" sz="1050" dirty="0">
                <a:solidFill>
                  <a:schemeClr val="tx1">
                    <a:lumMod val="85000"/>
                    <a:lumOff val="15000"/>
                  </a:schemeClr>
                </a:solidFill>
                <a:latin typeface="Roboto" panose="02000000000000000000" pitchFamily="2" charset="0"/>
                <a:ea typeface="Roboto" panose="02000000000000000000" pitchFamily="2" charset="0"/>
                <a:cs typeface="Roboto" panose="02000000000000000000" pitchFamily="2" charset="0"/>
              </a:rPr>
              <a:t>Participant presentations of skills learnt over the week</a:t>
            </a:r>
          </a:p>
          <a:p>
            <a:pPr marL="171450" indent="-171450">
              <a:buFont typeface="Roboto" panose="02000000000000000000" pitchFamily="2" charset="0"/>
              <a:buChar char="—"/>
            </a:pPr>
            <a:r>
              <a:rPr lang="en-NZ" sz="1050" dirty="0">
                <a:solidFill>
                  <a:schemeClr val="tx1">
                    <a:lumMod val="85000"/>
                    <a:lumOff val="15000"/>
                  </a:schemeClr>
                </a:solidFill>
                <a:latin typeface="Roboto" panose="02000000000000000000" pitchFamily="2" charset="0"/>
                <a:ea typeface="Roboto" panose="02000000000000000000" pitchFamily="2" charset="0"/>
                <a:cs typeface="Roboto" panose="02000000000000000000" pitchFamily="2" charset="0"/>
              </a:rPr>
              <a:t>Drills</a:t>
            </a:r>
          </a:p>
        </p:txBody>
      </p:sp>
    </p:spTree>
    <p:custDataLst>
      <p:tags r:id="rId1"/>
    </p:custDataLst>
    <p:extLst>
      <p:ext uri="{BB962C8B-B14F-4D97-AF65-F5344CB8AC3E}">
        <p14:creationId xmlns:p14="http://schemas.microsoft.com/office/powerpoint/2010/main" val="2105369363"/>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ARTICULATE_DESIGN_ID_OT ORANGE" val="t1VmTnsx"/>
  <p:tag name="ARTICULATE_DESIGN_ID_1_OT ORANGE" val="SiAdYiaO"/>
  <p:tag name="ARTICULATE_DESIGN_ID_OT CORPORATE THEME" val="oNh6Pl5T"/>
  <p:tag name="ARTICULATE_DESIGN_ID_OT GREEN THEME" val="XYW2wmoS"/>
  <p:tag name="ARTICULATE_DESIGN_ID_OT PURPLE THEME" val="CnZzBCVy"/>
  <p:tag name="ARTICULATE_DESIGN_ID_OT RED THEME" val="9h4OjoXn"/>
  <p:tag name="ARTICULATE_SLIDE_THUMBNAIL_REFRESH" val="1"/>
  <p:tag name="ARTICULATE_PROJECT_OPEN" val="0"/>
  <p:tag name="ARTICULATE_SLIDE_COUNT" val="15"/>
</p:tagLst>
</file>

<file path=ppt/tags/tag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heme/theme1.xml><?xml version="1.0" encoding="utf-8"?>
<a:theme xmlns:a="http://schemas.openxmlformats.org/drawingml/2006/main" name="1_OT Orange">
  <a:themeElements>
    <a:clrScheme name="OT - Blue">
      <a:dk1>
        <a:sysClr val="windowText" lastClr="000000"/>
      </a:dk1>
      <a:lt1>
        <a:sysClr val="window" lastClr="FFFFFF"/>
      </a:lt1>
      <a:dk2>
        <a:srgbClr val="000000"/>
      </a:dk2>
      <a:lt2>
        <a:srgbClr val="FFFFFF"/>
      </a:lt2>
      <a:accent1>
        <a:srgbClr val="194383"/>
      </a:accent1>
      <a:accent2>
        <a:srgbClr val="005CA9"/>
      </a:accent2>
      <a:accent3>
        <a:srgbClr val="1589CB"/>
      </a:accent3>
      <a:accent4>
        <a:srgbClr val="5BC5F2"/>
      </a:accent4>
      <a:accent5>
        <a:srgbClr val="A5A5A5"/>
      </a:accent5>
      <a:accent6>
        <a:srgbClr val="F2F2F2"/>
      </a:accent6>
      <a:hlink>
        <a:srgbClr val="005CA9"/>
      </a:hlink>
      <a:folHlink>
        <a:srgbClr val="800080"/>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Powerpoint Template" id="{F761ECA4-E5A3-47D7-8EAF-6C78AE0A17F0}" vid="{B58BA6E7-5FDD-40D3-83C7-A5EE11E09103}"/>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lcf76f155ced4ddcb4097134ff3c332f xmlns="431f880d-5049-489f-9955-f6b3d74ddd5b">
      <Terms xmlns="http://schemas.microsoft.com/office/infopath/2007/PartnerControls"/>
    </lcf76f155ced4ddcb4097134ff3c332f>
    <TaxCatchAll xmlns="ec761af5-23b3-453d-aa00-8620c42b1ab2" xsi:nil="true"/>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31EB20FB678E04499939B5C76BC9117F" ma:contentTypeVersion="14" ma:contentTypeDescription="Create a new document." ma:contentTypeScope="" ma:versionID="9ad40a79f4faa3f0dab488654a7aa730">
  <xsd:schema xmlns:xsd="http://www.w3.org/2001/XMLSchema" xmlns:xs="http://www.w3.org/2001/XMLSchema" xmlns:p="http://schemas.microsoft.com/office/2006/metadata/properties" xmlns:ns2="431f880d-5049-489f-9955-f6b3d74ddd5b" xmlns:ns3="c7c66f8a-fd0d-4da3-b6ce-0241484f0de0" xmlns:ns4="ec761af5-23b3-453d-aa00-8620c42b1ab2" targetNamespace="http://schemas.microsoft.com/office/2006/metadata/properties" ma:root="true" ma:fieldsID="aefca67b6117340c6ba199f94ce65043" ns2:_="" ns3:_="" ns4:_="">
    <xsd:import namespace="431f880d-5049-489f-9955-f6b3d74ddd5b"/>
    <xsd:import namespace="c7c66f8a-fd0d-4da3-b6ce-0241484f0de0"/>
    <xsd:import namespace="ec761af5-23b3-453d-aa00-8620c42b1ab2"/>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3:SharedWithUsers" minOccurs="0"/>
                <xsd:element ref="ns3:SharedWithDetails" minOccurs="0"/>
                <xsd:element ref="ns2:MediaServiceAutoTags" minOccurs="0"/>
                <xsd:element ref="ns2:MediaServiceOCR" minOccurs="0"/>
                <xsd:element ref="ns2:MediaServiceGenerationTime" minOccurs="0"/>
                <xsd:element ref="ns2:MediaServiceEventHashCode" minOccurs="0"/>
                <xsd:element ref="ns2:lcf76f155ced4ddcb4097134ff3c332f" minOccurs="0"/>
                <xsd:element ref="ns4:TaxCatchAll" minOccurs="0"/>
                <xsd:element ref="ns2:MediaServiceDateTake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431f880d-5049-489f-9955-f6b3d74ddd5b"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AutoTags" ma:index="14" nillable="true" ma:displayName="Tags" ma:internalName="MediaServiceAutoTags" ma:readOnly="true">
      <xsd:simpleType>
        <xsd:restriction base="dms:Text"/>
      </xsd:simpleType>
    </xsd:element>
    <xsd:element name="MediaServiceOCR" ma:index="15" nillable="true" ma:displayName="Extracted Text"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lcf76f155ced4ddcb4097134ff3c332f" ma:index="19" nillable="true" ma:taxonomy="true" ma:internalName="lcf76f155ced4ddcb4097134ff3c332f" ma:taxonomyFieldName="MediaServiceImageTags" ma:displayName="Image Tags" ma:readOnly="false" ma:fieldId="{5cf76f15-5ced-4ddc-b409-7134ff3c332f}" ma:taxonomyMulti="true" ma:sspId="929d2d71-1bea-4987-bfd9-379d5b4db186" ma:termSetId="09814cd3-568e-fe90-9814-8d621ff8fb84" ma:anchorId="fba54fb3-c3e1-fe81-a776-ca4b69148c4d" ma:open="true" ma:isKeyword="false">
      <xsd:complexType>
        <xsd:sequence>
          <xsd:element ref="pc:Terms" minOccurs="0" maxOccurs="1"/>
        </xsd:sequence>
      </xsd:complexType>
    </xsd:element>
    <xsd:element name="MediaServiceDateTaken" ma:index="21" nillable="true" ma:displayName="MediaServiceDateTaken" ma:hidden="true" ma:internalName="MediaServiceDateTake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c7c66f8a-fd0d-4da3-b6ce-0241484f0de0" elementFormDefault="qualified">
    <xsd:import namespace="http://schemas.microsoft.com/office/2006/documentManagement/types"/>
    <xsd:import namespace="http://schemas.microsoft.com/office/infopath/2007/PartnerControls"/>
    <xsd:element name="SharedWithUsers" ma:index="12"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3" nillable="true" ma:displayName="Shared With Details"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ec761af5-23b3-453d-aa00-8620c42b1ab2" elementFormDefault="qualified">
    <xsd:import namespace="http://schemas.microsoft.com/office/2006/documentManagement/types"/>
    <xsd:import namespace="http://schemas.microsoft.com/office/infopath/2007/PartnerControls"/>
    <xsd:element name="TaxCatchAll" ma:index="20" nillable="true" ma:displayName="Taxonomy Catch All Column" ma:hidden="true" ma:list="{ba1f1fde-135c-4d42-b0f2-fe706b97f09f}" ma:internalName="TaxCatchAll" ma:showField="CatchAllData" ma:web="c7c66f8a-fd0d-4da3-b6ce-0241484f0de0">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0BC45210-9994-46C4-8742-CFFC45A91E11}">
  <ds:schemaRefs>
    <ds:schemaRef ds:uri="http://schemas.microsoft.com/sharepoint/v3/contenttype/forms"/>
  </ds:schemaRefs>
</ds:datastoreItem>
</file>

<file path=customXml/itemProps2.xml><?xml version="1.0" encoding="utf-8"?>
<ds:datastoreItem xmlns:ds="http://schemas.openxmlformats.org/officeDocument/2006/customXml" ds:itemID="{EAFA317E-0170-497B-9ED9-427068C6738D}">
  <ds:schemaRefs>
    <ds:schemaRef ds:uri="http://purl.org/dc/elements/1.1/"/>
    <ds:schemaRef ds:uri="http://schemas.microsoft.com/office/2006/metadata/properties"/>
    <ds:schemaRef ds:uri="66dc9b51-88b5-4d57-991b-746f3f1f4c54"/>
    <ds:schemaRef ds:uri="http://purl.org/dc/terms/"/>
    <ds:schemaRef ds:uri="http://schemas.openxmlformats.org/package/2006/metadata/core-properties"/>
    <ds:schemaRef ds:uri="http://schemas.microsoft.com/office/2006/documentManagement/types"/>
    <ds:schemaRef ds:uri="http://schemas.microsoft.com/office/infopath/2007/PartnerControls"/>
    <ds:schemaRef ds:uri="7e6ec841-cda2-49a4-a9ac-0ee2f02591f0"/>
    <ds:schemaRef ds:uri="http://www.w3.org/XML/1998/namespace"/>
    <ds:schemaRef ds:uri="http://purl.org/dc/dcmitype/"/>
  </ds:schemaRefs>
</ds:datastoreItem>
</file>

<file path=customXml/itemProps3.xml><?xml version="1.0" encoding="utf-8"?>
<ds:datastoreItem xmlns:ds="http://schemas.openxmlformats.org/officeDocument/2006/customXml" ds:itemID="{CCC39E38-DFF2-4E4B-883E-C44CC7E958EB}"/>
</file>

<file path=docProps/app.xml><?xml version="1.0" encoding="utf-8"?>
<Properties xmlns="http://schemas.openxmlformats.org/officeDocument/2006/extended-properties" xmlns:vt="http://schemas.openxmlformats.org/officeDocument/2006/docPropsVTypes">
  <Template>Powerpoint Template</Template>
  <TotalTime>813</TotalTime>
  <Words>1652</Words>
  <Application>Microsoft Office PowerPoint</Application>
  <PresentationFormat>Widescreen</PresentationFormat>
  <Paragraphs>264</Paragraphs>
  <Slides>10</Slides>
  <Notes>3</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10</vt:i4>
      </vt:variant>
    </vt:vector>
  </HeadingPairs>
  <TitlesOfParts>
    <vt:vector size="14" baseType="lpstr">
      <vt:lpstr>Arial</vt:lpstr>
      <vt:lpstr>Calibri</vt:lpstr>
      <vt:lpstr>Roboto</vt:lpstr>
      <vt:lpstr>1_OT Orange</vt:lpstr>
      <vt:lpstr>Safe Tactical Approach and Response</vt:lpstr>
      <vt:lpstr>Purpose of this document</vt:lpstr>
      <vt:lpstr>Learning Journey</vt:lpstr>
      <vt:lpstr>Structure of STAR</vt:lpstr>
      <vt:lpstr>Learning Outcomes</vt:lpstr>
      <vt:lpstr>Training topics – in more detail</vt:lpstr>
      <vt:lpstr>Training topics – in more detail</vt:lpstr>
      <vt:lpstr>Training topics – in more detail</vt:lpstr>
      <vt:lpstr>Training topics – in more detail</vt:lpstr>
      <vt:lpstr>Training topics – in more detail</vt:lpstr>
    </vt:vector>
  </TitlesOfParts>
  <Company>Ministry of Social Development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Training Outline Template</dc:title>
  <dc:creator>Shaun Martin</dc:creator>
  <cp:lastModifiedBy>Aby Adams</cp:lastModifiedBy>
  <cp:revision>10</cp:revision>
  <dcterms:created xsi:type="dcterms:W3CDTF">2020-11-01T18:54:50Z</dcterms:created>
  <dcterms:modified xsi:type="dcterms:W3CDTF">2023-03-21T23:42:21Z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0x01010031EB20FB678E04499939B5C76BC9117F</vt:lpwstr>
  </property>
  <property fmtid="{D5CDD505-2E9C-101B-9397-08002B2CF9AE}" pid="3" name="ArticulateGUID">
    <vt:lpwstr>A8716CEA-31CD-4943-8AD6-A47AF1D16036</vt:lpwstr>
  </property>
  <property fmtid="{D5CDD505-2E9C-101B-9397-08002B2CF9AE}" pid="4" name="ArticulatePath">
    <vt:lpwstr>Presentation1</vt:lpwstr>
  </property>
  <property fmtid="{D5CDD505-2E9C-101B-9397-08002B2CF9AE}" pid="5" name="MSIP_Label_71cef378-a6aa-44c9-b808-28fb30f5a5a6_Enabled">
    <vt:lpwstr>true</vt:lpwstr>
  </property>
  <property fmtid="{D5CDD505-2E9C-101B-9397-08002B2CF9AE}" pid="6" name="MSIP_Label_71cef378-a6aa-44c9-b808-28fb30f5a5a6_SetDate">
    <vt:lpwstr>2021-11-24T18:35:13Z</vt:lpwstr>
  </property>
  <property fmtid="{D5CDD505-2E9C-101B-9397-08002B2CF9AE}" pid="7" name="MSIP_Label_71cef378-a6aa-44c9-b808-28fb30f5a5a6_Method">
    <vt:lpwstr>Standard</vt:lpwstr>
  </property>
  <property fmtid="{D5CDD505-2E9C-101B-9397-08002B2CF9AE}" pid="8" name="MSIP_Label_71cef378-a6aa-44c9-b808-28fb30f5a5a6_Name">
    <vt:lpwstr>71cef378-a6aa-44c9-b808-28fb30f5a5a6</vt:lpwstr>
  </property>
  <property fmtid="{D5CDD505-2E9C-101B-9397-08002B2CF9AE}" pid="9" name="MSIP_Label_71cef378-a6aa-44c9-b808-28fb30f5a5a6_SiteId">
    <vt:lpwstr>5c908180-a006-403f-b9be-8829934f08dd</vt:lpwstr>
  </property>
  <property fmtid="{D5CDD505-2E9C-101B-9397-08002B2CF9AE}" pid="10" name="MSIP_Label_71cef378-a6aa-44c9-b808-28fb30f5a5a6_ActionId">
    <vt:lpwstr>2390b9a9-50fa-467c-8ed9-213f23d60e9a</vt:lpwstr>
  </property>
  <property fmtid="{D5CDD505-2E9C-101B-9397-08002B2CF9AE}" pid="11" name="MSIP_Label_71cef378-a6aa-44c9-b808-28fb30f5a5a6_ContentBits">
    <vt:lpwstr>1</vt:lpwstr>
  </property>
</Properties>
</file>