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diagrams/data2.xml" ContentType="application/vnd.openxmlformats-officedocument.drawingml.diagramData+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2.xml" ContentType="application/vnd.openxmlformats-officedocument.presentationml.notesSlide+xml"/>
  <Override PartName="/ppt/notesSlides/notesSlide6.xml" ContentType="application/vnd.openxmlformats-officedocument.presentationml.notesSlide+xml"/>
  <Override PartName="/ppt/diagrams/colors2.xml" ContentType="application/vnd.openxmlformats-officedocument.drawingml.diagramColors+xml"/>
  <Override PartName="/ppt/diagrams/drawing2.xml" ContentType="application/vnd.ms-office.drawingml.diagramDrawing+xml"/>
  <Override PartName="/ppt/diagrams/drawing1.xml" ContentType="application/vnd.ms-office.drawingml.diagramDrawing+xml"/>
  <Override PartName="/ppt/diagrams/colors1.xml" ContentType="application/vnd.openxmlformats-officedocument.drawingml.diagramColors+xml"/>
  <Override PartName="/ppt/diagrams/layout2.xml" ContentType="application/vnd.openxmlformats-officedocument.drawingml.diagramLayout+xml"/>
  <Override PartName="/ppt/diagrams/quickStyle1.xml" ContentType="application/vnd.openxmlformats-officedocument.drawingml.diagramStyle+xml"/>
  <Override PartName="/ppt/diagrams/layout1.xml" ContentType="application/vnd.openxmlformats-officedocument.drawingml.diagramLayout+xml"/>
  <Override PartName="/ppt/theme/theme2.xml" ContentType="application/vnd.openxmlformats-officedocument.theme+xml"/>
  <Override PartName="/ppt/notesMasters/notesMaster1.xml" ContentType="application/vnd.openxmlformats-officedocument.presentationml.notesMaster+xml"/>
  <Override PartName="/ppt/theme/theme1.xml" ContentType="application/vnd.openxmlformats-officedocument.theme+xml"/>
  <Override PartName="/ppt/diagrams/quickStyle2.xml" ContentType="application/vnd.openxmlformats-officedocument.drawingml.diagramStyl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7" r:id="rId2"/>
    <p:sldId id="258" r:id="rId3"/>
    <p:sldId id="259" r:id="rId4"/>
    <p:sldId id="260" r:id="rId5"/>
    <p:sldId id="262" r:id="rId6"/>
    <p:sldId id="261"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48216" autoAdjust="0"/>
  </p:normalViewPr>
  <p:slideViewPr>
    <p:cSldViewPr snapToGrid="0">
      <p:cViewPr varScale="1">
        <p:scale>
          <a:sx n="51" d="100"/>
          <a:sy n="51" d="100"/>
        </p:scale>
        <p:origin x="279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customXml" Target="../customXml/item2.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customXml" Target="../customXml/item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C85A8C-7FBC-46D9-83C5-2CC6B93EC7D7}" type="doc">
      <dgm:prSet loTypeId="urn:microsoft.com/office/officeart/2005/8/layout/hProcess7" loCatId="list" qsTypeId="urn:microsoft.com/office/officeart/2005/8/quickstyle/simple1" qsCatId="simple" csTypeId="urn:microsoft.com/office/officeart/2005/8/colors/accent1_2" csCatId="accent1" phldr="1"/>
      <dgm:spPr/>
      <dgm:t>
        <a:bodyPr/>
        <a:lstStyle/>
        <a:p>
          <a:endParaRPr lang="en-NZ"/>
        </a:p>
      </dgm:t>
    </dgm:pt>
    <dgm:pt modelId="{2452CB72-0F77-42C3-A465-884E1C83F1B9}">
      <dgm:prSet phldrT="[Text]"/>
      <dgm:spPr>
        <a:solidFill>
          <a:schemeClr val="tx2">
            <a:lumMod val="60000"/>
            <a:lumOff val="40000"/>
          </a:schemeClr>
        </a:solidFill>
      </dgm:spPr>
      <dgm:t>
        <a:bodyPr/>
        <a:lstStyle/>
        <a:p>
          <a:r>
            <a:rPr lang="en-US" b="1" dirty="0"/>
            <a:t>BHC-HIP</a:t>
          </a:r>
          <a:endParaRPr lang="en-NZ" b="1" dirty="0"/>
        </a:p>
      </dgm:t>
    </dgm:pt>
    <dgm:pt modelId="{0C560F8D-3C75-4F54-8160-66C0E5189CDA}" type="parTrans" cxnId="{53550706-EE33-4DAA-A992-50386E255698}">
      <dgm:prSet/>
      <dgm:spPr/>
      <dgm:t>
        <a:bodyPr/>
        <a:lstStyle/>
        <a:p>
          <a:endParaRPr lang="en-NZ"/>
        </a:p>
      </dgm:t>
    </dgm:pt>
    <dgm:pt modelId="{484E6AD8-A6C2-4834-B158-D9CC8D433D53}" type="sibTrans" cxnId="{53550706-EE33-4DAA-A992-50386E255698}">
      <dgm:prSet/>
      <dgm:spPr/>
      <dgm:t>
        <a:bodyPr/>
        <a:lstStyle/>
        <a:p>
          <a:endParaRPr lang="en-NZ"/>
        </a:p>
      </dgm:t>
    </dgm:pt>
    <dgm:pt modelId="{F409A9D8-0235-4C81-B216-7AD1C392AABA}">
      <dgm:prSet phldrT="[Text]"/>
      <dgm:spPr/>
      <dgm:t>
        <a:bodyPr/>
        <a:lstStyle/>
        <a:p>
          <a:r>
            <a:rPr lang="en-US" b="1" dirty="0"/>
            <a:t>H</a:t>
          </a:r>
          <a:r>
            <a:rPr lang="en-US" dirty="0"/>
            <a:t>ealth </a:t>
          </a:r>
        </a:p>
        <a:p>
          <a:r>
            <a:rPr lang="en-US" b="1" dirty="0"/>
            <a:t>I</a:t>
          </a:r>
          <a:r>
            <a:rPr lang="en-US" dirty="0"/>
            <a:t>mprovement</a:t>
          </a:r>
        </a:p>
        <a:p>
          <a:r>
            <a:rPr lang="en-US" b="1" dirty="0"/>
            <a:t>P</a:t>
          </a:r>
          <a:r>
            <a:rPr lang="en-US" dirty="0"/>
            <a:t>ractitioner</a:t>
          </a:r>
          <a:endParaRPr lang="en-NZ" dirty="0"/>
        </a:p>
      </dgm:t>
    </dgm:pt>
    <dgm:pt modelId="{4390540E-E5BD-4CAB-BBF9-47FCFB341066}" type="parTrans" cxnId="{A6E50097-596E-4726-ACD0-88FB92A3AE88}">
      <dgm:prSet/>
      <dgm:spPr/>
      <dgm:t>
        <a:bodyPr/>
        <a:lstStyle/>
        <a:p>
          <a:endParaRPr lang="en-NZ"/>
        </a:p>
      </dgm:t>
    </dgm:pt>
    <dgm:pt modelId="{2E3B7327-88F9-4B8A-B5DF-4A2B4D6BB577}" type="sibTrans" cxnId="{A6E50097-596E-4726-ACD0-88FB92A3AE88}">
      <dgm:prSet/>
      <dgm:spPr/>
      <dgm:t>
        <a:bodyPr/>
        <a:lstStyle/>
        <a:p>
          <a:endParaRPr lang="en-NZ"/>
        </a:p>
      </dgm:t>
    </dgm:pt>
    <dgm:pt modelId="{78159CB1-FF0E-49B4-847E-25932107C543}">
      <dgm:prSet phldrT="[Text]"/>
      <dgm:spPr>
        <a:solidFill>
          <a:srgbClr val="00B0F0"/>
        </a:solidFill>
      </dgm:spPr>
      <dgm:t>
        <a:bodyPr/>
        <a:lstStyle/>
        <a:p>
          <a:r>
            <a:rPr lang="en-US" b="1" dirty="0"/>
            <a:t>HC</a:t>
          </a:r>
          <a:endParaRPr lang="en-NZ" b="1" dirty="0"/>
        </a:p>
      </dgm:t>
    </dgm:pt>
    <dgm:pt modelId="{C4CBF7F3-CF2F-410A-A6DF-688513077670}" type="parTrans" cxnId="{BF366768-13AA-4D19-A9D9-1FABD104DC25}">
      <dgm:prSet/>
      <dgm:spPr/>
      <dgm:t>
        <a:bodyPr/>
        <a:lstStyle/>
        <a:p>
          <a:endParaRPr lang="en-NZ"/>
        </a:p>
      </dgm:t>
    </dgm:pt>
    <dgm:pt modelId="{9B82D098-F70E-468A-BDC3-963B5A0CE7DD}" type="sibTrans" cxnId="{BF366768-13AA-4D19-A9D9-1FABD104DC25}">
      <dgm:prSet/>
      <dgm:spPr/>
      <dgm:t>
        <a:bodyPr/>
        <a:lstStyle/>
        <a:p>
          <a:endParaRPr lang="en-NZ"/>
        </a:p>
      </dgm:t>
    </dgm:pt>
    <dgm:pt modelId="{83658FEC-FA26-4FAF-8FE8-DB9BF20FFFEF}">
      <dgm:prSet phldrT="[Text]"/>
      <dgm:spPr/>
      <dgm:t>
        <a:bodyPr/>
        <a:lstStyle/>
        <a:p>
          <a:r>
            <a:rPr lang="en-US" b="1" dirty="0"/>
            <a:t>H</a:t>
          </a:r>
          <a:r>
            <a:rPr lang="en-US" dirty="0"/>
            <a:t>ealth</a:t>
          </a:r>
        </a:p>
        <a:p>
          <a:r>
            <a:rPr lang="en-US" b="1" dirty="0"/>
            <a:t>C</a:t>
          </a:r>
          <a:r>
            <a:rPr lang="en-US" dirty="0"/>
            <a:t>oach</a:t>
          </a:r>
        </a:p>
        <a:p>
          <a:endParaRPr lang="en-US" dirty="0"/>
        </a:p>
      </dgm:t>
    </dgm:pt>
    <dgm:pt modelId="{8566E23C-6238-4C7A-A1D8-221A16CA82EF}" type="parTrans" cxnId="{8D7B75A4-2ADF-45E0-B381-0F5CF79AFE19}">
      <dgm:prSet/>
      <dgm:spPr/>
      <dgm:t>
        <a:bodyPr/>
        <a:lstStyle/>
        <a:p>
          <a:endParaRPr lang="en-NZ"/>
        </a:p>
      </dgm:t>
    </dgm:pt>
    <dgm:pt modelId="{FA053039-0C56-45D0-9586-6607454C819B}" type="sibTrans" cxnId="{8D7B75A4-2ADF-45E0-B381-0F5CF79AFE19}">
      <dgm:prSet/>
      <dgm:spPr/>
      <dgm:t>
        <a:bodyPr/>
        <a:lstStyle/>
        <a:p>
          <a:endParaRPr lang="en-NZ"/>
        </a:p>
      </dgm:t>
    </dgm:pt>
    <dgm:pt modelId="{4A035020-667F-4C5A-9FD1-BF4DE359BB04}">
      <dgm:prSet phldrT="[Text]"/>
      <dgm:spPr>
        <a:solidFill>
          <a:srgbClr val="92D050"/>
        </a:solidFill>
      </dgm:spPr>
      <dgm:t>
        <a:bodyPr/>
        <a:lstStyle/>
        <a:p>
          <a:r>
            <a:rPr lang="en-NZ" b="1" dirty="0"/>
            <a:t>CSW</a:t>
          </a:r>
        </a:p>
      </dgm:t>
    </dgm:pt>
    <dgm:pt modelId="{FA8AE73E-AA40-4589-B8DF-CAE1C57E6D80}" type="parTrans" cxnId="{0D3ECE92-E154-4966-8FAE-5D5367A6796D}">
      <dgm:prSet/>
      <dgm:spPr/>
      <dgm:t>
        <a:bodyPr/>
        <a:lstStyle/>
        <a:p>
          <a:endParaRPr lang="en-NZ"/>
        </a:p>
      </dgm:t>
    </dgm:pt>
    <dgm:pt modelId="{9D0BDFE7-E590-4CD5-83D6-6FD6191FA202}" type="sibTrans" cxnId="{0D3ECE92-E154-4966-8FAE-5D5367A6796D}">
      <dgm:prSet/>
      <dgm:spPr/>
      <dgm:t>
        <a:bodyPr/>
        <a:lstStyle/>
        <a:p>
          <a:endParaRPr lang="en-NZ"/>
        </a:p>
      </dgm:t>
    </dgm:pt>
    <dgm:pt modelId="{D562A340-1D21-4AB3-8D3A-3085B19901E0}">
      <dgm:prSet phldrT="[Text]"/>
      <dgm:spPr/>
      <dgm:t>
        <a:bodyPr/>
        <a:lstStyle/>
        <a:p>
          <a:pPr>
            <a:lnSpc>
              <a:spcPct val="90000"/>
            </a:lnSpc>
          </a:pPr>
          <a:r>
            <a:rPr lang="en-US" b="1" dirty="0"/>
            <a:t>C</a:t>
          </a:r>
          <a:r>
            <a:rPr lang="en-US" dirty="0"/>
            <a:t>ommunity</a:t>
          </a:r>
        </a:p>
        <a:p>
          <a:pPr>
            <a:lnSpc>
              <a:spcPct val="90000"/>
            </a:lnSpc>
          </a:pPr>
          <a:r>
            <a:rPr lang="en-US" b="1" dirty="0"/>
            <a:t>S</a:t>
          </a:r>
          <a:r>
            <a:rPr lang="en-US" dirty="0"/>
            <a:t>upport</a:t>
          </a:r>
        </a:p>
        <a:p>
          <a:pPr>
            <a:lnSpc>
              <a:spcPct val="90000"/>
            </a:lnSpc>
          </a:pPr>
          <a:r>
            <a:rPr lang="en-US" b="1" dirty="0"/>
            <a:t>W</a:t>
          </a:r>
          <a:r>
            <a:rPr lang="en-US" dirty="0"/>
            <a:t>orker</a:t>
          </a:r>
        </a:p>
        <a:p>
          <a:pPr>
            <a:lnSpc>
              <a:spcPct val="90000"/>
            </a:lnSpc>
          </a:pPr>
          <a:endParaRPr lang="en-NZ" dirty="0"/>
        </a:p>
      </dgm:t>
    </dgm:pt>
    <dgm:pt modelId="{3839F24A-0094-4EEC-9BDE-FE07418C3306}" type="parTrans" cxnId="{DB3BD284-9579-4C88-ACCB-2B9FEC48CFF9}">
      <dgm:prSet/>
      <dgm:spPr/>
      <dgm:t>
        <a:bodyPr/>
        <a:lstStyle/>
        <a:p>
          <a:endParaRPr lang="en-NZ"/>
        </a:p>
      </dgm:t>
    </dgm:pt>
    <dgm:pt modelId="{84B0A554-8417-4428-87C5-05C5EA5E403A}" type="sibTrans" cxnId="{DB3BD284-9579-4C88-ACCB-2B9FEC48CFF9}">
      <dgm:prSet/>
      <dgm:spPr/>
      <dgm:t>
        <a:bodyPr/>
        <a:lstStyle/>
        <a:p>
          <a:endParaRPr lang="en-NZ"/>
        </a:p>
      </dgm:t>
    </dgm:pt>
    <dgm:pt modelId="{2A08B36F-5B09-4386-9BD0-73594B629B59}" type="pres">
      <dgm:prSet presAssocID="{9EC85A8C-7FBC-46D9-83C5-2CC6B93EC7D7}" presName="Name0" presStyleCnt="0">
        <dgm:presLayoutVars>
          <dgm:dir/>
          <dgm:animLvl val="lvl"/>
          <dgm:resizeHandles val="exact"/>
        </dgm:presLayoutVars>
      </dgm:prSet>
      <dgm:spPr/>
    </dgm:pt>
    <dgm:pt modelId="{8D6AF320-FAEA-457B-A8C8-AB0FF3039296}" type="pres">
      <dgm:prSet presAssocID="{2452CB72-0F77-42C3-A465-884E1C83F1B9}" presName="compositeNode" presStyleCnt="0">
        <dgm:presLayoutVars>
          <dgm:bulletEnabled val="1"/>
        </dgm:presLayoutVars>
      </dgm:prSet>
      <dgm:spPr/>
    </dgm:pt>
    <dgm:pt modelId="{AA494742-FFCB-45E9-84AD-297C4F055086}" type="pres">
      <dgm:prSet presAssocID="{2452CB72-0F77-42C3-A465-884E1C83F1B9}" presName="bgRect" presStyleLbl="node1" presStyleIdx="0" presStyleCnt="3" custScaleY="88186" custLinFactNeighborX="1725" custLinFactNeighborY="7717"/>
      <dgm:spPr/>
    </dgm:pt>
    <dgm:pt modelId="{44659922-86AF-4C1C-B719-E1ABBC0181A8}" type="pres">
      <dgm:prSet presAssocID="{2452CB72-0F77-42C3-A465-884E1C83F1B9}" presName="parentNode" presStyleLbl="node1" presStyleIdx="0" presStyleCnt="3">
        <dgm:presLayoutVars>
          <dgm:chMax val="0"/>
          <dgm:bulletEnabled val="1"/>
        </dgm:presLayoutVars>
      </dgm:prSet>
      <dgm:spPr/>
    </dgm:pt>
    <dgm:pt modelId="{5218AFB2-0AF0-4DC6-B040-1AF4A28C8743}" type="pres">
      <dgm:prSet presAssocID="{2452CB72-0F77-42C3-A465-884E1C83F1B9}" presName="childNode" presStyleLbl="node1" presStyleIdx="0" presStyleCnt="3">
        <dgm:presLayoutVars>
          <dgm:bulletEnabled val="1"/>
        </dgm:presLayoutVars>
      </dgm:prSet>
      <dgm:spPr/>
    </dgm:pt>
    <dgm:pt modelId="{1467EBDD-529C-432A-999A-D971E3858827}" type="pres">
      <dgm:prSet presAssocID="{484E6AD8-A6C2-4834-B158-D9CC8D433D53}" presName="hSp" presStyleCnt="0"/>
      <dgm:spPr/>
    </dgm:pt>
    <dgm:pt modelId="{B6C4B1D4-F1A8-4069-A51B-1F9D2179102A}" type="pres">
      <dgm:prSet presAssocID="{484E6AD8-A6C2-4834-B158-D9CC8D433D53}" presName="vProcSp" presStyleCnt="0"/>
      <dgm:spPr/>
    </dgm:pt>
    <dgm:pt modelId="{26891221-378B-43CC-B6FE-F06184219A58}" type="pres">
      <dgm:prSet presAssocID="{484E6AD8-A6C2-4834-B158-D9CC8D433D53}" presName="vSp1" presStyleCnt="0"/>
      <dgm:spPr/>
    </dgm:pt>
    <dgm:pt modelId="{3516B423-691C-4341-85B9-FAFCE3B10684}" type="pres">
      <dgm:prSet presAssocID="{484E6AD8-A6C2-4834-B158-D9CC8D433D53}" presName="simulatedConn" presStyleLbl="solidFgAcc1" presStyleIdx="0" presStyleCnt="2" custLinFactX="-15386" custLinFactY="133823" custLinFactNeighborX="-100000" custLinFactNeighborY="200000"/>
      <dgm:spPr>
        <a:noFill/>
        <a:ln>
          <a:noFill/>
        </a:ln>
      </dgm:spPr>
    </dgm:pt>
    <dgm:pt modelId="{4AFC060B-6D78-4C48-A8F1-03B3D5477878}" type="pres">
      <dgm:prSet presAssocID="{484E6AD8-A6C2-4834-B158-D9CC8D433D53}" presName="vSp2" presStyleCnt="0"/>
      <dgm:spPr/>
    </dgm:pt>
    <dgm:pt modelId="{207E6A75-D4C9-4405-AB98-2ACB53D9E041}" type="pres">
      <dgm:prSet presAssocID="{484E6AD8-A6C2-4834-B158-D9CC8D433D53}" presName="sibTrans" presStyleCnt="0"/>
      <dgm:spPr/>
    </dgm:pt>
    <dgm:pt modelId="{43554A10-E01D-40FC-853F-2680FE852651}" type="pres">
      <dgm:prSet presAssocID="{78159CB1-FF0E-49B4-847E-25932107C543}" presName="compositeNode" presStyleCnt="0">
        <dgm:presLayoutVars>
          <dgm:bulletEnabled val="1"/>
        </dgm:presLayoutVars>
      </dgm:prSet>
      <dgm:spPr/>
    </dgm:pt>
    <dgm:pt modelId="{944BE134-60E2-47B9-A89C-9C484576DB4D}" type="pres">
      <dgm:prSet presAssocID="{78159CB1-FF0E-49B4-847E-25932107C543}" presName="bgRect" presStyleLbl="node1" presStyleIdx="1" presStyleCnt="3" custScaleY="88520" custLinFactNeighborX="-524" custLinFactNeighborY="7409"/>
      <dgm:spPr/>
    </dgm:pt>
    <dgm:pt modelId="{93DB899D-A4AE-436E-AA6C-4931BCA09F2C}" type="pres">
      <dgm:prSet presAssocID="{78159CB1-FF0E-49B4-847E-25932107C543}" presName="parentNode" presStyleLbl="node1" presStyleIdx="1" presStyleCnt="3">
        <dgm:presLayoutVars>
          <dgm:chMax val="0"/>
          <dgm:bulletEnabled val="1"/>
        </dgm:presLayoutVars>
      </dgm:prSet>
      <dgm:spPr/>
    </dgm:pt>
    <dgm:pt modelId="{B09AE300-EF88-4F38-9955-D44DF37D43C8}" type="pres">
      <dgm:prSet presAssocID="{78159CB1-FF0E-49B4-847E-25932107C543}" presName="childNode" presStyleLbl="node1" presStyleIdx="1" presStyleCnt="3">
        <dgm:presLayoutVars>
          <dgm:bulletEnabled val="1"/>
        </dgm:presLayoutVars>
      </dgm:prSet>
      <dgm:spPr/>
    </dgm:pt>
    <dgm:pt modelId="{339630E4-BC34-42A1-B855-E2212E0A6413}" type="pres">
      <dgm:prSet presAssocID="{9B82D098-F70E-468A-BDC3-963B5A0CE7DD}" presName="hSp" presStyleCnt="0"/>
      <dgm:spPr/>
    </dgm:pt>
    <dgm:pt modelId="{204E1D80-BB41-47F1-9975-3BFA71155E31}" type="pres">
      <dgm:prSet presAssocID="{9B82D098-F70E-468A-BDC3-963B5A0CE7DD}" presName="vProcSp" presStyleCnt="0"/>
      <dgm:spPr/>
    </dgm:pt>
    <dgm:pt modelId="{AAB20AE0-24E4-4A31-92F3-2E5A450D212B}" type="pres">
      <dgm:prSet presAssocID="{9B82D098-F70E-468A-BDC3-963B5A0CE7DD}" presName="vSp1" presStyleCnt="0"/>
      <dgm:spPr/>
    </dgm:pt>
    <dgm:pt modelId="{BC5DBC68-1BDC-4F5D-B01F-856E161E314D}" type="pres">
      <dgm:prSet presAssocID="{9B82D098-F70E-468A-BDC3-963B5A0CE7DD}" presName="simulatedConn" presStyleLbl="solidFgAcc1" presStyleIdx="1" presStyleCnt="2" custLinFactX="-300000" custLinFactY="101364" custLinFactNeighborX="-354491" custLinFactNeighborY="200000"/>
      <dgm:spPr>
        <a:noFill/>
        <a:ln>
          <a:noFill/>
        </a:ln>
      </dgm:spPr>
    </dgm:pt>
    <dgm:pt modelId="{2D20AA24-A23E-48B1-8578-D0E811856381}" type="pres">
      <dgm:prSet presAssocID="{9B82D098-F70E-468A-BDC3-963B5A0CE7DD}" presName="vSp2" presStyleCnt="0"/>
      <dgm:spPr/>
    </dgm:pt>
    <dgm:pt modelId="{74D16EE8-EBAA-4470-BA5F-93FE22149FCE}" type="pres">
      <dgm:prSet presAssocID="{9B82D098-F70E-468A-BDC3-963B5A0CE7DD}" presName="sibTrans" presStyleCnt="0"/>
      <dgm:spPr/>
    </dgm:pt>
    <dgm:pt modelId="{40D45CA4-59D0-445B-8E3A-E2DBE118C7C3}" type="pres">
      <dgm:prSet presAssocID="{4A035020-667F-4C5A-9FD1-BF4DE359BB04}" presName="compositeNode" presStyleCnt="0">
        <dgm:presLayoutVars>
          <dgm:bulletEnabled val="1"/>
        </dgm:presLayoutVars>
      </dgm:prSet>
      <dgm:spPr/>
    </dgm:pt>
    <dgm:pt modelId="{3F277585-EAE0-4C2C-8751-5964A0115454}" type="pres">
      <dgm:prSet presAssocID="{4A035020-667F-4C5A-9FD1-BF4DE359BB04}" presName="bgRect" presStyleLbl="node1" presStyleIdx="2" presStyleCnt="3" custScaleY="88219" custLinFactNeighborX="-2476" custLinFactNeighborY="7308"/>
      <dgm:spPr/>
    </dgm:pt>
    <dgm:pt modelId="{19599F22-0401-4BB7-B41F-D002573292F1}" type="pres">
      <dgm:prSet presAssocID="{4A035020-667F-4C5A-9FD1-BF4DE359BB04}" presName="parentNode" presStyleLbl="node1" presStyleIdx="2" presStyleCnt="3">
        <dgm:presLayoutVars>
          <dgm:chMax val="0"/>
          <dgm:bulletEnabled val="1"/>
        </dgm:presLayoutVars>
      </dgm:prSet>
      <dgm:spPr/>
    </dgm:pt>
    <dgm:pt modelId="{132B2728-BE7B-421A-BF74-CBEC40BC58EE}" type="pres">
      <dgm:prSet presAssocID="{4A035020-667F-4C5A-9FD1-BF4DE359BB04}" presName="childNode" presStyleLbl="node1" presStyleIdx="2" presStyleCnt="3">
        <dgm:presLayoutVars>
          <dgm:bulletEnabled val="1"/>
        </dgm:presLayoutVars>
      </dgm:prSet>
      <dgm:spPr/>
    </dgm:pt>
  </dgm:ptLst>
  <dgm:cxnLst>
    <dgm:cxn modelId="{53550706-EE33-4DAA-A992-50386E255698}" srcId="{9EC85A8C-7FBC-46D9-83C5-2CC6B93EC7D7}" destId="{2452CB72-0F77-42C3-A465-884E1C83F1B9}" srcOrd="0" destOrd="0" parTransId="{0C560F8D-3C75-4F54-8160-66C0E5189CDA}" sibTransId="{484E6AD8-A6C2-4834-B158-D9CC8D433D53}"/>
    <dgm:cxn modelId="{1D09B120-72C6-47AF-92BD-7F64D62E96ED}" type="presOf" srcId="{78159CB1-FF0E-49B4-847E-25932107C543}" destId="{93DB899D-A4AE-436E-AA6C-4931BCA09F2C}" srcOrd="1" destOrd="0" presId="urn:microsoft.com/office/officeart/2005/8/layout/hProcess7"/>
    <dgm:cxn modelId="{A00EC261-6BB1-4856-8270-52963999B357}" type="presOf" srcId="{2452CB72-0F77-42C3-A465-884E1C83F1B9}" destId="{AA494742-FFCB-45E9-84AD-297C4F055086}" srcOrd="0" destOrd="0" presId="urn:microsoft.com/office/officeart/2005/8/layout/hProcess7"/>
    <dgm:cxn modelId="{3B23F662-57E7-41AD-BC95-8659418D6325}" type="presOf" srcId="{9EC85A8C-7FBC-46D9-83C5-2CC6B93EC7D7}" destId="{2A08B36F-5B09-4386-9BD0-73594B629B59}" srcOrd="0" destOrd="0" presId="urn:microsoft.com/office/officeart/2005/8/layout/hProcess7"/>
    <dgm:cxn modelId="{BF366768-13AA-4D19-A9D9-1FABD104DC25}" srcId="{9EC85A8C-7FBC-46D9-83C5-2CC6B93EC7D7}" destId="{78159CB1-FF0E-49B4-847E-25932107C543}" srcOrd="1" destOrd="0" parTransId="{C4CBF7F3-CF2F-410A-A6DF-688513077670}" sibTransId="{9B82D098-F70E-468A-BDC3-963B5A0CE7DD}"/>
    <dgm:cxn modelId="{CE63FF7A-1961-4E1A-B087-0BE316E07178}" type="presOf" srcId="{78159CB1-FF0E-49B4-847E-25932107C543}" destId="{944BE134-60E2-47B9-A89C-9C484576DB4D}" srcOrd="0" destOrd="0" presId="urn:microsoft.com/office/officeart/2005/8/layout/hProcess7"/>
    <dgm:cxn modelId="{DB3BD284-9579-4C88-ACCB-2B9FEC48CFF9}" srcId="{4A035020-667F-4C5A-9FD1-BF4DE359BB04}" destId="{D562A340-1D21-4AB3-8D3A-3085B19901E0}" srcOrd="0" destOrd="0" parTransId="{3839F24A-0094-4EEC-9BDE-FE07418C3306}" sibTransId="{84B0A554-8417-4428-87C5-05C5EA5E403A}"/>
    <dgm:cxn modelId="{F8FADF85-9D88-479D-B70E-BCA77474E7E2}" type="presOf" srcId="{2452CB72-0F77-42C3-A465-884E1C83F1B9}" destId="{44659922-86AF-4C1C-B719-E1ABBC0181A8}" srcOrd="1" destOrd="0" presId="urn:microsoft.com/office/officeart/2005/8/layout/hProcess7"/>
    <dgm:cxn modelId="{0D3ECE92-E154-4966-8FAE-5D5367A6796D}" srcId="{9EC85A8C-7FBC-46D9-83C5-2CC6B93EC7D7}" destId="{4A035020-667F-4C5A-9FD1-BF4DE359BB04}" srcOrd="2" destOrd="0" parTransId="{FA8AE73E-AA40-4589-B8DF-CAE1C57E6D80}" sibTransId="{9D0BDFE7-E590-4CD5-83D6-6FD6191FA202}"/>
    <dgm:cxn modelId="{A6E50097-596E-4726-ACD0-88FB92A3AE88}" srcId="{2452CB72-0F77-42C3-A465-884E1C83F1B9}" destId="{F409A9D8-0235-4C81-B216-7AD1C392AABA}" srcOrd="0" destOrd="0" parTransId="{4390540E-E5BD-4CAB-BBF9-47FCFB341066}" sibTransId="{2E3B7327-88F9-4B8A-B5DF-4A2B4D6BB577}"/>
    <dgm:cxn modelId="{8D7B75A4-2ADF-45E0-B381-0F5CF79AFE19}" srcId="{78159CB1-FF0E-49B4-847E-25932107C543}" destId="{83658FEC-FA26-4FAF-8FE8-DB9BF20FFFEF}" srcOrd="0" destOrd="0" parTransId="{8566E23C-6238-4C7A-A1D8-221A16CA82EF}" sibTransId="{FA053039-0C56-45D0-9586-6607454C819B}"/>
    <dgm:cxn modelId="{AB36F1BB-5752-4811-A45E-254B53955940}" type="presOf" srcId="{D562A340-1D21-4AB3-8D3A-3085B19901E0}" destId="{132B2728-BE7B-421A-BF74-CBEC40BC58EE}" srcOrd="0" destOrd="0" presId="urn:microsoft.com/office/officeart/2005/8/layout/hProcess7"/>
    <dgm:cxn modelId="{94FA8BBF-7B41-49D6-816C-B4ACE747877B}" type="presOf" srcId="{4A035020-667F-4C5A-9FD1-BF4DE359BB04}" destId="{3F277585-EAE0-4C2C-8751-5964A0115454}" srcOrd="0" destOrd="0" presId="urn:microsoft.com/office/officeart/2005/8/layout/hProcess7"/>
    <dgm:cxn modelId="{327FCFD5-AD27-4AEE-BC81-A8996C114DDE}" type="presOf" srcId="{83658FEC-FA26-4FAF-8FE8-DB9BF20FFFEF}" destId="{B09AE300-EF88-4F38-9955-D44DF37D43C8}" srcOrd="0" destOrd="0" presId="urn:microsoft.com/office/officeart/2005/8/layout/hProcess7"/>
    <dgm:cxn modelId="{836C24FB-13CE-4FD2-A629-2C6DC12A6302}" type="presOf" srcId="{4A035020-667F-4C5A-9FD1-BF4DE359BB04}" destId="{19599F22-0401-4BB7-B41F-D002573292F1}" srcOrd="1" destOrd="0" presId="urn:microsoft.com/office/officeart/2005/8/layout/hProcess7"/>
    <dgm:cxn modelId="{0189A7FB-BA6D-417B-8312-A4D27F353202}" type="presOf" srcId="{F409A9D8-0235-4C81-B216-7AD1C392AABA}" destId="{5218AFB2-0AF0-4DC6-B040-1AF4A28C8743}" srcOrd="0" destOrd="0" presId="urn:microsoft.com/office/officeart/2005/8/layout/hProcess7"/>
    <dgm:cxn modelId="{92597943-A489-40B3-B7FE-D94E0BE50DCD}" type="presParOf" srcId="{2A08B36F-5B09-4386-9BD0-73594B629B59}" destId="{8D6AF320-FAEA-457B-A8C8-AB0FF3039296}" srcOrd="0" destOrd="0" presId="urn:microsoft.com/office/officeart/2005/8/layout/hProcess7"/>
    <dgm:cxn modelId="{70EF4218-0E14-4463-854C-3DF8D86EEEC9}" type="presParOf" srcId="{8D6AF320-FAEA-457B-A8C8-AB0FF3039296}" destId="{AA494742-FFCB-45E9-84AD-297C4F055086}" srcOrd="0" destOrd="0" presId="urn:microsoft.com/office/officeart/2005/8/layout/hProcess7"/>
    <dgm:cxn modelId="{1962B2BC-B074-44B8-9CDC-AE3703065492}" type="presParOf" srcId="{8D6AF320-FAEA-457B-A8C8-AB0FF3039296}" destId="{44659922-86AF-4C1C-B719-E1ABBC0181A8}" srcOrd="1" destOrd="0" presId="urn:microsoft.com/office/officeart/2005/8/layout/hProcess7"/>
    <dgm:cxn modelId="{9F5945BF-27B7-4323-8EF4-CC5AF1E4A35C}" type="presParOf" srcId="{8D6AF320-FAEA-457B-A8C8-AB0FF3039296}" destId="{5218AFB2-0AF0-4DC6-B040-1AF4A28C8743}" srcOrd="2" destOrd="0" presId="urn:microsoft.com/office/officeart/2005/8/layout/hProcess7"/>
    <dgm:cxn modelId="{17EDAEB0-52C4-4793-B890-762F5E90E82B}" type="presParOf" srcId="{2A08B36F-5B09-4386-9BD0-73594B629B59}" destId="{1467EBDD-529C-432A-999A-D971E3858827}" srcOrd="1" destOrd="0" presId="urn:microsoft.com/office/officeart/2005/8/layout/hProcess7"/>
    <dgm:cxn modelId="{46C9C1D5-1F62-46A3-B95D-A9C42E5582BE}" type="presParOf" srcId="{2A08B36F-5B09-4386-9BD0-73594B629B59}" destId="{B6C4B1D4-F1A8-4069-A51B-1F9D2179102A}" srcOrd="2" destOrd="0" presId="urn:microsoft.com/office/officeart/2005/8/layout/hProcess7"/>
    <dgm:cxn modelId="{F8E93881-AB9B-475C-B6E5-3E2F59F9A025}" type="presParOf" srcId="{B6C4B1D4-F1A8-4069-A51B-1F9D2179102A}" destId="{26891221-378B-43CC-B6FE-F06184219A58}" srcOrd="0" destOrd="0" presId="urn:microsoft.com/office/officeart/2005/8/layout/hProcess7"/>
    <dgm:cxn modelId="{F6B00D57-37F7-4CF1-B4CA-87112A3AD771}" type="presParOf" srcId="{B6C4B1D4-F1A8-4069-A51B-1F9D2179102A}" destId="{3516B423-691C-4341-85B9-FAFCE3B10684}" srcOrd="1" destOrd="0" presId="urn:microsoft.com/office/officeart/2005/8/layout/hProcess7"/>
    <dgm:cxn modelId="{2F2B5491-03A8-4EAD-B668-36E8377192CD}" type="presParOf" srcId="{B6C4B1D4-F1A8-4069-A51B-1F9D2179102A}" destId="{4AFC060B-6D78-4C48-A8F1-03B3D5477878}" srcOrd="2" destOrd="0" presId="urn:microsoft.com/office/officeart/2005/8/layout/hProcess7"/>
    <dgm:cxn modelId="{B4839170-7448-475D-9248-5A00A428D0C6}" type="presParOf" srcId="{2A08B36F-5B09-4386-9BD0-73594B629B59}" destId="{207E6A75-D4C9-4405-AB98-2ACB53D9E041}" srcOrd="3" destOrd="0" presId="urn:microsoft.com/office/officeart/2005/8/layout/hProcess7"/>
    <dgm:cxn modelId="{4A37BCAD-4114-4153-8AA1-0C429A713D34}" type="presParOf" srcId="{2A08B36F-5B09-4386-9BD0-73594B629B59}" destId="{43554A10-E01D-40FC-853F-2680FE852651}" srcOrd="4" destOrd="0" presId="urn:microsoft.com/office/officeart/2005/8/layout/hProcess7"/>
    <dgm:cxn modelId="{052BA3E3-97A5-4250-ADED-0170E5236EB9}" type="presParOf" srcId="{43554A10-E01D-40FC-853F-2680FE852651}" destId="{944BE134-60E2-47B9-A89C-9C484576DB4D}" srcOrd="0" destOrd="0" presId="urn:microsoft.com/office/officeart/2005/8/layout/hProcess7"/>
    <dgm:cxn modelId="{475400A2-EF35-4B56-9F98-1BFB19EBE86C}" type="presParOf" srcId="{43554A10-E01D-40FC-853F-2680FE852651}" destId="{93DB899D-A4AE-436E-AA6C-4931BCA09F2C}" srcOrd="1" destOrd="0" presId="urn:microsoft.com/office/officeart/2005/8/layout/hProcess7"/>
    <dgm:cxn modelId="{282B7136-7E8C-4DA0-B53A-38056B6EA0C9}" type="presParOf" srcId="{43554A10-E01D-40FC-853F-2680FE852651}" destId="{B09AE300-EF88-4F38-9955-D44DF37D43C8}" srcOrd="2" destOrd="0" presId="urn:microsoft.com/office/officeart/2005/8/layout/hProcess7"/>
    <dgm:cxn modelId="{9A5FDD31-AE27-486A-ABE2-E8AD0AED7ADB}" type="presParOf" srcId="{2A08B36F-5B09-4386-9BD0-73594B629B59}" destId="{339630E4-BC34-42A1-B855-E2212E0A6413}" srcOrd="5" destOrd="0" presId="urn:microsoft.com/office/officeart/2005/8/layout/hProcess7"/>
    <dgm:cxn modelId="{AD8D7177-CD51-4C80-9CF8-A7D3C818EC9D}" type="presParOf" srcId="{2A08B36F-5B09-4386-9BD0-73594B629B59}" destId="{204E1D80-BB41-47F1-9975-3BFA71155E31}" srcOrd="6" destOrd="0" presId="urn:microsoft.com/office/officeart/2005/8/layout/hProcess7"/>
    <dgm:cxn modelId="{637950FF-43DB-4E47-9663-6A2E20BCB16E}" type="presParOf" srcId="{204E1D80-BB41-47F1-9975-3BFA71155E31}" destId="{AAB20AE0-24E4-4A31-92F3-2E5A450D212B}" srcOrd="0" destOrd="0" presId="urn:microsoft.com/office/officeart/2005/8/layout/hProcess7"/>
    <dgm:cxn modelId="{FC40951F-A02C-4A8D-93F8-7E53C38922DF}" type="presParOf" srcId="{204E1D80-BB41-47F1-9975-3BFA71155E31}" destId="{BC5DBC68-1BDC-4F5D-B01F-856E161E314D}" srcOrd="1" destOrd="0" presId="urn:microsoft.com/office/officeart/2005/8/layout/hProcess7"/>
    <dgm:cxn modelId="{2B9EE98A-87E1-4F06-A723-5E924F28EA66}" type="presParOf" srcId="{204E1D80-BB41-47F1-9975-3BFA71155E31}" destId="{2D20AA24-A23E-48B1-8578-D0E811856381}" srcOrd="2" destOrd="0" presId="urn:microsoft.com/office/officeart/2005/8/layout/hProcess7"/>
    <dgm:cxn modelId="{7EE03573-3554-48C5-9712-41A9AF0BF1A6}" type="presParOf" srcId="{2A08B36F-5B09-4386-9BD0-73594B629B59}" destId="{74D16EE8-EBAA-4470-BA5F-93FE22149FCE}" srcOrd="7" destOrd="0" presId="urn:microsoft.com/office/officeart/2005/8/layout/hProcess7"/>
    <dgm:cxn modelId="{A1E6E45B-8803-4608-ADC4-3CCE6116C997}" type="presParOf" srcId="{2A08B36F-5B09-4386-9BD0-73594B629B59}" destId="{40D45CA4-59D0-445B-8E3A-E2DBE118C7C3}" srcOrd="8" destOrd="0" presId="urn:microsoft.com/office/officeart/2005/8/layout/hProcess7"/>
    <dgm:cxn modelId="{C3307B3F-F6F4-4E2B-9C4E-7E6A46CB176D}" type="presParOf" srcId="{40D45CA4-59D0-445B-8E3A-E2DBE118C7C3}" destId="{3F277585-EAE0-4C2C-8751-5964A0115454}" srcOrd="0" destOrd="0" presId="urn:microsoft.com/office/officeart/2005/8/layout/hProcess7"/>
    <dgm:cxn modelId="{9672A60B-8B92-4BDB-B267-91A276EBC707}" type="presParOf" srcId="{40D45CA4-59D0-445B-8E3A-E2DBE118C7C3}" destId="{19599F22-0401-4BB7-B41F-D002573292F1}" srcOrd="1" destOrd="0" presId="urn:microsoft.com/office/officeart/2005/8/layout/hProcess7"/>
    <dgm:cxn modelId="{1B191CB4-982F-4849-9F9D-5D477DA31A8F}" type="presParOf" srcId="{40D45CA4-59D0-445B-8E3A-E2DBE118C7C3}" destId="{132B2728-BE7B-421A-BF74-CBEC40BC58EE}"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36EAA8-91A3-492D-A45D-4410E5A9A1E8}"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NZ"/>
        </a:p>
      </dgm:t>
    </dgm:pt>
    <dgm:pt modelId="{F7E276F3-0E04-4566-BC1F-75B5BE6C29F7}">
      <dgm:prSet phldrT="[Text]" custT="1"/>
      <dgm:spPr>
        <a:solidFill>
          <a:schemeClr val="bg1"/>
        </a:solidFill>
        <a:ln w="76200">
          <a:solidFill>
            <a:srgbClr val="C00000"/>
          </a:solidFill>
        </a:ln>
      </dgm:spPr>
      <dgm:t>
        <a:bodyPr/>
        <a:lstStyle/>
        <a:p>
          <a:pPr algn="ctr"/>
          <a:r>
            <a:rPr lang="en-NZ" sz="2000" b="1" dirty="0">
              <a:solidFill>
                <a:schemeClr val="tx1"/>
              </a:solidFill>
            </a:rPr>
            <a:t>Group Appointments</a:t>
          </a:r>
          <a:endParaRPr lang="en-NZ" sz="2000" dirty="0"/>
        </a:p>
      </dgm:t>
    </dgm:pt>
    <dgm:pt modelId="{1BA05989-E381-446D-8ABA-22EA729055AD}" type="parTrans" cxnId="{11DAE5D5-916E-4AF5-AEA3-776D5EF933D9}">
      <dgm:prSet/>
      <dgm:spPr/>
      <dgm:t>
        <a:bodyPr/>
        <a:lstStyle/>
        <a:p>
          <a:endParaRPr lang="en-NZ"/>
        </a:p>
      </dgm:t>
    </dgm:pt>
    <dgm:pt modelId="{8231F589-EDE8-402B-962D-09D05273E66B}" type="sibTrans" cxnId="{11DAE5D5-916E-4AF5-AEA3-776D5EF933D9}">
      <dgm:prSet/>
      <dgm:spPr>
        <a:solidFill>
          <a:srgbClr val="92D050"/>
        </a:solidFill>
      </dgm:spPr>
      <dgm:t>
        <a:bodyPr/>
        <a:lstStyle/>
        <a:p>
          <a:endParaRPr lang="en-NZ"/>
        </a:p>
      </dgm:t>
    </dgm:pt>
    <dgm:pt modelId="{30B7CFE7-205D-4D82-871D-90864AE88CA3}">
      <dgm:prSet phldrT="[Text]" custT="1"/>
      <dgm:spPr>
        <a:solidFill>
          <a:schemeClr val="bg1"/>
        </a:solidFill>
        <a:ln w="76200">
          <a:solidFill>
            <a:srgbClr val="C00000"/>
          </a:solidFill>
        </a:ln>
      </dgm:spPr>
      <dgm:t>
        <a:bodyPr/>
        <a:lstStyle/>
        <a:p>
          <a:r>
            <a:rPr lang="en-NZ" sz="2200" b="1" dirty="0">
              <a:solidFill>
                <a:schemeClr val="tx1"/>
              </a:solidFill>
              <a:latin typeface="+mj-lt"/>
            </a:rPr>
            <a:t>Self-Management</a:t>
          </a:r>
          <a:endParaRPr lang="en-NZ" sz="2200" b="1" dirty="0">
            <a:latin typeface="+mj-lt"/>
          </a:endParaRPr>
        </a:p>
      </dgm:t>
    </dgm:pt>
    <dgm:pt modelId="{8F99AA4A-3E58-4EB7-849F-A1104DCB9E6C}" type="parTrans" cxnId="{B6C00D3A-BAA4-481F-93CF-FFEF3EB68E65}">
      <dgm:prSet/>
      <dgm:spPr/>
      <dgm:t>
        <a:bodyPr/>
        <a:lstStyle/>
        <a:p>
          <a:endParaRPr lang="en-NZ"/>
        </a:p>
      </dgm:t>
    </dgm:pt>
    <dgm:pt modelId="{4D802742-FB1C-43C1-AFE6-1D312BFC9EBE}" type="sibTrans" cxnId="{B6C00D3A-BAA4-481F-93CF-FFEF3EB68E65}">
      <dgm:prSet/>
      <dgm:spPr/>
      <dgm:t>
        <a:bodyPr/>
        <a:lstStyle/>
        <a:p>
          <a:endParaRPr lang="en-NZ"/>
        </a:p>
      </dgm:t>
    </dgm:pt>
    <dgm:pt modelId="{A32D99C1-8A5C-4CBC-9D61-4BCFE3754730}">
      <dgm:prSet phldrT="[Text]" custT="1"/>
      <dgm:spPr>
        <a:solidFill>
          <a:schemeClr val="bg1"/>
        </a:solidFill>
        <a:ln w="76200">
          <a:solidFill>
            <a:srgbClr val="C00000"/>
          </a:solidFill>
        </a:ln>
      </dgm:spPr>
      <dgm:t>
        <a:bodyPr/>
        <a:lstStyle/>
        <a:p>
          <a:r>
            <a:rPr lang="en-NZ" sz="2200" b="1" i="0" dirty="0">
              <a:solidFill>
                <a:schemeClr val="tx1"/>
              </a:solidFill>
              <a:latin typeface="+mj-lt"/>
            </a:rPr>
            <a:t>Support Groups</a:t>
          </a:r>
        </a:p>
      </dgm:t>
    </dgm:pt>
    <dgm:pt modelId="{880D5304-969B-4B82-9792-6C0D9B59250F}" type="parTrans" cxnId="{11D63681-B4A0-4717-931C-0423631E2D1F}">
      <dgm:prSet/>
      <dgm:spPr/>
      <dgm:t>
        <a:bodyPr/>
        <a:lstStyle/>
        <a:p>
          <a:endParaRPr lang="en-NZ"/>
        </a:p>
      </dgm:t>
    </dgm:pt>
    <dgm:pt modelId="{14C8EA2F-396F-4A18-81CB-F7CF1F76A1EE}" type="sibTrans" cxnId="{11D63681-B4A0-4717-931C-0423631E2D1F}">
      <dgm:prSet/>
      <dgm:spPr/>
      <dgm:t>
        <a:bodyPr/>
        <a:lstStyle/>
        <a:p>
          <a:endParaRPr lang="en-NZ"/>
        </a:p>
      </dgm:t>
    </dgm:pt>
    <dgm:pt modelId="{9802EE76-712A-4778-8C3B-8507325A5F28}">
      <dgm:prSet phldrT="[Text]" custT="1"/>
      <dgm:spPr>
        <a:solidFill>
          <a:schemeClr val="bg1"/>
        </a:solidFill>
        <a:ln w="76200">
          <a:solidFill>
            <a:srgbClr val="C00000"/>
          </a:solidFill>
        </a:ln>
      </dgm:spPr>
      <dgm:t>
        <a:bodyPr/>
        <a:lstStyle/>
        <a:p>
          <a:r>
            <a:rPr lang="en-NZ" sz="2200" b="1" dirty="0">
              <a:solidFill>
                <a:schemeClr val="tx1"/>
              </a:solidFill>
              <a:latin typeface="+mj-lt"/>
            </a:rPr>
            <a:t>Phone support</a:t>
          </a:r>
        </a:p>
      </dgm:t>
    </dgm:pt>
    <dgm:pt modelId="{CD8626EA-5873-4C9B-9577-C69BDCAD2B31}" type="parTrans" cxnId="{6674F3B5-1B78-460B-96E1-019D8D836A99}">
      <dgm:prSet/>
      <dgm:spPr/>
      <dgm:t>
        <a:bodyPr/>
        <a:lstStyle/>
        <a:p>
          <a:endParaRPr lang="en-NZ"/>
        </a:p>
      </dgm:t>
    </dgm:pt>
    <dgm:pt modelId="{E7430892-0714-4149-976D-6CF2394DAA91}" type="sibTrans" cxnId="{6674F3B5-1B78-460B-96E1-019D8D836A99}">
      <dgm:prSet/>
      <dgm:spPr/>
      <dgm:t>
        <a:bodyPr/>
        <a:lstStyle/>
        <a:p>
          <a:endParaRPr lang="en-NZ"/>
        </a:p>
      </dgm:t>
    </dgm:pt>
    <dgm:pt modelId="{7853DEC5-6BBA-4F50-9144-B39BE83F552A}">
      <dgm:prSet phldrT="[Text]" custT="1"/>
      <dgm:spPr>
        <a:solidFill>
          <a:schemeClr val="bg1"/>
        </a:solidFill>
        <a:ln w="76200">
          <a:solidFill>
            <a:srgbClr val="C00000"/>
          </a:solidFill>
        </a:ln>
      </dgm:spPr>
      <dgm:t>
        <a:bodyPr/>
        <a:lstStyle/>
        <a:p>
          <a:r>
            <a:rPr lang="en-NZ" sz="1800" b="1" dirty="0">
              <a:solidFill>
                <a:schemeClr val="tx1"/>
              </a:solidFill>
              <a:latin typeface="+mj-lt"/>
            </a:rPr>
            <a:t>Online Support</a:t>
          </a:r>
        </a:p>
      </dgm:t>
    </dgm:pt>
    <dgm:pt modelId="{DFBDA95F-699B-4213-B5A0-D54CA80A2DEF}" type="parTrans" cxnId="{CEEF591B-2722-49D6-B7C4-A279DBAB8FF1}">
      <dgm:prSet/>
      <dgm:spPr/>
      <dgm:t>
        <a:bodyPr/>
        <a:lstStyle/>
        <a:p>
          <a:endParaRPr lang="en-NZ"/>
        </a:p>
      </dgm:t>
    </dgm:pt>
    <dgm:pt modelId="{E5737058-DEBF-455C-8B2E-90E42F411522}" type="sibTrans" cxnId="{CEEF591B-2722-49D6-B7C4-A279DBAB8FF1}">
      <dgm:prSet/>
      <dgm:spPr/>
      <dgm:t>
        <a:bodyPr/>
        <a:lstStyle/>
        <a:p>
          <a:endParaRPr lang="en-NZ"/>
        </a:p>
      </dgm:t>
    </dgm:pt>
    <dgm:pt modelId="{9423CC12-6208-413F-BFB4-F20BDA46EFF6}">
      <dgm:prSet custT="1"/>
      <dgm:spPr>
        <a:solidFill>
          <a:schemeClr val="bg1"/>
        </a:solidFill>
        <a:ln w="76200">
          <a:solidFill>
            <a:srgbClr val="92D050"/>
          </a:solidFill>
          <a:prstDash val="solid"/>
        </a:ln>
      </dgm:spPr>
      <dgm:t>
        <a:bodyPr/>
        <a:lstStyle/>
        <a:p>
          <a:r>
            <a:rPr lang="en-NZ" sz="2400" b="1" i="0" dirty="0">
              <a:solidFill>
                <a:srgbClr val="C00000"/>
              </a:solidFill>
              <a:latin typeface="+mj-lt"/>
              <a:ea typeface="+mn-ea"/>
              <a:cs typeface="+mn-cs"/>
            </a:rPr>
            <a:t>Health Coaching</a:t>
          </a:r>
        </a:p>
      </dgm:t>
    </dgm:pt>
    <dgm:pt modelId="{5096612E-D636-47C1-927D-E7C50DB0976F}" type="parTrans" cxnId="{3FEB24FD-CCAD-404B-B6C8-435BB1D2B80B}">
      <dgm:prSet/>
      <dgm:spPr/>
      <dgm:t>
        <a:bodyPr/>
        <a:lstStyle/>
        <a:p>
          <a:endParaRPr lang="en-NZ"/>
        </a:p>
      </dgm:t>
    </dgm:pt>
    <dgm:pt modelId="{7ED937F8-E4C9-4C1D-8DA0-53195E62F1CD}" type="sibTrans" cxnId="{3FEB24FD-CCAD-404B-B6C8-435BB1D2B80B}">
      <dgm:prSet/>
      <dgm:spPr/>
      <dgm:t>
        <a:bodyPr/>
        <a:lstStyle/>
        <a:p>
          <a:endParaRPr lang="en-NZ"/>
        </a:p>
      </dgm:t>
    </dgm:pt>
    <dgm:pt modelId="{223DBF4B-58B3-4FD2-80A0-6A376C7C00F5}">
      <dgm:prSet custT="1"/>
      <dgm:spPr>
        <a:solidFill>
          <a:schemeClr val="bg1"/>
        </a:solidFill>
        <a:ln w="76200">
          <a:solidFill>
            <a:srgbClr val="C00000"/>
          </a:solidFill>
        </a:ln>
      </dgm:spPr>
      <dgm:t>
        <a:bodyPr/>
        <a:lstStyle/>
        <a:p>
          <a:r>
            <a:rPr lang="en-NZ" sz="2200" b="1" dirty="0">
              <a:solidFill>
                <a:schemeClr val="tx1"/>
              </a:solidFill>
            </a:rPr>
            <a:t>Peer </a:t>
          </a:r>
          <a:r>
            <a:rPr lang="en-NZ" sz="2200" b="1" dirty="0">
              <a:solidFill>
                <a:schemeClr val="tx1"/>
              </a:solidFill>
              <a:latin typeface="+mj-lt"/>
            </a:rPr>
            <a:t>Support</a:t>
          </a:r>
        </a:p>
      </dgm:t>
    </dgm:pt>
    <dgm:pt modelId="{7C791586-386B-4DD4-AF7F-61894B96C421}" type="parTrans" cxnId="{7C6DFA5E-1C8B-4D65-A191-D85E5418E7E7}">
      <dgm:prSet/>
      <dgm:spPr/>
      <dgm:t>
        <a:bodyPr/>
        <a:lstStyle/>
        <a:p>
          <a:endParaRPr lang="en-NZ"/>
        </a:p>
      </dgm:t>
    </dgm:pt>
    <dgm:pt modelId="{9F20709A-FC55-4D1C-B3B0-C79501F1E170}" type="sibTrans" cxnId="{7C6DFA5E-1C8B-4D65-A191-D85E5418E7E7}">
      <dgm:prSet/>
      <dgm:spPr/>
      <dgm:t>
        <a:bodyPr/>
        <a:lstStyle/>
        <a:p>
          <a:endParaRPr lang="en-NZ"/>
        </a:p>
      </dgm:t>
    </dgm:pt>
    <dgm:pt modelId="{FFF58E41-0256-409F-916E-350FAFB20FE9}" type="pres">
      <dgm:prSet presAssocID="{6536EAA8-91A3-492D-A45D-4410E5A9A1E8}" presName="Name0" presStyleCnt="0">
        <dgm:presLayoutVars>
          <dgm:dir/>
          <dgm:resizeHandles val="exact"/>
        </dgm:presLayoutVars>
      </dgm:prSet>
      <dgm:spPr/>
    </dgm:pt>
    <dgm:pt modelId="{ACB8839D-E4E7-441A-8923-8F6B8C36C31F}" type="pres">
      <dgm:prSet presAssocID="{6536EAA8-91A3-492D-A45D-4410E5A9A1E8}" presName="cycle" presStyleCnt="0"/>
      <dgm:spPr/>
    </dgm:pt>
    <dgm:pt modelId="{2B3657D6-100D-4B34-B22A-4348D46C2F81}" type="pres">
      <dgm:prSet presAssocID="{F7E276F3-0E04-4566-BC1F-75B5BE6C29F7}" presName="nodeFirstNode" presStyleLbl="node1" presStyleIdx="0" presStyleCnt="7" custScaleX="112390" custScaleY="125034" custRadScaleRad="93673" custRadScaleInc="-3762">
        <dgm:presLayoutVars>
          <dgm:bulletEnabled val="1"/>
        </dgm:presLayoutVars>
      </dgm:prSet>
      <dgm:spPr/>
    </dgm:pt>
    <dgm:pt modelId="{B3861628-896B-44A6-9AE5-866E9FB46666}" type="pres">
      <dgm:prSet presAssocID="{8231F589-EDE8-402B-962D-09D05273E66B}" presName="sibTransFirstNode" presStyleLbl="bgShp" presStyleIdx="0" presStyleCnt="1" custLinFactNeighborX="153" custLinFactNeighborY="498"/>
      <dgm:spPr/>
    </dgm:pt>
    <dgm:pt modelId="{932F4802-7E56-465F-A9EF-E576B0D7BACE}" type="pres">
      <dgm:prSet presAssocID="{30B7CFE7-205D-4D82-871D-90864AE88CA3}" presName="nodeFollowingNodes" presStyleLbl="node1" presStyleIdx="1" presStyleCnt="7" custScaleX="113170" custScaleY="126973" custRadScaleRad="101066" custRadScaleInc="22683">
        <dgm:presLayoutVars>
          <dgm:bulletEnabled val="1"/>
        </dgm:presLayoutVars>
      </dgm:prSet>
      <dgm:spPr/>
    </dgm:pt>
    <dgm:pt modelId="{B5C33C8B-78BF-423D-9F3A-9E1B0FB3B8ED}" type="pres">
      <dgm:prSet presAssocID="{9423CC12-6208-413F-BFB4-F20BDA46EFF6}" presName="nodeFollowingNodes" presStyleLbl="node1" presStyleIdx="2" presStyleCnt="7" custScaleX="117029" custScaleY="132468" custRadScaleRad="99638" custRadScaleInc="-4015">
        <dgm:presLayoutVars>
          <dgm:bulletEnabled val="1"/>
        </dgm:presLayoutVars>
      </dgm:prSet>
      <dgm:spPr/>
    </dgm:pt>
    <dgm:pt modelId="{B23B4A28-B5B2-4BA0-9D5E-6F3D02A0DCBF}" type="pres">
      <dgm:prSet presAssocID="{223DBF4B-58B3-4FD2-80A0-6A376C7C00F5}" presName="nodeFollowingNodes" presStyleLbl="node1" presStyleIdx="3" presStyleCnt="7" custScaleX="111442" custScaleY="124083" custRadScaleRad="99544" custRadScaleInc="-11177">
        <dgm:presLayoutVars>
          <dgm:bulletEnabled val="1"/>
        </dgm:presLayoutVars>
      </dgm:prSet>
      <dgm:spPr/>
    </dgm:pt>
    <dgm:pt modelId="{78A704B5-B3B2-4CDC-9E40-55E8DC2611D2}" type="pres">
      <dgm:prSet presAssocID="{A32D99C1-8A5C-4CBC-9D61-4BCFE3754730}" presName="nodeFollowingNodes" presStyleLbl="node1" presStyleIdx="4" presStyleCnt="7" custScaleX="110601" custScaleY="123342" custRadScaleRad="97762" custRadScaleInc="6796">
        <dgm:presLayoutVars>
          <dgm:bulletEnabled val="1"/>
        </dgm:presLayoutVars>
      </dgm:prSet>
      <dgm:spPr/>
    </dgm:pt>
    <dgm:pt modelId="{E1F70D42-7E7D-43C6-AC66-964AEEE79DF4}" type="pres">
      <dgm:prSet presAssocID="{9802EE76-712A-4778-8C3B-8507325A5F28}" presName="nodeFollowingNodes" presStyleLbl="node1" presStyleIdx="5" presStyleCnt="7" custScaleX="111700" custScaleY="125980" custRadScaleRad="98025" custRadScaleInc="1136">
        <dgm:presLayoutVars>
          <dgm:bulletEnabled val="1"/>
        </dgm:presLayoutVars>
      </dgm:prSet>
      <dgm:spPr/>
    </dgm:pt>
    <dgm:pt modelId="{18B6CC37-0670-4ECE-B232-458EA2B3A89B}" type="pres">
      <dgm:prSet presAssocID="{7853DEC5-6BBA-4F50-9144-B39BE83F552A}" presName="nodeFollowingNodes" presStyleLbl="node1" presStyleIdx="6" presStyleCnt="7" custScaleX="121056" custScaleY="118583" custRadScaleRad="101738" custRadScaleInc="-22546">
        <dgm:presLayoutVars>
          <dgm:bulletEnabled val="1"/>
        </dgm:presLayoutVars>
      </dgm:prSet>
      <dgm:spPr/>
    </dgm:pt>
  </dgm:ptLst>
  <dgm:cxnLst>
    <dgm:cxn modelId="{CEEF591B-2722-49D6-B7C4-A279DBAB8FF1}" srcId="{6536EAA8-91A3-492D-A45D-4410E5A9A1E8}" destId="{7853DEC5-6BBA-4F50-9144-B39BE83F552A}" srcOrd="6" destOrd="0" parTransId="{DFBDA95F-699B-4213-B5A0-D54CA80A2DEF}" sibTransId="{E5737058-DEBF-455C-8B2E-90E42F411522}"/>
    <dgm:cxn modelId="{D445F423-BFD1-4EEF-B891-DFF94AC634CE}" type="presOf" srcId="{7853DEC5-6BBA-4F50-9144-B39BE83F552A}" destId="{18B6CC37-0670-4ECE-B232-458EA2B3A89B}" srcOrd="0" destOrd="0" presId="urn:microsoft.com/office/officeart/2005/8/layout/cycle3"/>
    <dgm:cxn modelId="{8889DA2F-8C2C-41B3-9D44-DA23DBF2684D}" type="presOf" srcId="{223DBF4B-58B3-4FD2-80A0-6A376C7C00F5}" destId="{B23B4A28-B5B2-4BA0-9D5E-6F3D02A0DCBF}" srcOrd="0" destOrd="0" presId="urn:microsoft.com/office/officeart/2005/8/layout/cycle3"/>
    <dgm:cxn modelId="{E2B20838-8CF0-45E7-A84D-F613294EFF63}" type="presOf" srcId="{F7E276F3-0E04-4566-BC1F-75B5BE6C29F7}" destId="{2B3657D6-100D-4B34-B22A-4348D46C2F81}" srcOrd="0" destOrd="0" presId="urn:microsoft.com/office/officeart/2005/8/layout/cycle3"/>
    <dgm:cxn modelId="{B6C00D3A-BAA4-481F-93CF-FFEF3EB68E65}" srcId="{6536EAA8-91A3-492D-A45D-4410E5A9A1E8}" destId="{30B7CFE7-205D-4D82-871D-90864AE88CA3}" srcOrd="1" destOrd="0" parTransId="{8F99AA4A-3E58-4EB7-849F-A1104DCB9E6C}" sibTransId="{4D802742-FB1C-43C1-AFE6-1D312BFC9EBE}"/>
    <dgm:cxn modelId="{7607C75B-E0F4-4F3C-BCDC-37A613CBB3B7}" type="presOf" srcId="{30B7CFE7-205D-4D82-871D-90864AE88CA3}" destId="{932F4802-7E56-465F-A9EF-E576B0D7BACE}" srcOrd="0" destOrd="0" presId="urn:microsoft.com/office/officeart/2005/8/layout/cycle3"/>
    <dgm:cxn modelId="{7C6DFA5E-1C8B-4D65-A191-D85E5418E7E7}" srcId="{6536EAA8-91A3-492D-A45D-4410E5A9A1E8}" destId="{223DBF4B-58B3-4FD2-80A0-6A376C7C00F5}" srcOrd="3" destOrd="0" parTransId="{7C791586-386B-4DD4-AF7F-61894B96C421}" sibTransId="{9F20709A-FC55-4D1C-B3B0-C79501F1E170}"/>
    <dgm:cxn modelId="{11D63681-B4A0-4717-931C-0423631E2D1F}" srcId="{6536EAA8-91A3-492D-A45D-4410E5A9A1E8}" destId="{A32D99C1-8A5C-4CBC-9D61-4BCFE3754730}" srcOrd="4" destOrd="0" parTransId="{880D5304-969B-4B82-9792-6C0D9B59250F}" sibTransId="{14C8EA2F-396F-4A18-81CB-F7CF1F76A1EE}"/>
    <dgm:cxn modelId="{6674F3B5-1B78-460B-96E1-019D8D836A99}" srcId="{6536EAA8-91A3-492D-A45D-4410E5A9A1E8}" destId="{9802EE76-712A-4778-8C3B-8507325A5F28}" srcOrd="5" destOrd="0" parTransId="{CD8626EA-5873-4C9B-9577-C69BDCAD2B31}" sibTransId="{E7430892-0714-4149-976D-6CF2394DAA91}"/>
    <dgm:cxn modelId="{F783D6BE-2DCE-42F4-BAC7-E8C27A8211D3}" type="presOf" srcId="{6536EAA8-91A3-492D-A45D-4410E5A9A1E8}" destId="{FFF58E41-0256-409F-916E-350FAFB20FE9}" srcOrd="0" destOrd="0" presId="urn:microsoft.com/office/officeart/2005/8/layout/cycle3"/>
    <dgm:cxn modelId="{61D1F9D3-863B-436D-8572-1FB78958F004}" type="presOf" srcId="{A32D99C1-8A5C-4CBC-9D61-4BCFE3754730}" destId="{78A704B5-B3B2-4CDC-9E40-55E8DC2611D2}" srcOrd="0" destOrd="0" presId="urn:microsoft.com/office/officeart/2005/8/layout/cycle3"/>
    <dgm:cxn modelId="{11DAE5D5-916E-4AF5-AEA3-776D5EF933D9}" srcId="{6536EAA8-91A3-492D-A45D-4410E5A9A1E8}" destId="{F7E276F3-0E04-4566-BC1F-75B5BE6C29F7}" srcOrd="0" destOrd="0" parTransId="{1BA05989-E381-446D-8ABA-22EA729055AD}" sibTransId="{8231F589-EDE8-402B-962D-09D05273E66B}"/>
    <dgm:cxn modelId="{5B5F12E5-E537-4283-BD8E-18BE36A99968}" type="presOf" srcId="{9423CC12-6208-413F-BFB4-F20BDA46EFF6}" destId="{B5C33C8B-78BF-423D-9F3A-9E1B0FB3B8ED}" srcOrd="0" destOrd="0" presId="urn:microsoft.com/office/officeart/2005/8/layout/cycle3"/>
    <dgm:cxn modelId="{6511D6F4-BE47-430A-BF1E-CF23B66D607C}" type="presOf" srcId="{9802EE76-712A-4778-8C3B-8507325A5F28}" destId="{E1F70D42-7E7D-43C6-AC66-964AEEE79DF4}" srcOrd="0" destOrd="0" presId="urn:microsoft.com/office/officeart/2005/8/layout/cycle3"/>
    <dgm:cxn modelId="{23450CF9-88B9-4D55-B945-E320C2997F1B}" type="presOf" srcId="{8231F589-EDE8-402B-962D-09D05273E66B}" destId="{B3861628-896B-44A6-9AE5-866E9FB46666}" srcOrd="0" destOrd="0" presId="urn:microsoft.com/office/officeart/2005/8/layout/cycle3"/>
    <dgm:cxn modelId="{3FEB24FD-CCAD-404B-B6C8-435BB1D2B80B}" srcId="{6536EAA8-91A3-492D-A45D-4410E5A9A1E8}" destId="{9423CC12-6208-413F-BFB4-F20BDA46EFF6}" srcOrd="2" destOrd="0" parTransId="{5096612E-D636-47C1-927D-E7C50DB0976F}" sibTransId="{7ED937F8-E4C9-4C1D-8DA0-53195E62F1CD}"/>
    <dgm:cxn modelId="{2FE72639-DD60-4713-8D57-6046659D8C4E}" type="presParOf" srcId="{FFF58E41-0256-409F-916E-350FAFB20FE9}" destId="{ACB8839D-E4E7-441A-8923-8F6B8C36C31F}" srcOrd="0" destOrd="0" presId="urn:microsoft.com/office/officeart/2005/8/layout/cycle3"/>
    <dgm:cxn modelId="{B2CD08AD-94F7-44CF-93A9-C69324ACF5A1}" type="presParOf" srcId="{ACB8839D-E4E7-441A-8923-8F6B8C36C31F}" destId="{2B3657D6-100D-4B34-B22A-4348D46C2F81}" srcOrd="0" destOrd="0" presId="urn:microsoft.com/office/officeart/2005/8/layout/cycle3"/>
    <dgm:cxn modelId="{2CE42FDD-D025-462F-94EC-A1CA396984D3}" type="presParOf" srcId="{ACB8839D-E4E7-441A-8923-8F6B8C36C31F}" destId="{B3861628-896B-44A6-9AE5-866E9FB46666}" srcOrd="1" destOrd="0" presId="urn:microsoft.com/office/officeart/2005/8/layout/cycle3"/>
    <dgm:cxn modelId="{29265AC9-C979-4038-838F-F509C7942B55}" type="presParOf" srcId="{ACB8839D-E4E7-441A-8923-8F6B8C36C31F}" destId="{932F4802-7E56-465F-A9EF-E576B0D7BACE}" srcOrd="2" destOrd="0" presId="urn:microsoft.com/office/officeart/2005/8/layout/cycle3"/>
    <dgm:cxn modelId="{D72FDF93-A9D1-4C09-BFCB-BC724EE9BEF2}" type="presParOf" srcId="{ACB8839D-E4E7-441A-8923-8F6B8C36C31F}" destId="{B5C33C8B-78BF-423D-9F3A-9E1B0FB3B8ED}" srcOrd="3" destOrd="0" presId="urn:microsoft.com/office/officeart/2005/8/layout/cycle3"/>
    <dgm:cxn modelId="{50057D6C-3E15-4CEA-9BE8-3D802F7AE288}" type="presParOf" srcId="{ACB8839D-E4E7-441A-8923-8F6B8C36C31F}" destId="{B23B4A28-B5B2-4BA0-9D5E-6F3D02A0DCBF}" srcOrd="4" destOrd="0" presId="urn:microsoft.com/office/officeart/2005/8/layout/cycle3"/>
    <dgm:cxn modelId="{12F0782B-7853-4B67-9856-2FC799A009A1}" type="presParOf" srcId="{ACB8839D-E4E7-441A-8923-8F6B8C36C31F}" destId="{78A704B5-B3B2-4CDC-9E40-55E8DC2611D2}" srcOrd="5" destOrd="0" presId="urn:microsoft.com/office/officeart/2005/8/layout/cycle3"/>
    <dgm:cxn modelId="{E33CE917-5B8E-43DD-A87E-5FE93127A9BB}" type="presParOf" srcId="{ACB8839D-E4E7-441A-8923-8F6B8C36C31F}" destId="{E1F70D42-7E7D-43C6-AC66-964AEEE79DF4}" srcOrd="6" destOrd="0" presId="urn:microsoft.com/office/officeart/2005/8/layout/cycle3"/>
    <dgm:cxn modelId="{889FCE7D-C2BF-4483-AEFE-FD229164C63B}" type="presParOf" srcId="{ACB8839D-E4E7-441A-8923-8F6B8C36C31F}" destId="{18B6CC37-0670-4ECE-B232-458EA2B3A89B}" srcOrd="7" destOrd="0" presId="urn:microsoft.com/office/officeart/2005/8/layout/cycle3"/>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94742-FFCB-45E9-84AD-297C4F055086}">
      <dsp:nvSpPr>
        <dsp:cNvPr id="0" name=""/>
        <dsp:cNvSpPr/>
      </dsp:nvSpPr>
      <dsp:spPr>
        <a:xfrm>
          <a:off x="63647" y="1190538"/>
          <a:ext cx="3640683" cy="3852687"/>
        </a:xfrm>
        <a:prstGeom prst="roundRect">
          <a:avLst>
            <a:gd name="adj" fmla="val 5000"/>
          </a:avLst>
        </a:prstGeom>
        <a:solidFill>
          <a:schemeClr val="tx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40589" rIns="182245" bIns="0" numCol="1" spcCol="1270" anchor="t" anchorCtr="0">
          <a:noAutofit/>
        </a:bodyPr>
        <a:lstStyle/>
        <a:p>
          <a:pPr marL="0" lvl="0" indent="0" algn="r" defTabSz="1822450">
            <a:lnSpc>
              <a:spcPct val="90000"/>
            </a:lnSpc>
            <a:spcBef>
              <a:spcPct val="0"/>
            </a:spcBef>
            <a:spcAft>
              <a:spcPct val="35000"/>
            </a:spcAft>
            <a:buNone/>
          </a:pPr>
          <a:r>
            <a:rPr lang="en-US" sz="4100" b="1" kern="1200" dirty="0"/>
            <a:t>BHC-HIP</a:t>
          </a:r>
          <a:endParaRPr lang="en-NZ" sz="4100" b="1" kern="1200" dirty="0"/>
        </a:p>
      </dsp:txBody>
      <dsp:txXfrm rot="16200000">
        <a:off x="-1151885" y="2406072"/>
        <a:ext cx="3159204" cy="728136"/>
      </dsp:txXfrm>
    </dsp:sp>
    <dsp:sp modelId="{5218AFB2-0AF0-4DC6-B040-1AF4A28C8743}">
      <dsp:nvSpPr>
        <dsp:cNvPr id="0" name=""/>
        <dsp:cNvSpPr/>
      </dsp:nvSpPr>
      <dsp:spPr>
        <a:xfrm>
          <a:off x="791784" y="1190538"/>
          <a:ext cx="2712309" cy="3852687"/>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30302" rIns="0" bIns="0" numCol="1" spcCol="1270" anchor="t" anchorCtr="0">
          <a:noAutofit/>
        </a:bodyPr>
        <a:lstStyle/>
        <a:p>
          <a:pPr marL="0" lvl="0" indent="0" algn="l" defTabSz="1689100">
            <a:lnSpc>
              <a:spcPct val="90000"/>
            </a:lnSpc>
            <a:spcBef>
              <a:spcPct val="0"/>
            </a:spcBef>
            <a:spcAft>
              <a:spcPct val="35000"/>
            </a:spcAft>
            <a:buNone/>
          </a:pPr>
          <a:r>
            <a:rPr lang="en-US" sz="3800" b="1" kern="1200" dirty="0"/>
            <a:t>H</a:t>
          </a:r>
          <a:r>
            <a:rPr lang="en-US" sz="3800" kern="1200" dirty="0"/>
            <a:t>ealth </a:t>
          </a:r>
        </a:p>
        <a:p>
          <a:pPr marL="0" lvl="0" indent="0" algn="l" defTabSz="1689100">
            <a:lnSpc>
              <a:spcPct val="90000"/>
            </a:lnSpc>
            <a:spcBef>
              <a:spcPct val="0"/>
            </a:spcBef>
            <a:spcAft>
              <a:spcPct val="35000"/>
            </a:spcAft>
            <a:buNone/>
          </a:pPr>
          <a:r>
            <a:rPr lang="en-US" sz="3800" b="1" kern="1200" dirty="0"/>
            <a:t>I</a:t>
          </a:r>
          <a:r>
            <a:rPr lang="en-US" sz="3800" kern="1200" dirty="0"/>
            <a:t>mprovement</a:t>
          </a:r>
        </a:p>
        <a:p>
          <a:pPr marL="0" lvl="0" indent="0" algn="l" defTabSz="1689100">
            <a:lnSpc>
              <a:spcPct val="90000"/>
            </a:lnSpc>
            <a:spcBef>
              <a:spcPct val="0"/>
            </a:spcBef>
            <a:spcAft>
              <a:spcPct val="35000"/>
            </a:spcAft>
            <a:buNone/>
          </a:pPr>
          <a:r>
            <a:rPr lang="en-US" sz="3800" b="1" kern="1200" dirty="0"/>
            <a:t>P</a:t>
          </a:r>
          <a:r>
            <a:rPr lang="en-US" sz="3800" kern="1200" dirty="0"/>
            <a:t>ractitioner</a:t>
          </a:r>
          <a:endParaRPr lang="en-NZ" sz="3800" kern="1200" dirty="0"/>
        </a:p>
      </dsp:txBody>
      <dsp:txXfrm>
        <a:off x="791784" y="1190538"/>
        <a:ext cx="2712309" cy="3852687"/>
      </dsp:txXfrm>
    </dsp:sp>
    <dsp:sp modelId="{944BE134-60E2-47B9-A89C-9C484576DB4D}">
      <dsp:nvSpPr>
        <dsp:cNvPr id="0" name=""/>
        <dsp:cNvSpPr/>
      </dsp:nvSpPr>
      <dsp:spPr>
        <a:xfrm>
          <a:off x="3749876" y="1177082"/>
          <a:ext cx="3640683" cy="3867279"/>
        </a:xfrm>
        <a:prstGeom prst="roundRect">
          <a:avLst>
            <a:gd name="adj" fmla="val 5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40589" rIns="182245" bIns="0" numCol="1" spcCol="1270" anchor="t" anchorCtr="0">
          <a:noAutofit/>
        </a:bodyPr>
        <a:lstStyle/>
        <a:p>
          <a:pPr marL="0" lvl="0" indent="0" algn="r" defTabSz="1822450">
            <a:lnSpc>
              <a:spcPct val="90000"/>
            </a:lnSpc>
            <a:spcBef>
              <a:spcPct val="0"/>
            </a:spcBef>
            <a:spcAft>
              <a:spcPct val="35000"/>
            </a:spcAft>
            <a:buNone/>
          </a:pPr>
          <a:r>
            <a:rPr lang="en-US" sz="4100" b="1" kern="1200" dirty="0"/>
            <a:t>HC</a:t>
          </a:r>
          <a:endParaRPr lang="en-NZ" sz="4100" b="1" kern="1200" dirty="0"/>
        </a:p>
      </dsp:txBody>
      <dsp:txXfrm rot="16200000">
        <a:off x="2528360" y="2398598"/>
        <a:ext cx="3171169" cy="728136"/>
      </dsp:txXfrm>
    </dsp:sp>
    <dsp:sp modelId="{3516B423-691C-4341-85B9-FAFCE3B10684}">
      <dsp:nvSpPr>
        <dsp:cNvPr id="0" name=""/>
        <dsp:cNvSpPr/>
      </dsp:nvSpPr>
      <dsp:spPr>
        <a:xfrm rot="5400000">
          <a:off x="2835877" y="5480273"/>
          <a:ext cx="642306" cy="546102"/>
        </a:xfrm>
        <a:prstGeom prst="flowChartExtra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B09AE300-EF88-4F38-9955-D44DF37D43C8}">
      <dsp:nvSpPr>
        <dsp:cNvPr id="0" name=""/>
        <dsp:cNvSpPr/>
      </dsp:nvSpPr>
      <dsp:spPr>
        <a:xfrm>
          <a:off x="4478013" y="1177082"/>
          <a:ext cx="2712309" cy="386727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30302" rIns="0" bIns="0" numCol="1" spcCol="1270" anchor="t" anchorCtr="0">
          <a:noAutofit/>
        </a:bodyPr>
        <a:lstStyle/>
        <a:p>
          <a:pPr marL="0" lvl="0" indent="0" algn="l" defTabSz="1689100">
            <a:lnSpc>
              <a:spcPct val="90000"/>
            </a:lnSpc>
            <a:spcBef>
              <a:spcPct val="0"/>
            </a:spcBef>
            <a:spcAft>
              <a:spcPct val="35000"/>
            </a:spcAft>
            <a:buNone/>
          </a:pPr>
          <a:r>
            <a:rPr lang="en-US" sz="3800" b="1" kern="1200" dirty="0"/>
            <a:t>H</a:t>
          </a:r>
          <a:r>
            <a:rPr lang="en-US" sz="3800" kern="1200" dirty="0"/>
            <a:t>ealth</a:t>
          </a:r>
        </a:p>
        <a:p>
          <a:pPr marL="0" lvl="0" indent="0" algn="l" defTabSz="1689100">
            <a:lnSpc>
              <a:spcPct val="90000"/>
            </a:lnSpc>
            <a:spcBef>
              <a:spcPct val="0"/>
            </a:spcBef>
            <a:spcAft>
              <a:spcPct val="35000"/>
            </a:spcAft>
            <a:buNone/>
          </a:pPr>
          <a:r>
            <a:rPr lang="en-US" sz="3800" b="1" kern="1200" dirty="0"/>
            <a:t>C</a:t>
          </a:r>
          <a:r>
            <a:rPr lang="en-US" sz="3800" kern="1200" dirty="0"/>
            <a:t>oach</a:t>
          </a:r>
        </a:p>
        <a:p>
          <a:pPr marL="0" lvl="0" indent="0" algn="l" defTabSz="1689100">
            <a:lnSpc>
              <a:spcPct val="90000"/>
            </a:lnSpc>
            <a:spcBef>
              <a:spcPct val="0"/>
            </a:spcBef>
            <a:spcAft>
              <a:spcPct val="35000"/>
            </a:spcAft>
            <a:buNone/>
          </a:pPr>
          <a:endParaRPr lang="en-US" sz="3800" kern="1200" dirty="0"/>
        </a:p>
      </dsp:txBody>
      <dsp:txXfrm>
        <a:off x="4478013" y="1177082"/>
        <a:ext cx="2712309" cy="3867279"/>
      </dsp:txXfrm>
    </dsp:sp>
    <dsp:sp modelId="{3F277585-EAE0-4C2C-8751-5964A0115454}">
      <dsp:nvSpPr>
        <dsp:cNvPr id="0" name=""/>
        <dsp:cNvSpPr/>
      </dsp:nvSpPr>
      <dsp:spPr>
        <a:xfrm>
          <a:off x="7446917" y="1172669"/>
          <a:ext cx="3640683" cy="3854129"/>
        </a:xfrm>
        <a:prstGeom prst="roundRect">
          <a:avLst>
            <a:gd name="adj" fmla="val 5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40589" rIns="182245" bIns="0" numCol="1" spcCol="1270" anchor="t" anchorCtr="0">
          <a:noAutofit/>
        </a:bodyPr>
        <a:lstStyle/>
        <a:p>
          <a:pPr marL="0" lvl="0" indent="0" algn="r" defTabSz="1822450">
            <a:lnSpc>
              <a:spcPct val="90000"/>
            </a:lnSpc>
            <a:spcBef>
              <a:spcPct val="0"/>
            </a:spcBef>
            <a:spcAft>
              <a:spcPct val="35000"/>
            </a:spcAft>
            <a:buNone/>
          </a:pPr>
          <a:r>
            <a:rPr lang="en-NZ" sz="4100" b="1" kern="1200" dirty="0"/>
            <a:t>CSW</a:t>
          </a:r>
        </a:p>
      </dsp:txBody>
      <dsp:txXfrm rot="16200000">
        <a:off x="6230793" y="2388794"/>
        <a:ext cx="3160386" cy="728136"/>
      </dsp:txXfrm>
    </dsp:sp>
    <dsp:sp modelId="{BC5DBC68-1BDC-4F5D-B01F-856E161E314D}">
      <dsp:nvSpPr>
        <dsp:cNvPr id="0" name=""/>
        <dsp:cNvSpPr/>
      </dsp:nvSpPr>
      <dsp:spPr>
        <a:xfrm rot="5400000">
          <a:off x="3659919" y="5480273"/>
          <a:ext cx="642306" cy="546102"/>
        </a:xfrm>
        <a:prstGeom prst="flowChartExtra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32B2728-BE7B-421A-BF74-CBEC40BC58EE}">
      <dsp:nvSpPr>
        <dsp:cNvPr id="0" name=""/>
        <dsp:cNvSpPr/>
      </dsp:nvSpPr>
      <dsp:spPr>
        <a:xfrm>
          <a:off x="8175054" y="1172669"/>
          <a:ext cx="2712309" cy="385412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30302" rIns="0" bIns="0" numCol="1" spcCol="1270" anchor="t" anchorCtr="0">
          <a:noAutofit/>
        </a:bodyPr>
        <a:lstStyle/>
        <a:p>
          <a:pPr marL="0" lvl="0" indent="0" algn="l" defTabSz="1689100">
            <a:lnSpc>
              <a:spcPct val="90000"/>
            </a:lnSpc>
            <a:spcBef>
              <a:spcPct val="0"/>
            </a:spcBef>
            <a:spcAft>
              <a:spcPct val="35000"/>
            </a:spcAft>
            <a:buNone/>
          </a:pPr>
          <a:r>
            <a:rPr lang="en-US" sz="3800" b="1" kern="1200" dirty="0"/>
            <a:t>C</a:t>
          </a:r>
          <a:r>
            <a:rPr lang="en-US" sz="3800" kern="1200" dirty="0"/>
            <a:t>ommunity</a:t>
          </a:r>
        </a:p>
        <a:p>
          <a:pPr marL="0" lvl="0" indent="0" algn="l" defTabSz="1689100">
            <a:lnSpc>
              <a:spcPct val="90000"/>
            </a:lnSpc>
            <a:spcBef>
              <a:spcPct val="0"/>
            </a:spcBef>
            <a:spcAft>
              <a:spcPct val="35000"/>
            </a:spcAft>
            <a:buNone/>
          </a:pPr>
          <a:r>
            <a:rPr lang="en-US" sz="3800" b="1" kern="1200" dirty="0"/>
            <a:t>S</a:t>
          </a:r>
          <a:r>
            <a:rPr lang="en-US" sz="3800" kern="1200" dirty="0"/>
            <a:t>upport</a:t>
          </a:r>
        </a:p>
        <a:p>
          <a:pPr marL="0" lvl="0" indent="0" algn="l" defTabSz="1689100">
            <a:lnSpc>
              <a:spcPct val="90000"/>
            </a:lnSpc>
            <a:spcBef>
              <a:spcPct val="0"/>
            </a:spcBef>
            <a:spcAft>
              <a:spcPct val="35000"/>
            </a:spcAft>
            <a:buNone/>
          </a:pPr>
          <a:r>
            <a:rPr lang="en-US" sz="3800" b="1" kern="1200" dirty="0"/>
            <a:t>W</a:t>
          </a:r>
          <a:r>
            <a:rPr lang="en-US" sz="3800" kern="1200" dirty="0"/>
            <a:t>orker</a:t>
          </a:r>
        </a:p>
        <a:p>
          <a:pPr marL="0" lvl="0" indent="0" algn="l" defTabSz="1689100">
            <a:lnSpc>
              <a:spcPct val="90000"/>
            </a:lnSpc>
            <a:spcBef>
              <a:spcPct val="0"/>
            </a:spcBef>
            <a:spcAft>
              <a:spcPct val="35000"/>
            </a:spcAft>
            <a:buNone/>
          </a:pPr>
          <a:endParaRPr lang="en-NZ" sz="3800" kern="1200" dirty="0"/>
        </a:p>
      </dsp:txBody>
      <dsp:txXfrm>
        <a:off x="8175054" y="1172669"/>
        <a:ext cx="2712309" cy="38541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861628-896B-44A6-9AE5-866E9FB46666}">
      <dsp:nvSpPr>
        <dsp:cNvPr id="0" name=""/>
        <dsp:cNvSpPr/>
      </dsp:nvSpPr>
      <dsp:spPr>
        <a:xfrm>
          <a:off x="1378257" y="92934"/>
          <a:ext cx="5064867" cy="5064867"/>
        </a:xfrm>
        <a:prstGeom prst="circularArrow">
          <a:avLst>
            <a:gd name="adj1" fmla="val 5544"/>
            <a:gd name="adj2" fmla="val 330680"/>
            <a:gd name="adj3" fmla="val 14324971"/>
            <a:gd name="adj4" fmla="val 17060097"/>
            <a:gd name="adj5" fmla="val 5757"/>
          </a:avLst>
        </a:prstGeom>
        <a:solidFill>
          <a:srgbClr val="92D050"/>
        </a:solidFill>
        <a:ln>
          <a:noFill/>
        </a:ln>
        <a:effectLst/>
      </dsp:spPr>
      <dsp:style>
        <a:lnRef idx="0">
          <a:scrgbClr r="0" g="0" b="0"/>
        </a:lnRef>
        <a:fillRef idx="1">
          <a:scrgbClr r="0" g="0" b="0"/>
        </a:fillRef>
        <a:effectRef idx="0">
          <a:scrgbClr r="0" g="0" b="0"/>
        </a:effectRef>
        <a:fontRef idx="minor"/>
      </dsp:style>
    </dsp:sp>
    <dsp:sp modelId="{2B3657D6-100D-4B34-B22A-4348D46C2F81}">
      <dsp:nvSpPr>
        <dsp:cNvPr id="0" name=""/>
        <dsp:cNvSpPr/>
      </dsp:nvSpPr>
      <dsp:spPr>
        <a:xfrm>
          <a:off x="3008750" y="42150"/>
          <a:ext cx="1788383" cy="994789"/>
        </a:xfrm>
        <a:prstGeom prst="roundRect">
          <a:avLst/>
        </a:prstGeom>
        <a:solidFill>
          <a:schemeClr val="bg1"/>
        </a:solidFill>
        <a:ln w="762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NZ" sz="2000" b="1" kern="1200" dirty="0">
              <a:solidFill>
                <a:schemeClr val="tx1"/>
              </a:solidFill>
            </a:rPr>
            <a:t>Group Appointments</a:t>
          </a:r>
          <a:endParaRPr lang="en-NZ" sz="2000" kern="1200" dirty="0"/>
        </a:p>
      </dsp:txBody>
      <dsp:txXfrm>
        <a:off x="3057312" y="90712"/>
        <a:ext cx="1691259" cy="897665"/>
      </dsp:txXfrm>
    </dsp:sp>
    <dsp:sp modelId="{932F4802-7E56-465F-A9EF-E576B0D7BACE}">
      <dsp:nvSpPr>
        <dsp:cNvPr id="0" name=""/>
        <dsp:cNvSpPr/>
      </dsp:nvSpPr>
      <dsp:spPr>
        <a:xfrm>
          <a:off x="4983134" y="1019730"/>
          <a:ext cx="1800795" cy="1010216"/>
        </a:xfrm>
        <a:prstGeom prst="roundRect">
          <a:avLst/>
        </a:prstGeom>
        <a:solidFill>
          <a:schemeClr val="bg1"/>
        </a:solidFill>
        <a:ln w="762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NZ" sz="2200" b="1" kern="1200" dirty="0">
              <a:solidFill>
                <a:schemeClr val="tx1"/>
              </a:solidFill>
              <a:latin typeface="+mj-lt"/>
            </a:rPr>
            <a:t>Self-Management</a:t>
          </a:r>
          <a:endParaRPr lang="en-NZ" sz="2200" b="1" kern="1200" dirty="0">
            <a:latin typeface="+mj-lt"/>
          </a:endParaRPr>
        </a:p>
      </dsp:txBody>
      <dsp:txXfrm>
        <a:off x="5032449" y="1069045"/>
        <a:ext cx="1702165" cy="911586"/>
      </dsp:txXfrm>
    </dsp:sp>
    <dsp:sp modelId="{B5C33C8B-78BF-423D-9F3A-9E1B0FB3B8ED}">
      <dsp:nvSpPr>
        <dsp:cNvPr id="0" name=""/>
        <dsp:cNvSpPr/>
      </dsp:nvSpPr>
      <dsp:spPr>
        <a:xfrm>
          <a:off x="5143750" y="2447385"/>
          <a:ext cx="1862200" cy="1053935"/>
        </a:xfrm>
        <a:prstGeom prst="roundRect">
          <a:avLst/>
        </a:prstGeom>
        <a:solidFill>
          <a:schemeClr val="bg1"/>
        </a:solidFill>
        <a:ln w="76200" cap="flat" cmpd="sng" algn="ctr">
          <a:solidFill>
            <a:srgbClr val="92D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NZ" sz="2400" b="1" i="0" kern="1200" dirty="0">
              <a:solidFill>
                <a:srgbClr val="C00000"/>
              </a:solidFill>
              <a:latin typeface="+mj-lt"/>
              <a:ea typeface="+mn-ea"/>
              <a:cs typeface="+mn-cs"/>
            </a:rPr>
            <a:t>Health Coaching</a:t>
          </a:r>
        </a:p>
      </dsp:txBody>
      <dsp:txXfrm>
        <a:off x="5195199" y="2498834"/>
        <a:ext cx="1759302" cy="951037"/>
      </dsp:txXfrm>
    </dsp:sp>
    <dsp:sp modelId="{B23B4A28-B5B2-4BA0-9D5E-6F3D02A0DCBF}">
      <dsp:nvSpPr>
        <dsp:cNvPr id="0" name=""/>
        <dsp:cNvSpPr/>
      </dsp:nvSpPr>
      <dsp:spPr>
        <a:xfrm>
          <a:off x="4175152" y="3916103"/>
          <a:ext cx="1773298" cy="987223"/>
        </a:xfrm>
        <a:prstGeom prst="roundRect">
          <a:avLst/>
        </a:prstGeom>
        <a:solidFill>
          <a:schemeClr val="bg1"/>
        </a:solidFill>
        <a:ln w="762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NZ" sz="2200" b="1" kern="1200" dirty="0">
              <a:solidFill>
                <a:schemeClr val="tx1"/>
              </a:solidFill>
            </a:rPr>
            <a:t>Peer </a:t>
          </a:r>
          <a:r>
            <a:rPr lang="en-NZ" sz="2200" b="1" kern="1200" dirty="0">
              <a:solidFill>
                <a:schemeClr val="tx1"/>
              </a:solidFill>
              <a:latin typeface="+mj-lt"/>
            </a:rPr>
            <a:t>Support</a:t>
          </a:r>
        </a:p>
      </dsp:txBody>
      <dsp:txXfrm>
        <a:off x="4223344" y="3964295"/>
        <a:ext cx="1676914" cy="890839"/>
      </dsp:txXfrm>
    </dsp:sp>
    <dsp:sp modelId="{78A704B5-B3B2-4CDC-9E40-55E8DC2611D2}">
      <dsp:nvSpPr>
        <dsp:cNvPr id="0" name=""/>
        <dsp:cNvSpPr/>
      </dsp:nvSpPr>
      <dsp:spPr>
        <a:xfrm>
          <a:off x="2066409" y="3922030"/>
          <a:ext cx="1759916" cy="981327"/>
        </a:xfrm>
        <a:prstGeom prst="roundRect">
          <a:avLst/>
        </a:prstGeom>
        <a:solidFill>
          <a:schemeClr val="bg1"/>
        </a:solidFill>
        <a:ln w="762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NZ" sz="2200" b="1" i="0" kern="1200" dirty="0">
              <a:solidFill>
                <a:schemeClr val="tx1"/>
              </a:solidFill>
              <a:latin typeface="+mj-lt"/>
            </a:rPr>
            <a:t>Support Groups</a:t>
          </a:r>
        </a:p>
      </dsp:txBody>
      <dsp:txXfrm>
        <a:off x="2114313" y="3969934"/>
        <a:ext cx="1664108" cy="885519"/>
      </dsp:txXfrm>
    </dsp:sp>
    <dsp:sp modelId="{E1F70D42-7E7D-43C6-AC66-964AEEE79DF4}">
      <dsp:nvSpPr>
        <dsp:cNvPr id="0" name=""/>
        <dsp:cNvSpPr/>
      </dsp:nvSpPr>
      <dsp:spPr>
        <a:xfrm>
          <a:off x="1005770" y="2513395"/>
          <a:ext cx="1777404" cy="1002315"/>
        </a:xfrm>
        <a:prstGeom prst="roundRect">
          <a:avLst/>
        </a:prstGeom>
        <a:solidFill>
          <a:schemeClr val="bg1"/>
        </a:solidFill>
        <a:ln w="762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NZ" sz="2200" b="1" kern="1200" dirty="0">
              <a:solidFill>
                <a:schemeClr val="tx1"/>
              </a:solidFill>
              <a:latin typeface="+mj-lt"/>
            </a:rPr>
            <a:t>Phone support</a:t>
          </a:r>
        </a:p>
      </dsp:txBody>
      <dsp:txXfrm>
        <a:off x="1054699" y="2562324"/>
        <a:ext cx="1679546" cy="904457"/>
      </dsp:txXfrm>
    </dsp:sp>
    <dsp:sp modelId="{18B6CC37-0670-4ECE-B232-458EA2B3A89B}">
      <dsp:nvSpPr>
        <dsp:cNvPr id="0" name=""/>
        <dsp:cNvSpPr/>
      </dsp:nvSpPr>
      <dsp:spPr>
        <a:xfrm>
          <a:off x="1067105" y="1044131"/>
          <a:ext cx="1926279" cy="943464"/>
        </a:xfrm>
        <a:prstGeom prst="roundRect">
          <a:avLst/>
        </a:prstGeom>
        <a:solidFill>
          <a:schemeClr val="bg1"/>
        </a:solidFill>
        <a:ln w="762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NZ" sz="1800" b="1" kern="1200" dirty="0">
              <a:solidFill>
                <a:schemeClr val="tx1"/>
              </a:solidFill>
              <a:latin typeface="+mj-lt"/>
            </a:rPr>
            <a:t>Online Support</a:t>
          </a:r>
        </a:p>
      </dsp:txBody>
      <dsp:txXfrm>
        <a:off x="1113161" y="1090187"/>
        <a:ext cx="1834167" cy="85135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8E901A-27DC-449A-8A85-B45A84B5E0CB}" type="datetimeFigureOut">
              <a:rPr lang="en-US" smtClean="0"/>
              <a:t>3/22/2023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DDD788-5729-43CE-8BBC-733D1879B55B}" type="slidenum">
              <a:rPr lang="en-US" smtClean="0"/>
              <a:t>‹#›</a:t>
            </a:fld>
            <a:endParaRPr lang="en-US"/>
          </a:p>
        </p:txBody>
      </p:sp>
    </p:spTree>
    <p:extLst>
      <p:ext uri="{BB962C8B-B14F-4D97-AF65-F5344CB8AC3E}">
        <p14:creationId xmlns:p14="http://schemas.microsoft.com/office/powerpoint/2010/main" val="4247925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Selwyn Leaf – Team</a:t>
            </a:r>
            <a:r>
              <a:rPr lang="en-US" baseline="0" dirty="0"/>
              <a:t> Lead and Health Coach from Avondale Medical Centre</a:t>
            </a:r>
          </a:p>
          <a:p>
            <a:endParaRPr lang="en-US" baseline="0" dirty="0"/>
          </a:p>
          <a:p>
            <a:r>
              <a:rPr lang="en-US" baseline="0" dirty="0"/>
              <a:t>Sisileti – Health Coach for Otara Mall and Special Projects</a:t>
            </a:r>
          </a:p>
          <a:p>
            <a:endParaRPr lang="en-US" baseline="0" dirty="0"/>
          </a:p>
          <a:p>
            <a:r>
              <a:rPr lang="en-US" baseline="0" dirty="0"/>
              <a:t>Miren – Health Coach for Wai Health and Youth Self-Management Groups</a:t>
            </a:r>
          </a:p>
          <a:p>
            <a:endParaRPr lang="en-US" baseline="0" dirty="0"/>
          </a:p>
          <a:p>
            <a:r>
              <a:rPr lang="en-US" dirty="0"/>
              <a:t>Tamaki Health</a:t>
            </a:r>
            <a:r>
              <a:rPr lang="en-US" baseline="0" dirty="0"/>
              <a:t> aka Local Doctors</a:t>
            </a:r>
            <a:endParaRPr lang="en-US" dirty="0"/>
          </a:p>
          <a:p>
            <a:endParaRPr lang="en-US" dirty="0"/>
          </a:p>
          <a:p>
            <a:r>
              <a:rPr lang="en-US" dirty="0"/>
              <a:t>Patti Robinson, Leona </a:t>
            </a:r>
            <a:r>
              <a:rPr lang="en-US" dirty="0" err="1"/>
              <a:t>Dibsbury</a:t>
            </a:r>
            <a:endParaRPr lang="en-US" dirty="0"/>
          </a:p>
          <a:p>
            <a:endParaRPr lang="en-NZ" dirty="0"/>
          </a:p>
        </p:txBody>
      </p:sp>
      <p:sp>
        <p:nvSpPr>
          <p:cNvPr id="4" name="Slide Number Placeholder 3"/>
          <p:cNvSpPr>
            <a:spLocks noGrp="1"/>
          </p:cNvSpPr>
          <p:nvPr>
            <p:ph type="sldNum" sz="quarter" idx="10"/>
          </p:nvPr>
        </p:nvSpPr>
        <p:spPr/>
        <p:txBody>
          <a:bodyPr/>
          <a:lstStyle/>
          <a:p>
            <a:fld id="{C7B578CB-A272-4644-AE5A-85AD664BC796}" type="slidenum">
              <a:rPr lang="en-NZ" smtClean="0"/>
              <a:t>1</a:t>
            </a:fld>
            <a:endParaRPr lang="en-NZ"/>
          </a:p>
        </p:txBody>
      </p:sp>
    </p:spTree>
    <p:extLst>
      <p:ext uri="{BB962C8B-B14F-4D97-AF65-F5344CB8AC3E}">
        <p14:creationId xmlns:p14="http://schemas.microsoft.com/office/powerpoint/2010/main" val="4250546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Explain the important points of the model and how it differs from traditional primary care to address New Zealand's health needs </a:t>
            </a:r>
          </a:p>
          <a:p>
            <a:endParaRPr lang="en-NZ" dirty="0"/>
          </a:p>
          <a:p>
            <a:pPr marL="942404" indent="-942404" algn="l">
              <a:lnSpc>
                <a:spcPct val="150000"/>
              </a:lnSpc>
              <a:buFont typeface="Arial" panose="020B0604020202020204" pitchFamily="34" charset="0"/>
              <a:buChar char="•"/>
            </a:pPr>
            <a:r>
              <a:rPr lang="en-NZ" sz="1200" b="0" dirty="0">
                <a:solidFill>
                  <a:schemeClr val="tx1">
                    <a:lumMod val="75000"/>
                    <a:lumOff val="25000"/>
                  </a:schemeClr>
                </a:solidFill>
              </a:rPr>
              <a:t>Community based</a:t>
            </a:r>
            <a:r>
              <a:rPr lang="en-NZ" sz="1200" b="0" baseline="0" dirty="0">
                <a:solidFill>
                  <a:schemeClr val="tx1">
                    <a:lumMod val="75000"/>
                    <a:lumOff val="25000"/>
                  </a:schemeClr>
                </a:solidFill>
              </a:rPr>
              <a:t> - </a:t>
            </a:r>
            <a:r>
              <a:rPr lang="en-NZ" sz="1200" b="0" dirty="0">
                <a:solidFill>
                  <a:schemeClr val="tx1">
                    <a:lumMod val="75000"/>
                    <a:lumOff val="25000"/>
                  </a:schemeClr>
                </a:solidFill>
              </a:rPr>
              <a:t>Integrate into</a:t>
            </a:r>
            <a:r>
              <a:rPr lang="en-NZ" sz="1200" b="0" baseline="0" dirty="0">
                <a:solidFill>
                  <a:schemeClr val="tx1">
                    <a:lumMod val="75000"/>
                    <a:lumOff val="25000"/>
                  </a:schemeClr>
                </a:solidFill>
              </a:rPr>
              <a:t> the community through </a:t>
            </a:r>
            <a:endParaRPr lang="en-NZ" sz="1200" b="0" dirty="0">
              <a:solidFill>
                <a:schemeClr val="tx1">
                  <a:lumMod val="75000"/>
                  <a:lumOff val="25000"/>
                </a:schemeClr>
              </a:solidFill>
            </a:endParaRPr>
          </a:p>
          <a:p>
            <a:pPr marL="942404" indent="-942404" algn="l">
              <a:lnSpc>
                <a:spcPct val="150000"/>
              </a:lnSpc>
              <a:buFont typeface="Arial" panose="020B0604020202020204" pitchFamily="34" charset="0"/>
              <a:buChar char="•"/>
            </a:pPr>
            <a:r>
              <a:rPr lang="en-NZ" sz="1200" b="0" dirty="0">
                <a:solidFill>
                  <a:schemeClr val="tx1">
                    <a:lumMod val="75000"/>
                    <a:lumOff val="25000"/>
                  </a:schemeClr>
                </a:solidFill>
              </a:rPr>
              <a:t>Self-determining - Offer choices related to time, location, decisions</a:t>
            </a:r>
            <a:r>
              <a:rPr lang="en-NZ" sz="1200" b="0" baseline="0" dirty="0">
                <a:solidFill>
                  <a:schemeClr val="tx1">
                    <a:lumMod val="75000"/>
                    <a:lumOff val="25000"/>
                  </a:schemeClr>
                </a:solidFill>
              </a:rPr>
              <a:t> about treatments and options for the </a:t>
            </a:r>
            <a:r>
              <a:rPr lang="en-NZ" sz="1200" b="0" baseline="0" dirty="0" err="1">
                <a:solidFill>
                  <a:schemeClr val="tx1">
                    <a:lumMod val="75000"/>
                    <a:lumOff val="25000"/>
                  </a:schemeClr>
                </a:solidFill>
              </a:rPr>
              <a:t>whaiora</a:t>
            </a:r>
            <a:endParaRPr lang="en-NZ" sz="1200" b="0" dirty="0">
              <a:solidFill>
                <a:schemeClr val="tx1">
                  <a:lumMod val="75000"/>
                  <a:lumOff val="25000"/>
                </a:schemeClr>
              </a:solidFill>
            </a:endParaRPr>
          </a:p>
          <a:p>
            <a:pPr marL="942404" indent="-942404" algn="l">
              <a:lnSpc>
                <a:spcPct val="150000"/>
              </a:lnSpc>
              <a:buFont typeface="Arial" panose="020B0604020202020204" pitchFamily="34" charset="0"/>
              <a:buChar char="•"/>
            </a:pPr>
            <a:r>
              <a:rPr lang="en-NZ" sz="1200" b="0" dirty="0">
                <a:solidFill>
                  <a:schemeClr val="tx1">
                    <a:lumMod val="75000"/>
                    <a:lumOff val="25000"/>
                  </a:schemeClr>
                </a:solidFill>
              </a:rPr>
              <a:t>No referral criteria - Unlike previous</a:t>
            </a:r>
            <a:r>
              <a:rPr lang="en-NZ" sz="1200" b="0" baseline="0" dirty="0">
                <a:solidFill>
                  <a:schemeClr val="tx1">
                    <a:lumMod val="75000"/>
                    <a:lumOff val="25000"/>
                  </a:schemeClr>
                </a:solidFill>
              </a:rPr>
              <a:t> services where there is often a criteria for further support/treatment such as a certain level of mental distress or health markers of a certain seriousness, this project is open to everyone at every stage of theirs and their whanau’s health journey starting in primary care</a:t>
            </a:r>
            <a:endParaRPr lang="en-NZ" sz="1200" b="0" dirty="0">
              <a:solidFill>
                <a:schemeClr val="tx1">
                  <a:lumMod val="75000"/>
                  <a:lumOff val="25000"/>
                </a:schemeClr>
              </a:solidFill>
            </a:endParaRPr>
          </a:p>
          <a:p>
            <a:pPr marL="942404" indent="-942404" algn="l">
              <a:lnSpc>
                <a:spcPct val="150000"/>
              </a:lnSpc>
              <a:buFont typeface="Arial" panose="020B0604020202020204" pitchFamily="34" charset="0"/>
              <a:buChar char="•"/>
            </a:pPr>
            <a:r>
              <a:rPr lang="en-NZ" sz="1200" b="0" dirty="0">
                <a:solidFill>
                  <a:schemeClr val="tx1">
                    <a:lumMod val="75000"/>
                    <a:lumOff val="25000"/>
                  </a:schemeClr>
                </a:solidFill>
              </a:rPr>
              <a:t>Warm handovers - </a:t>
            </a:r>
            <a:r>
              <a:rPr lang="en-NZ" sz="1200" b="0" dirty="0">
                <a:solidFill>
                  <a:schemeClr val="tx1">
                    <a:lumMod val="75000"/>
                    <a:lumOff val="25000"/>
                  </a:schemeClr>
                </a:solidFill>
                <a:cs typeface="Calibri"/>
              </a:rPr>
              <a:t>Appointments not needed—see someon</a:t>
            </a:r>
            <a:r>
              <a:rPr lang="en-NZ" sz="1200" b="0" baseline="0" dirty="0">
                <a:solidFill>
                  <a:schemeClr val="tx1">
                    <a:lumMod val="75000"/>
                    <a:lumOff val="25000"/>
                  </a:schemeClr>
                </a:solidFill>
                <a:cs typeface="Calibri"/>
              </a:rPr>
              <a:t>e for mental and physical health support on the day in their primary care clinic for free</a:t>
            </a:r>
            <a:endParaRPr lang="en-NZ" sz="1200" b="0" dirty="0">
              <a:solidFill>
                <a:schemeClr val="tx1">
                  <a:lumMod val="75000"/>
                  <a:lumOff val="25000"/>
                </a:schemeClr>
              </a:solidFill>
              <a:cs typeface="Calibri"/>
            </a:endParaRPr>
          </a:p>
          <a:p>
            <a:pPr marL="942404" indent="-942404" algn="l">
              <a:lnSpc>
                <a:spcPct val="150000"/>
              </a:lnSpc>
              <a:buFont typeface="Arial" panose="020B0604020202020204" pitchFamily="34" charset="0"/>
              <a:buChar char="•"/>
            </a:pPr>
            <a:r>
              <a:rPr lang="en-NZ" sz="1200" b="0" dirty="0">
                <a:solidFill>
                  <a:schemeClr val="tx1">
                    <a:lumMod val="75000"/>
                    <a:lumOff val="25000"/>
                  </a:schemeClr>
                </a:solidFill>
                <a:cs typeface="Calibri"/>
              </a:rPr>
              <a:t>Free support for person accessing - No extra cost and no limit of number of interactions—very</a:t>
            </a:r>
            <a:r>
              <a:rPr lang="en-NZ" sz="1200" b="0" baseline="0" dirty="0">
                <a:solidFill>
                  <a:schemeClr val="tx1">
                    <a:lumMod val="75000"/>
                    <a:lumOff val="25000"/>
                  </a:schemeClr>
                </a:solidFill>
                <a:cs typeface="Calibri"/>
              </a:rPr>
              <a:t> different to previous access to auxiliary services</a:t>
            </a:r>
            <a:endParaRPr lang="en-NZ" sz="1200" b="0" dirty="0">
              <a:solidFill>
                <a:schemeClr val="tx1">
                  <a:lumMod val="75000"/>
                  <a:lumOff val="25000"/>
                </a:schemeClr>
              </a:solidFill>
            </a:endParaRPr>
          </a:p>
          <a:p>
            <a:pPr marL="942404" indent="-942404" algn="l">
              <a:lnSpc>
                <a:spcPct val="150000"/>
              </a:lnSpc>
              <a:buFont typeface="Arial" panose="020B0604020202020204" pitchFamily="34" charset="0"/>
              <a:buChar char="•"/>
            </a:pPr>
            <a:r>
              <a:rPr lang="en-NZ" sz="1200" b="0" dirty="0">
                <a:solidFill>
                  <a:schemeClr val="tx1">
                    <a:lumMod val="75000"/>
                    <a:lumOff val="25000"/>
                  </a:schemeClr>
                </a:solidFill>
              </a:rPr>
              <a:t>Culturally Competent Workforce- The goal is to increase cultural</a:t>
            </a:r>
            <a:r>
              <a:rPr lang="en-NZ" sz="1200" b="0" baseline="0" dirty="0">
                <a:solidFill>
                  <a:schemeClr val="tx1">
                    <a:lumMod val="75000"/>
                    <a:lumOff val="25000"/>
                  </a:schemeClr>
                </a:solidFill>
              </a:rPr>
              <a:t> competence for working with Maori Pacific and youth by: 1) supporting staff who are culturally competent to train and work in the new roles, offering support and courses to those taking up the new roles and also to existing staff, working closely with NGOO’s and local community support to connect those who are already there to support</a:t>
            </a:r>
            <a:endParaRPr lang="en-NZ" sz="1200" b="0" dirty="0">
              <a:solidFill>
                <a:schemeClr val="tx1">
                  <a:lumMod val="75000"/>
                  <a:lumOff val="25000"/>
                </a:schemeClr>
              </a:solidFill>
            </a:endParaRPr>
          </a:p>
          <a:p>
            <a:pPr marL="942404" indent="-942404" algn="l">
              <a:lnSpc>
                <a:spcPct val="150000"/>
              </a:lnSpc>
              <a:buFont typeface="Arial" panose="020B0604020202020204" pitchFamily="34" charset="0"/>
              <a:buChar char="•"/>
            </a:pPr>
            <a:r>
              <a:rPr lang="en-US" sz="1200" b="0" dirty="0">
                <a:solidFill>
                  <a:schemeClr val="tx1">
                    <a:lumMod val="75000"/>
                    <a:lumOff val="25000"/>
                  </a:schemeClr>
                </a:solidFill>
              </a:rPr>
              <a:t>Focus on Māori, Pacific and Youth - Much work is being done and will continue to increase</a:t>
            </a:r>
            <a:r>
              <a:rPr lang="en-US" sz="1200" b="0" baseline="0" dirty="0">
                <a:solidFill>
                  <a:schemeClr val="tx1">
                    <a:lumMod val="75000"/>
                    <a:lumOff val="25000"/>
                  </a:schemeClr>
                </a:solidFill>
              </a:rPr>
              <a:t> </a:t>
            </a:r>
            <a:r>
              <a:rPr lang="en-US" sz="1200" b="0" dirty="0">
                <a:solidFill>
                  <a:schemeClr val="tx1">
                    <a:lumMod val="75000"/>
                    <a:lumOff val="25000"/>
                  </a:schemeClr>
                </a:solidFill>
              </a:rPr>
              <a:t>understanding, communication</a:t>
            </a:r>
            <a:r>
              <a:rPr lang="en-US" sz="1200" b="0" baseline="0" dirty="0">
                <a:solidFill>
                  <a:schemeClr val="tx1">
                    <a:lumMod val="75000"/>
                    <a:lumOff val="25000"/>
                  </a:schemeClr>
                </a:solidFill>
              </a:rPr>
              <a:t> and address barriers </a:t>
            </a:r>
            <a:endParaRPr lang="en-US" sz="1200" b="0" dirty="0">
              <a:solidFill>
                <a:schemeClr val="tx1">
                  <a:lumMod val="75000"/>
                  <a:lumOff val="25000"/>
                </a:schemeClr>
              </a:solidFill>
            </a:endParaRPr>
          </a:p>
          <a:p>
            <a:pPr marL="942404" indent="-942404" algn="l">
              <a:lnSpc>
                <a:spcPct val="150000"/>
              </a:lnSpc>
              <a:buFont typeface="Arial" panose="020B0604020202020204" pitchFamily="34" charset="0"/>
              <a:buChar char="•"/>
            </a:pPr>
            <a:r>
              <a:rPr lang="en-NZ" sz="1200" b="0" dirty="0">
                <a:solidFill>
                  <a:schemeClr val="tx1">
                    <a:lumMod val="75000"/>
                    <a:lumOff val="25000"/>
                  </a:schemeClr>
                </a:solidFill>
              </a:rPr>
              <a:t>Whole-of-person wellbeing focused - Both a mental health and physical health focus with emphasis</a:t>
            </a:r>
            <a:r>
              <a:rPr lang="en-NZ" sz="1200" b="0" baseline="0" dirty="0">
                <a:solidFill>
                  <a:schemeClr val="tx1">
                    <a:lumMod val="75000"/>
                    <a:lumOff val="25000"/>
                  </a:schemeClr>
                </a:solidFill>
              </a:rPr>
              <a:t> on whanau and community---none of us stand alone. </a:t>
            </a:r>
            <a:endParaRPr lang="en-NZ" sz="1200" b="0" dirty="0">
              <a:solidFill>
                <a:schemeClr val="tx1">
                  <a:lumMod val="75000"/>
                  <a:lumOff val="25000"/>
                </a:schemeClr>
              </a:solidFill>
            </a:endParaRPr>
          </a:p>
          <a:p>
            <a:pPr marL="565442" indent="-565442" algn="l">
              <a:buFont typeface="Arial" panose="020B0604020202020204" pitchFamily="34" charset="0"/>
              <a:buChar char="•"/>
            </a:pPr>
            <a:endParaRPr lang="en-NZ" sz="2400" dirty="0"/>
          </a:p>
          <a:p>
            <a:endParaRPr lang="en-NZ" dirty="0"/>
          </a:p>
          <a:p>
            <a:endParaRPr lang="en-NZ" dirty="0"/>
          </a:p>
          <a:p>
            <a:endParaRPr lang="en-NZ" dirty="0"/>
          </a:p>
          <a:p>
            <a:endParaRPr lang="en-NZ" dirty="0"/>
          </a:p>
          <a:p>
            <a:r>
              <a:rPr lang="en-NZ" b="1" dirty="0">
                <a:solidFill>
                  <a:schemeClr val="accent1"/>
                </a:solidFill>
              </a:rPr>
              <a:t>What are we trying to make different:</a:t>
            </a:r>
          </a:p>
          <a:p>
            <a:r>
              <a:rPr lang="en-US" sz="1200" b="1" kern="1200" dirty="0" err="1">
                <a:solidFill>
                  <a:schemeClr val="accent1"/>
                </a:solidFill>
                <a:effectLst/>
                <a:latin typeface="+mn-lt"/>
                <a:ea typeface="+mn-ea"/>
                <a:cs typeface="+mn-cs"/>
              </a:rPr>
              <a:t>Tino</a:t>
            </a:r>
            <a:r>
              <a:rPr lang="en-US" sz="1200" b="1" kern="1200" dirty="0">
                <a:solidFill>
                  <a:schemeClr val="accent1"/>
                </a:solidFill>
                <a:effectLst/>
                <a:latin typeface="+mn-lt"/>
                <a:ea typeface="+mn-ea"/>
                <a:cs typeface="+mn-cs"/>
              </a:rPr>
              <a:t> </a:t>
            </a:r>
            <a:r>
              <a:rPr lang="en-US" sz="1200" b="1" kern="1200" dirty="0" err="1">
                <a:solidFill>
                  <a:schemeClr val="accent1"/>
                </a:solidFill>
                <a:effectLst/>
                <a:latin typeface="+mn-lt"/>
                <a:ea typeface="+mn-ea"/>
                <a:cs typeface="+mn-cs"/>
              </a:rPr>
              <a:t>Rangatiratanga</a:t>
            </a:r>
            <a:r>
              <a:rPr lang="en-US" sz="1200" b="1" kern="1200" dirty="0">
                <a:solidFill>
                  <a:schemeClr val="accent1"/>
                </a:solidFill>
                <a:effectLst/>
                <a:latin typeface="+mn-lt"/>
                <a:ea typeface="+mn-ea"/>
                <a:cs typeface="+mn-cs"/>
              </a:rPr>
              <a:t>: Self determination </a:t>
            </a:r>
          </a:p>
          <a:p>
            <a:r>
              <a:rPr lang="en-US" sz="1200" b="0" kern="1200" dirty="0">
                <a:solidFill>
                  <a:schemeClr val="accent1"/>
                </a:solidFill>
                <a:effectLst/>
                <a:latin typeface="+mn-lt"/>
                <a:ea typeface="+mn-ea"/>
                <a:cs typeface="+mn-cs"/>
              </a:rPr>
              <a:t>Support to make decisions</a:t>
            </a:r>
            <a:r>
              <a:rPr lang="en-US" sz="1200" b="0" kern="1200" baseline="0" dirty="0">
                <a:solidFill>
                  <a:schemeClr val="accent1"/>
                </a:solidFill>
                <a:effectLst/>
                <a:latin typeface="+mn-lt"/>
                <a:ea typeface="+mn-ea"/>
                <a:cs typeface="+mn-cs"/>
              </a:rPr>
              <a:t> about my health and care and desired level of support—knowing that I can choose and that there are always options</a:t>
            </a:r>
            <a:endParaRPr lang="en-US" sz="1200" b="0" kern="1200" dirty="0">
              <a:solidFill>
                <a:schemeClr val="accent1"/>
              </a:solidFill>
              <a:effectLst/>
              <a:latin typeface="+mn-lt"/>
              <a:ea typeface="+mn-ea"/>
              <a:cs typeface="+mn-cs"/>
            </a:endParaRPr>
          </a:p>
          <a:p>
            <a:endParaRPr lang="en-NZ" sz="1200" b="1" kern="1200" dirty="0">
              <a:solidFill>
                <a:srgbClr val="FF0000"/>
              </a:solidFill>
              <a:effectLst/>
              <a:latin typeface="+mn-lt"/>
              <a:ea typeface="+mn-ea"/>
              <a:cs typeface="+mn-cs"/>
            </a:endParaRPr>
          </a:p>
          <a:p>
            <a:r>
              <a:rPr lang="en-US" sz="1200" b="1" kern="1200" dirty="0" err="1">
                <a:solidFill>
                  <a:srgbClr val="FF0000"/>
                </a:solidFill>
                <a:effectLst/>
                <a:latin typeface="+mn-lt"/>
                <a:ea typeface="+mn-ea"/>
                <a:cs typeface="+mn-cs"/>
              </a:rPr>
              <a:t>Taura</a:t>
            </a:r>
            <a:r>
              <a:rPr lang="en-US" sz="1200" b="1" kern="1200" dirty="0">
                <a:solidFill>
                  <a:srgbClr val="FF0000"/>
                </a:solidFill>
                <a:effectLst/>
                <a:latin typeface="+mn-lt"/>
                <a:ea typeface="+mn-ea"/>
                <a:cs typeface="+mn-cs"/>
              </a:rPr>
              <a:t> Here : T</a:t>
            </a:r>
            <a:r>
              <a:rPr lang="en-US" sz="1200" b="1" kern="1200" dirty="0">
                <a:solidFill>
                  <a:schemeClr val="accent1"/>
                </a:solidFill>
                <a:effectLst/>
                <a:latin typeface="+mn-lt"/>
                <a:ea typeface="+mn-ea"/>
                <a:cs typeface="+mn-cs"/>
              </a:rPr>
              <a:t>he link between </a:t>
            </a:r>
          </a:p>
          <a:p>
            <a:r>
              <a:rPr lang="en-US" sz="1200" b="0" kern="1200" dirty="0">
                <a:solidFill>
                  <a:schemeClr val="accent1"/>
                </a:solidFill>
                <a:effectLst/>
                <a:latin typeface="+mn-lt"/>
                <a:ea typeface="+mn-ea"/>
                <a:cs typeface="+mn-cs"/>
              </a:rPr>
              <a:t>Have someone</a:t>
            </a:r>
            <a:r>
              <a:rPr lang="en-US" sz="1200" b="0" kern="1200" baseline="0" dirty="0">
                <a:solidFill>
                  <a:schemeClr val="accent1"/>
                </a:solidFill>
                <a:effectLst/>
                <a:latin typeface="+mn-lt"/>
                <a:ea typeface="+mn-ea"/>
                <a:cs typeface="+mn-cs"/>
              </a:rPr>
              <a:t> who takes the time to help me to link with medical and community services in a comfortable way</a:t>
            </a:r>
            <a:endParaRPr lang="en-US" sz="1200" b="0" kern="1200" dirty="0">
              <a:solidFill>
                <a:schemeClr val="accent1"/>
              </a:solidFill>
              <a:effectLst/>
              <a:latin typeface="+mn-lt"/>
              <a:ea typeface="+mn-ea"/>
              <a:cs typeface="+mn-cs"/>
            </a:endParaRPr>
          </a:p>
          <a:p>
            <a:endParaRPr lang="en-NZ" sz="1200" b="1" kern="1200" dirty="0">
              <a:solidFill>
                <a:schemeClr val="accent1"/>
              </a:solidFill>
              <a:effectLst/>
              <a:latin typeface="+mn-lt"/>
              <a:ea typeface="+mn-ea"/>
              <a:cs typeface="+mn-cs"/>
            </a:endParaRPr>
          </a:p>
          <a:p>
            <a:r>
              <a:rPr lang="en-US" sz="1200" b="1" kern="1200" dirty="0">
                <a:solidFill>
                  <a:schemeClr val="accent1"/>
                </a:solidFill>
                <a:effectLst/>
                <a:latin typeface="+mn-lt"/>
                <a:ea typeface="+mn-ea"/>
                <a:cs typeface="+mn-cs"/>
              </a:rPr>
              <a:t>He </a:t>
            </a:r>
            <a:r>
              <a:rPr lang="en-US" sz="1200" b="1" kern="1200" dirty="0" err="1">
                <a:solidFill>
                  <a:schemeClr val="accent1"/>
                </a:solidFill>
                <a:effectLst/>
                <a:latin typeface="+mn-lt"/>
                <a:ea typeface="+mn-ea"/>
                <a:cs typeface="+mn-cs"/>
              </a:rPr>
              <a:t>Kaiaarahi</a:t>
            </a:r>
            <a:r>
              <a:rPr lang="en-US" sz="1200" b="1" kern="1200" dirty="0">
                <a:solidFill>
                  <a:schemeClr val="accent1"/>
                </a:solidFill>
                <a:effectLst/>
                <a:latin typeface="+mn-lt"/>
                <a:ea typeface="+mn-ea"/>
                <a:cs typeface="+mn-cs"/>
              </a:rPr>
              <a:t>: A guide</a:t>
            </a:r>
          </a:p>
          <a:p>
            <a:r>
              <a:rPr lang="en-US" sz="1200" b="0" kern="1200" dirty="0">
                <a:solidFill>
                  <a:schemeClr val="accent1"/>
                </a:solidFill>
                <a:effectLst/>
                <a:latin typeface="+mn-lt"/>
                <a:ea typeface="+mn-ea"/>
                <a:cs typeface="+mn-cs"/>
              </a:rPr>
              <a:t>Help to navigate</a:t>
            </a:r>
            <a:r>
              <a:rPr lang="en-US" sz="1200" b="0" kern="1200" baseline="0" dirty="0">
                <a:solidFill>
                  <a:schemeClr val="accent1"/>
                </a:solidFill>
                <a:effectLst/>
                <a:latin typeface="+mn-lt"/>
                <a:ea typeface="+mn-ea"/>
                <a:cs typeface="+mn-cs"/>
              </a:rPr>
              <a:t> the multiple services and community supports available for me and my family</a:t>
            </a:r>
            <a:endParaRPr lang="en-US" sz="1200" b="0" kern="1200" dirty="0">
              <a:solidFill>
                <a:schemeClr val="accent1"/>
              </a:solidFill>
              <a:effectLst/>
              <a:latin typeface="+mn-lt"/>
              <a:ea typeface="+mn-ea"/>
              <a:cs typeface="+mn-cs"/>
            </a:endParaRPr>
          </a:p>
          <a:p>
            <a:endParaRPr lang="en-NZ" sz="1200" b="1" kern="1200" dirty="0">
              <a:solidFill>
                <a:schemeClr val="accent1"/>
              </a:solidFill>
              <a:effectLst/>
              <a:latin typeface="+mn-lt"/>
              <a:ea typeface="+mn-ea"/>
              <a:cs typeface="+mn-cs"/>
            </a:endParaRPr>
          </a:p>
          <a:p>
            <a:r>
              <a:rPr lang="en-US" sz="1200" b="1" kern="1200" dirty="0" err="1">
                <a:solidFill>
                  <a:schemeClr val="accent1"/>
                </a:solidFill>
                <a:effectLst/>
                <a:latin typeface="+mn-lt"/>
                <a:ea typeface="+mn-ea"/>
                <a:cs typeface="+mn-cs"/>
              </a:rPr>
              <a:t>Tiaki</a:t>
            </a:r>
            <a:r>
              <a:rPr lang="en-US" sz="1200" b="1" kern="1200" dirty="0">
                <a:solidFill>
                  <a:schemeClr val="accent1"/>
                </a:solidFill>
                <a:effectLst/>
                <a:latin typeface="+mn-lt"/>
                <a:ea typeface="+mn-ea"/>
                <a:cs typeface="+mn-cs"/>
              </a:rPr>
              <a:t> </a:t>
            </a:r>
            <a:r>
              <a:rPr lang="en-US" sz="1200" b="1" kern="1200" dirty="0" err="1">
                <a:solidFill>
                  <a:schemeClr val="accent1"/>
                </a:solidFill>
                <a:effectLst/>
                <a:latin typeface="+mn-lt"/>
                <a:ea typeface="+mn-ea"/>
                <a:cs typeface="+mn-cs"/>
              </a:rPr>
              <a:t>Taauhu</a:t>
            </a:r>
            <a:r>
              <a:rPr lang="en-US" sz="1200" b="1" kern="1200" dirty="0">
                <a:solidFill>
                  <a:schemeClr val="accent1"/>
                </a:solidFill>
                <a:effectLst/>
                <a:latin typeface="+mn-lt"/>
                <a:ea typeface="+mn-ea"/>
                <a:cs typeface="+mn-cs"/>
              </a:rPr>
              <a:t>: Ongoing Care</a:t>
            </a:r>
          </a:p>
          <a:p>
            <a:r>
              <a:rPr lang="en-US" sz="1200" b="0" kern="1200" dirty="0">
                <a:solidFill>
                  <a:schemeClr val="accent1"/>
                </a:solidFill>
                <a:effectLst/>
                <a:latin typeface="+mn-lt"/>
                <a:ea typeface="+mn-ea"/>
                <a:cs typeface="+mn-cs"/>
              </a:rPr>
              <a:t>Someone</a:t>
            </a:r>
            <a:r>
              <a:rPr lang="en-US" sz="1200" b="0" kern="1200" baseline="0" dirty="0">
                <a:solidFill>
                  <a:schemeClr val="accent1"/>
                </a:solidFill>
                <a:effectLst/>
                <a:latin typeface="+mn-lt"/>
                <a:ea typeface="+mn-ea"/>
                <a:cs typeface="+mn-cs"/>
              </a:rPr>
              <a:t> I can check in with over time even if my services and clinicians vary</a:t>
            </a:r>
            <a:endParaRPr lang="en-US" sz="1200" b="0" kern="1200" dirty="0">
              <a:solidFill>
                <a:schemeClr val="accent1"/>
              </a:solidFill>
              <a:effectLst/>
              <a:latin typeface="+mn-lt"/>
              <a:ea typeface="+mn-ea"/>
              <a:cs typeface="+mn-cs"/>
            </a:endParaRPr>
          </a:p>
          <a:p>
            <a:endParaRPr lang="en-NZ" sz="1200" b="0" kern="1200" dirty="0">
              <a:solidFill>
                <a:schemeClr val="accent1"/>
              </a:solidFill>
              <a:effectLst/>
              <a:latin typeface="+mn-lt"/>
              <a:ea typeface="+mn-ea"/>
              <a:cs typeface="+mn-cs"/>
            </a:endParaRPr>
          </a:p>
          <a:p>
            <a:r>
              <a:rPr lang="en-US" sz="1200" b="1" kern="1200" dirty="0" err="1">
                <a:solidFill>
                  <a:schemeClr val="accent1"/>
                </a:solidFill>
                <a:effectLst/>
                <a:latin typeface="+mn-lt"/>
                <a:ea typeface="+mn-ea"/>
                <a:cs typeface="+mn-cs"/>
              </a:rPr>
              <a:t>Manaakitanga</a:t>
            </a:r>
            <a:r>
              <a:rPr lang="en-US" sz="1200" b="1" kern="1200" dirty="0">
                <a:solidFill>
                  <a:schemeClr val="accent1"/>
                </a:solidFill>
                <a:effectLst/>
                <a:latin typeface="+mn-lt"/>
                <a:ea typeface="+mn-ea"/>
                <a:cs typeface="+mn-cs"/>
              </a:rPr>
              <a:t> : A state of caring </a:t>
            </a:r>
          </a:p>
          <a:p>
            <a:r>
              <a:rPr lang="en-US" sz="1200" b="0" kern="1200" dirty="0">
                <a:solidFill>
                  <a:schemeClr val="accent1"/>
                </a:solidFill>
                <a:effectLst/>
                <a:latin typeface="+mn-lt"/>
                <a:ea typeface="+mn-ea"/>
                <a:cs typeface="+mn-cs"/>
              </a:rPr>
              <a:t>In the midst of health challenges and complex health instructions</a:t>
            </a:r>
            <a:r>
              <a:rPr lang="en-US" sz="1200" b="0" kern="1200" baseline="0" dirty="0">
                <a:solidFill>
                  <a:schemeClr val="accent1"/>
                </a:solidFill>
                <a:effectLst/>
                <a:latin typeface="+mn-lt"/>
                <a:ea typeface="+mn-ea"/>
                <a:cs typeface="+mn-cs"/>
              </a:rPr>
              <a:t> and tasks, know that there is care and person to person support for me and my family…Also that they will be cared for if they do feel comfortable/brave enough  to seek help</a:t>
            </a:r>
            <a:endParaRPr lang="en-NZ" sz="1200" b="0" kern="1200" dirty="0">
              <a:solidFill>
                <a:schemeClr val="accent1"/>
              </a:solidFill>
              <a:effectLst/>
              <a:latin typeface="+mn-lt"/>
              <a:ea typeface="+mn-ea"/>
              <a:cs typeface="+mn-cs"/>
            </a:endParaRPr>
          </a:p>
          <a:p>
            <a:endParaRPr lang="en-NZ" dirty="0"/>
          </a:p>
        </p:txBody>
      </p:sp>
      <p:sp>
        <p:nvSpPr>
          <p:cNvPr id="4" name="Slide Number Placeholder 3"/>
          <p:cNvSpPr>
            <a:spLocks noGrp="1"/>
          </p:cNvSpPr>
          <p:nvPr>
            <p:ph type="sldNum" sz="quarter" idx="5"/>
          </p:nvPr>
        </p:nvSpPr>
        <p:spPr/>
        <p:txBody>
          <a:bodyPr/>
          <a:lstStyle/>
          <a:p>
            <a:fld id="{C7B578CB-A272-4644-AE5A-85AD664BC796}" type="slidenum">
              <a:rPr lang="en-NZ" smtClean="0"/>
              <a:t>2</a:t>
            </a:fld>
            <a:endParaRPr lang="en-NZ"/>
          </a:p>
        </p:txBody>
      </p:sp>
    </p:spTree>
    <p:extLst>
      <p:ext uri="{BB962C8B-B14F-4D97-AF65-F5344CB8AC3E}">
        <p14:creationId xmlns:p14="http://schemas.microsoft.com/office/powerpoint/2010/main" val="527548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Emphasizing the key aims to improve primary health </a:t>
            </a:r>
          </a:p>
          <a:p>
            <a:endParaRPr lang="en-US" dirty="0"/>
          </a:p>
          <a:p>
            <a:endParaRPr lang="en-US" dirty="0"/>
          </a:p>
          <a:p>
            <a:r>
              <a:rPr lang="en-US" dirty="0"/>
              <a:t>You are now part of an idealistic and potentially groundbreaking adventure!</a:t>
            </a:r>
          </a:p>
          <a:p>
            <a:endParaRPr lang="en-US" dirty="0"/>
          </a:p>
          <a:p>
            <a:endParaRPr lang="en-US" dirty="0"/>
          </a:p>
          <a:p>
            <a:r>
              <a:rPr lang="en-US" dirty="0"/>
              <a:t>Improving access to medical care and support includes addresses equity issues.  Making healthcare</a:t>
            </a:r>
            <a:r>
              <a:rPr lang="en-US" baseline="0" dirty="0"/>
              <a:t> more accessible has been a goal for many years and is more important now than ever…</a:t>
            </a:r>
          </a:p>
          <a:p>
            <a:endParaRPr lang="en-US" baseline="0" dirty="0"/>
          </a:p>
          <a:p>
            <a:endParaRPr lang="en-US" baseline="0" dirty="0"/>
          </a:p>
          <a:p>
            <a:r>
              <a:rPr lang="en-US" baseline="0" dirty="0"/>
              <a:t>	</a:t>
            </a:r>
          </a:p>
          <a:p>
            <a:r>
              <a:rPr lang="en-US" baseline="0" dirty="0"/>
              <a:t>once access is gained, offering choices related to a persons overall situation, concerns and needs connects them to support they are seeking in order to make room for medical support required</a:t>
            </a:r>
          </a:p>
          <a:p>
            <a:endParaRPr lang="en-US" baseline="0" dirty="0"/>
          </a:p>
          <a:p>
            <a:endParaRPr lang="en-US" baseline="0" dirty="0"/>
          </a:p>
          <a:p>
            <a:r>
              <a:rPr lang="en-US" baseline="0" dirty="0"/>
              <a:t>With the role of the HIP and Health coach </a:t>
            </a:r>
            <a:r>
              <a:rPr lang="en-US" baseline="0" dirty="0" err="1"/>
              <a:t>whaiora</a:t>
            </a:r>
            <a:r>
              <a:rPr lang="en-US" baseline="0" dirty="0"/>
              <a:t> can be seen on the day and connected to support within the clinic with the goal of gaining connection to support when needed-not to long waits on waiting lists</a:t>
            </a:r>
          </a:p>
          <a:p>
            <a:endParaRPr lang="en-US" baseline="0" dirty="0"/>
          </a:p>
          <a:p>
            <a:r>
              <a:rPr lang="en-US" baseline="0" dirty="0"/>
              <a:t>The goal is equity of access to health for all in new Zealand</a:t>
            </a:r>
          </a:p>
          <a:p>
            <a:endParaRPr lang="en-US" baseline="0" dirty="0"/>
          </a:p>
          <a:p>
            <a:r>
              <a:rPr lang="en-NZ" b="1" dirty="0">
                <a:solidFill>
                  <a:schemeClr val="accent1"/>
                </a:solidFill>
              </a:rPr>
              <a:t>What are we trying to make different:</a:t>
            </a:r>
          </a:p>
          <a:p>
            <a:r>
              <a:rPr lang="en-US" sz="1200" b="1" kern="1200" dirty="0" err="1">
                <a:solidFill>
                  <a:schemeClr val="accent1"/>
                </a:solidFill>
                <a:effectLst/>
                <a:latin typeface="+mn-lt"/>
                <a:ea typeface="+mn-ea"/>
                <a:cs typeface="+mn-cs"/>
              </a:rPr>
              <a:t>Tino</a:t>
            </a:r>
            <a:r>
              <a:rPr lang="en-US" sz="1200" b="1" kern="1200" dirty="0">
                <a:solidFill>
                  <a:schemeClr val="accent1"/>
                </a:solidFill>
                <a:effectLst/>
                <a:latin typeface="+mn-lt"/>
                <a:ea typeface="+mn-ea"/>
                <a:cs typeface="+mn-cs"/>
              </a:rPr>
              <a:t> </a:t>
            </a:r>
            <a:r>
              <a:rPr lang="en-US" sz="1200" b="1" kern="1200" dirty="0" err="1">
                <a:solidFill>
                  <a:schemeClr val="accent1"/>
                </a:solidFill>
                <a:effectLst/>
                <a:latin typeface="+mn-lt"/>
                <a:ea typeface="+mn-ea"/>
                <a:cs typeface="+mn-cs"/>
              </a:rPr>
              <a:t>Rangatiratanga</a:t>
            </a:r>
            <a:r>
              <a:rPr lang="en-US" sz="1200" b="1" kern="1200" dirty="0">
                <a:solidFill>
                  <a:schemeClr val="accent1"/>
                </a:solidFill>
                <a:effectLst/>
                <a:latin typeface="+mn-lt"/>
                <a:ea typeface="+mn-ea"/>
                <a:cs typeface="+mn-cs"/>
              </a:rPr>
              <a:t>: Self determination </a:t>
            </a:r>
          </a:p>
          <a:p>
            <a:r>
              <a:rPr lang="en-US" sz="1200" b="0" kern="1200" dirty="0">
                <a:solidFill>
                  <a:schemeClr val="accent1"/>
                </a:solidFill>
                <a:effectLst/>
                <a:latin typeface="+mn-lt"/>
                <a:ea typeface="+mn-ea"/>
                <a:cs typeface="+mn-cs"/>
              </a:rPr>
              <a:t>Support to make decisions</a:t>
            </a:r>
            <a:r>
              <a:rPr lang="en-US" sz="1200" b="0" kern="1200" baseline="0" dirty="0">
                <a:solidFill>
                  <a:schemeClr val="accent1"/>
                </a:solidFill>
                <a:effectLst/>
                <a:latin typeface="+mn-lt"/>
                <a:ea typeface="+mn-ea"/>
                <a:cs typeface="+mn-cs"/>
              </a:rPr>
              <a:t> about my health and care and desired level of support—knowing that I can choose and that there are always options</a:t>
            </a:r>
            <a:endParaRPr lang="en-US" sz="1200" b="0" kern="1200" dirty="0">
              <a:solidFill>
                <a:schemeClr val="accent1"/>
              </a:solidFill>
              <a:effectLst/>
              <a:latin typeface="+mn-lt"/>
              <a:ea typeface="+mn-ea"/>
              <a:cs typeface="+mn-cs"/>
            </a:endParaRPr>
          </a:p>
          <a:p>
            <a:endParaRPr lang="en-NZ" sz="1200" b="1" kern="1200" dirty="0">
              <a:solidFill>
                <a:schemeClr val="accent1"/>
              </a:solidFill>
              <a:effectLst/>
              <a:latin typeface="+mn-lt"/>
              <a:ea typeface="+mn-ea"/>
              <a:cs typeface="+mn-cs"/>
            </a:endParaRPr>
          </a:p>
          <a:p>
            <a:r>
              <a:rPr lang="en-US" sz="1200" b="1" kern="1200" dirty="0" err="1">
                <a:solidFill>
                  <a:schemeClr val="accent1"/>
                </a:solidFill>
                <a:effectLst/>
                <a:latin typeface="+mn-lt"/>
                <a:ea typeface="+mn-ea"/>
                <a:cs typeface="+mn-cs"/>
              </a:rPr>
              <a:t>Taura</a:t>
            </a:r>
            <a:r>
              <a:rPr lang="en-US" sz="1200" b="1" kern="1200" dirty="0">
                <a:solidFill>
                  <a:schemeClr val="accent1"/>
                </a:solidFill>
                <a:effectLst/>
                <a:latin typeface="+mn-lt"/>
                <a:ea typeface="+mn-ea"/>
                <a:cs typeface="+mn-cs"/>
              </a:rPr>
              <a:t> Here : The link between </a:t>
            </a:r>
          </a:p>
          <a:p>
            <a:r>
              <a:rPr lang="en-US" sz="1200" b="0" kern="1200" dirty="0">
                <a:solidFill>
                  <a:schemeClr val="accent1"/>
                </a:solidFill>
                <a:effectLst/>
                <a:latin typeface="+mn-lt"/>
                <a:ea typeface="+mn-ea"/>
                <a:cs typeface="+mn-cs"/>
              </a:rPr>
              <a:t>Have someone</a:t>
            </a:r>
            <a:r>
              <a:rPr lang="en-US" sz="1200" b="0" kern="1200" baseline="0" dirty="0">
                <a:solidFill>
                  <a:schemeClr val="accent1"/>
                </a:solidFill>
                <a:effectLst/>
                <a:latin typeface="+mn-lt"/>
                <a:ea typeface="+mn-ea"/>
                <a:cs typeface="+mn-cs"/>
              </a:rPr>
              <a:t> who takes the time to help me to link with medical and community services in a comfortable way</a:t>
            </a:r>
            <a:endParaRPr lang="en-US" sz="1200" b="0" kern="1200" dirty="0">
              <a:solidFill>
                <a:schemeClr val="accent1"/>
              </a:solidFill>
              <a:effectLst/>
              <a:latin typeface="+mn-lt"/>
              <a:ea typeface="+mn-ea"/>
              <a:cs typeface="+mn-cs"/>
            </a:endParaRPr>
          </a:p>
          <a:p>
            <a:endParaRPr lang="en-NZ" sz="1200" b="1" kern="1200" dirty="0">
              <a:solidFill>
                <a:schemeClr val="accent1"/>
              </a:solidFill>
              <a:effectLst/>
              <a:latin typeface="+mn-lt"/>
              <a:ea typeface="+mn-ea"/>
              <a:cs typeface="+mn-cs"/>
            </a:endParaRPr>
          </a:p>
          <a:p>
            <a:r>
              <a:rPr lang="en-US" sz="1200" b="1" kern="1200" dirty="0">
                <a:solidFill>
                  <a:schemeClr val="accent1"/>
                </a:solidFill>
                <a:effectLst/>
                <a:latin typeface="+mn-lt"/>
                <a:ea typeface="+mn-ea"/>
                <a:cs typeface="+mn-cs"/>
              </a:rPr>
              <a:t>He </a:t>
            </a:r>
            <a:r>
              <a:rPr lang="en-US" sz="1200" b="1" kern="1200" dirty="0" err="1">
                <a:solidFill>
                  <a:schemeClr val="accent1"/>
                </a:solidFill>
                <a:effectLst/>
                <a:latin typeface="+mn-lt"/>
                <a:ea typeface="+mn-ea"/>
                <a:cs typeface="+mn-cs"/>
              </a:rPr>
              <a:t>Kaiaarahi</a:t>
            </a:r>
            <a:r>
              <a:rPr lang="en-US" sz="1200" b="1" kern="1200" dirty="0">
                <a:solidFill>
                  <a:schemeClr val="accent1"/>
                </a:solidFill>
                <a:effectLst/>
                <a:latin typeface="+mn-lt"/>
                <a:ea typeface="+mn-ea"/>
                <a:cs typeface="+mn-cs"/>
              </a:rPr>
              <a:t>: A guide</a:t>
            </a:r>
          </a:p>
          <a:p>
            <a:r>
              <a:rPr lang="en-US" sz="1200" b="0" kern="1200" dirty="0">
                <a:solidFill>
                  <a:schemeClr val="accent1"/>
                </a:solidFill>
                <a:effectLst/>
                <a:latin typeface="+mn-lt"/>
                <a:ea typeface="+mn-ea"/>
                <a:cs typeface="+mn-cs"/>
              </a:rPr>
              <a:t>Help to navigate</a:t>
            </a:r>
            <a:r>
              <a:rPr lang="en-US" sz="1200" b="0" kern="1200" baseline="0" dirty="0">
                <a:solidFill>
                  <a:schemeClr val="accent1"/>
                </a:solidFill>
                <a:effectLst/>
                <a:latin typeface="+mn-lt"/>
                <a:ea typeface="+mn-ea"/>
                <a:cs typeface="+mn-cs"/>
              </a:rPr>
              <a:t> the multiple services and community supports available for me and my family</a:t>
            </a:r>
            <a:endParaRPr lang="en-US" sz="1200" b="0" kern="1200" dirty="0">
              <a:solidFill>
                <a:schemeClr val="accent1"/>
              </a:solidFill>
              <a:effectLst/>
              <a:latin typeface="+mn-lt"/>
              <a:ea typeface="+mn-ea"/>
              <a:cs typeface="+mn-cs"/>
            </a:endParaRPr>
          </a:p>
          <a:p>
            <a:endParaRPr lang="en-NZ" sz="1200" b="1" kern="1200" dirty="0">
              <a:solidFill>
                <a:schemeClr val="accent1"/>
              </a:solidFill>
              <a:effectLst/>
              <a:latin typeface="+mn-lt"/>
              <a:ea typeface="+mn-ea"/>
              <a:cs typeface="+mn-cs"/>
            </a:endParaRPr>
          </a:p>
          <a:p>
            <a:r>
              <a:rPr lang="en-US" sz="1200" b="1" kern="1200" dirty="0" err="1">
                <a:solidFill>
                  <a:schemeClr val="accent1"/>
                </a:solidFill>
                <a:effectLst/>
                <a:latin typeface="+mn-lt"/>
                <a:ea typeface="+mn-ea"/>
                <a:cs typeface="+mn-cs"/>
              </a:rPr>
              <a:t>Tiaki</a:t>
            </a:r>
            <a:r>
              <a:rPr lang="en-US" sz="1200" b="1" kern="1200" dirty="0">
                <a:solidFill>
                  <a:schemeClr val="accent1"/>
                </a:solidFill>
                <a:effectLst/>
                <a:latin typeface="+mn-lt"/>
                <a:ea typeface="+mn-ea"/>
                <a:cs typeface="+mn-cs"/>
              </a:rPr>
              <a:t> </a:t>
            </a:r>
            <a:r>
              <a:rPr lang="en-US" sz="1200" b="1" kern="1200" dirty="0" err="1">
                <a:solidFill>
                  <a:schemeClr val="accent1"/>
                </a:solidFill>
                <a:effectLst/>
                <a:latin typeface="+mn-lt"/>
                <a:ea typeface="+mn-ea"/>
                <a:cs typeface="+mn-cs"/>
              </a:rPr>
              <a:t>Taauhu</a:t>
            </a:r>
            <a:r>
              <a:rPr lang="en-US" sz="1200" b="1" kern="1200" dirty="0">
                <a:solidFill>
                  <a:schemeClr val="accent1"/>
                </a:solidFill>
                <a:effectLst/>
                <a:latin typeface="+mn-lt"/>
                <a:ea typeface="+mn-ea"/>
                <a:cs typeface="+mn-cs"/>
              </a:rPr>
              <a:t>: Ongoing Care</a:t>
            </a:r>
          </a:p>
          <a:p>
            <a:r>
              <a:rPr lang="en-US" sz="1200" b="0" kern="1200" dirty="0">
                <a:solidFill>
                  <a:schemeClr val="accent1"/>
                </a:solidFill>
                <a:effectLst/>
                <a:latin typeface="+mn-lt"/>
                <a:ea typeface="+mn-ea"/>
                <a:cs typeface="+mn-cs"/>
              </a:rPr>
              <a:t>Someone</a:t>
            </a:r>
            <a:r>
              <a:rPr lang="en-US" sz="1200" b="0" kern="1200" baseline="0" dirty="0">
                <a:solidFill>
                  <a:schemeClr val="accent1"/>
                </a:solidFill>
                <a:effectLst/>
                <a:latin typeface="+mn-lt"/>
                <a:ea typeface="+mn-ea"/>
                <a:cs typeface="+mn-cs"/>
              </a:rPr>
              <a:t> I can check in with over time even if my services and clinicians vary</a:t>
            </a:r>
            <a:endParaRPr lang="en-US" sz="1200" b="0" kern="1200" dirty="0">
              <a:solidFill>
                <a:schemeClr val="accent1"/>
              </a:solidFill>
              <a:effectLst/>
              <a:latin typeface="+mn-lt"/>
              <a:ea typeface="+mn-ea"/>
              <a:cs typeface="+mn-cs"/>
            </a:endParaRPr>
          </a:p>
          <a:p>
            <a:endParaRPr lang="en-NZ" sz="1200" b="0" kern="1200" dirty="0">
              <a:solidFill>
                <a:schemeClr val="accent1"/>
              </a:solidFill>
              <a:effectLst/>
              <a:latin typeface="+mn-lt"/>
              <a:ea typeface="+mn-ea"/>
              <a:cs typeface="+mn-cs"/>
            </a:endParaRPr>
          </a:p>
          <a:p>
            <a:r>
              <a:rPr lang="en-US" sz="1200" b="1" kern="1200" dirty="0" err="1">
                <a:solidFill>
                  <a:schemeClr val="accent1"/>
                </a:solidFill>
                <a:effectLst/>
                <a:latin typeface="+mn-lt"/>
                <a:ea typeface="+mn-ea"/>
                <a:cs typeface="+mn-cs"/>
              </a:rPr>
              <a:t>Manaakitanga</a:t>
            </a:r>
            <a:r>
              <a:rPr lang="en-US" sz="1200" b="1" kern="1200" dirty="0">
                <a:solidFill>
                  <a:schemeClr val="accent1"/>
                </a:solidFill>
                <a:effectLst/>
                <a:latin typeface="+mn-lt"/>
                <a:ea typeface="+mn-ea"/>
                <a:cs typeface="+mn-cs"/>
              </a:rPr>
              <a:t> : A state of caring </a:t>
            </a:r>
          </a:p>
          <a:p>
            <a:r>
              <a:rPr lang="en-US" sz="1200" b="0" kern="1200" dirty="0">
                <a:solidFill>
                  <a:schemeClr val="accent1"/>
                </a:solidFill>
                <a:effectLst/>
                <a:latin typeface="+mn-lt"/>
                <a:ea typeface="+mn-ea"/>
                <a:cs typeface="+mn-cs"/>
              </a:rPr>
              <a:t>In the midst of health challenges and complex health instructions</a:t>
            </a:r>
            <a:r>
              <a:rPr lang="en-US" sz="1200" b="0" kern="1200" baseline="0" dirty="0">
                <a:solidFill>
                  <a:schemeClr val="accent1"/>
                </a:solidFill>
                <a:effectLst/>
                <a:latin typeface="+mn-lt"/>
                <a:ea typeface="+mn-ea"/>
                <a:cs typeface="+mn-cs"/>
              </a:rPr>
              <a:t> and tasks, know that there is care and person to person support for me and my family…Also that they will be cared for if they do feel comfortable/brave enough  to seek help</a:t>
            </a:r>
            <a:endParaRPr lang="en-NZ" sz="1200" b="0" kern="1200" dirty="0">
              <a:solidFill>
                <a:schemeClr val="accent1"/>
              </a:solidFill>
              <a:effectLst/>
              <a:latin typeface="+mn-lt"/>
              <a:ea typeface="+mn-ea"/>
              <a:cs typeface="+mn-cs"/>
            </a:endParaRPr>
          </a:p>
          <a:p>
            <a:endParaRPr lang="en-NZ" dirty="0"/>
          </a:p>
          <a:p>
            <a:endParaRPr lang="en-US" dirty="0"/>
          </a:p>
        </p:txBody>
      </p:sp>
      <p:sp>
        <p:nvSpPr>
          <p:cNvPr id="4" name="Slide Number Placeholder 3"/>
          <p:cNvSpPr>
            <a:spLocks noGrp="1"/>
          </p:cNvSpPr>
          <p:nvPr>
            <p:ph type="sldNum" sz="quarter" idx="5"/>
          </p:nvPr>
        </p:nvSpPr>
        <p:spPr/>
        <p:txBody>
          <a:bodyPr/>
          <a:lstStyle/>
          <a:p>
            <a:fld id="{106FB079-A9C4-451D-8ABF-B9F4D42D2476}" type="slidenum">
              <a:rPr lang="en-NZ" smtClean="0"/>
              <a:t>3</a:t>
            </a:fld>
            <a:endParaRPr lang="en-NZ"/>
          </a:p>
        </p:txBody>
      </p:sp>
    </p:spTree>
    <p:extLst>
      <p:ext uri="{BB962C8B-B14F-4D97-AF65-F5344CB8AC3E}">
        <p14:creationId xmlns:p14="http://schemas.microsoft.com/office/powerpoint/2010/main" val="2881527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HIP or Wellness</a:t>
            </a:r>
            <a:r>
              <a:rPr lang="en-US" b="0" baseline="0" dirty="0"/>
              <a:t> Advisor (Tamaki Health Name)</a:t>
            </a:r>
          </a:p>
          <a:p>
            <a:endParaRPr lang="en-US" b="0" baseline="0" dirty="0"/>
          </a:p>
          <a:p>
            <a:pPr marL="171450" indent="-171450">
              <a:buFontTx/>
              <a:buChar char="-"/>
            </a:pPr>
            <a:r>
              <a:rPr lang="en-US" b="0" baseline="0" dirty="0"/>
              <a:t>Generalist – supports not only with primary health concerns but also with determinants of health</a:t>
            </a:r>
          </a:p>
          <a:p>
            <a:pPr marL="171450" indent="-171450">
              <a:buFontTx/>
              <a:buChar char="-"/>
            </a:pPr>
            <a:r>
              <a:rPr lang="en-US" b="0" baseline="0" dirty="0"/>
              <a:t>Based in FACT/ACT Acceptance and Commitment Therapy</a:t>
            </a:r>
          </a:p>
          <a:p>
            <a:pPr marL="171450" indent="-171450">
              <a:buFontTx/>
              <a:buChar char="-"/>
            </a:pPr>
            <a:r>
              <a:rPr lang="en-US" b="0" baseline="0" dirty="0"/>
              <a:t>Clinical, background in OT (Occupational Therapist), Psychology, Therapist, Social Workers.</a:t>
            </a:r>
          </a:p>
          <a:p>
            <a:pPr marL="171450" indent="-171450">
              <a:buFontTx/>
              <a:buChar char="-"/>
            </a:pPr>
            <a:endParaRPr lang="en-US" b="0" baseline="0" dirty="0"/>
          </a:p>
          <a:p>
            <a:pPr marL="0" indent="0">
              <a:buFontTx/>
              <a:buNone/>
            </a:pPr>
            <a:r>
              <a:rPr lang="en-US" b="0" baseline="0" dirty="0" err="1"/>
              <a:t>Awhi</a:t>
            </a:r>
            <a:r>
              <a:rPr lang="en-US" b="0" baseline="0" dirty="0"/>
              <a:t> Ora or Community Support Worker</a:t>
            </a:r>
          </a:p>
          <a:p>
            <a:pPr marL="0" indent="0">
              <a:buFontTx/>
              <a:buNone/>
            </a:pPr>
            <a:endParaRPr lang="en-US" b="0" baseline="0" dirty="0"/>
          </a:p>
          <a:p>
            <a:pPr marL="171450" indent="-171450">
              <a:buFontTx/>
              <a:buChar char="-"/>
            </a:pPr>
            <a:r>
              <a:rPr lang="en-US" b="0" baseline="0" dirty="0" err="1"/>
              <a:t>Awhi</a:t>
            </a:r>
            <a:r>
              <a:rPr lang="en-US" b="0" baseline="0" dirty="0"/>
              <a:t> Ora in Auckland</a:t>
            </a:r>
          </a:p>
          <a:p>
            <a:pPr marL="171450" indent="-171450">
              <a:buFontTx/>
              <a:buChar char="-"/>
            </a:pPr>
            <a:r>
              <a:rPr lang="en-US" b="0" baseline="0" dirty="0"/>
              <a:t>Helps with walk along-side support</a:t>
            </a:r>
          </a:p>
          <a:p>
            <a:pPr marL="171450" indent="-171450">
              <a:buFontTx/>
              <a:buChar char="-"/>
            </a:pPr>
            <a:r>
              <a:rPr lang="en-US" b="0" baseline="0" dirty="0"/>
              <a:t>Connects with support in the community, WINZ, Housing, Food.</a:t>
            </a:r>
          </a:p>
          <a:p>
            <a:pPr marL="171450" indent="-171450">
              <a:buFontTx/>
              <a:buChar char="-"/>
            </a:pPr>
            <a:endParaRPr lang="en-US" b="0" baseline="0" dirty="0"/>
          </a:p>
          <a:p>
            <a:pPr marL="0" indent="0">
              <a:buFontTx/>
              <a:buNone/>
            </a:pPr>
            <a:r>
              <a:rPr lang="en-US" b="0" baseline="0" dirty="0"/>
              <a:t>Health Coach </a:t>
            </a:r>
          </a:p>
          <a:p>
            <a:pPr marL="0" indent="0">
              <a:buFontTx/>
              <a:buNone/>
            </a:pPr>
            <a:endParaRPr lang="en-US" b="0" baseline="0" dirty="0"/>
          </a:p>
          <a:p>
            <a:pPr marL="171450" indent="-171450">
              <a:buFontTx/>
              <a:buChar char="-"/>
            </a:pPr>
            <a:endParaRPr lang="en-US" b="0" dirty="0"/>
          </a:p>
        </p:txBody>
      </p:sp>
      <p:sp>
        <p:nvSpPr>
          <p:cNvPr id="4" name="Slide Number Placeholder 3"/>
          <p:cNvSpPr>
            <a:spLocks noGrp="1"/>
          </p:cNvSpPr>
          <p:nvPr>
            <p:ph type="sldNum" sz="quarter" idx="10"/>
          </p:nvPr>
        </p:nvSpPr>
        <p:spPr/>
        <p:txBody>
          <a:bodyPr/>
          <a:lstStyle/>
          <a:p>
            <a:fld id="{B2CA6993-D12F-4E2A-961B-136DB910CB9F}" type="slidenum">
              <a:rPr lang="en-NZ" smtClean="0"/>
              <a:t>4</a:t>
            </a:fld>
            <a:endParaRPr lang="en-NZ"/>
          </a:p>
        </p:txBody>
      </p:sp>
    </p:spTree>
    <p:extLst>
      <p:ext uri="{BB962C8B-B14F-4D97-AF65-F5344CB8AC3E}">
        <p14:creationId xmlns:p14="http://schemas.microsoft.com/office/powerpoint/2010/main" val="3593350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38DDD788-5729-43CE-8BBC-733D1879B55B}" type="slidenum">
              <a:rPr lang="en-US" smtClean="0"/>
              <a:t>5</a:t>
            </a:fld>
            <a:endParaRPr lang="en-US"/>
          </a:p>
        </p:txBody>
      </p:sp>
    </p:spTree>
    <p:extLst>
      <p:ext uri="{BB962C8B-B14F-4D97-AF65-F5344CB8AC3E}">
        <p14:creationId xmlns:p14="http://schemas.microsoft.com/office/powerpoint/2010/main" val="1294656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1A7E519D-E332-4BD0-8F7E-000B6FA9E015}" type="slidenum">
              <a:rPr lang="en-NZ" smtClean="0"/>
              <a:t>6</a:t>
            </a:fld>
            <a:endParaRPr lang="en-NZ"/>
          </a:p>
        </p:txBody>
      </p:sp>
    </p:spTree>
    <p:extLst>
      <p:ext uri="{BB962C8B-B14F-4D97-AF65-F5344CB8AC3E}">
        <p14:creationId xmlns:p14="http://schemas.microsoft.com/office/powerpoint/2010/main" val="991340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511F6BB-B80C-4CB7-85E8-1AA14DE6BCC5}" type="datetimeFigureOut">
              <a:rPr lang="en-US" smtClean="0"/>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DC5587-CDCC-4584-BD98-174035A2439E}" type="slidenum">
              <a:rPr lang="en-US" smtClean="0"/>
              <a:t>‹#›</a:t>
            </a:fld>
            <a:endParaRPr lang="en-US"/>
          </a:p>
        </p:txBody>
      </p:sp>
    </p:spTree>
    <p:extLst>
      <p:ext uri="{BB962C8B-B14F-4D97-AF65-F5344CB8AC3E}">
        <p14:creationId xmlns:p14="http://schemas.microsoft.com/office/powerpoint/2010/main" val="3428195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511F6BB-B80C-4CB7-85E8-1AA14DE6BCC5}" type="datetimeFigureOut">
              <a:rPr lang="en-US" smtClean="0"/>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DC5587-CDCC-4584-BD98-174035A2439E}" type="slidenum">
              <a:rPr lang="en-US" smtClean="0"/>
              <a:t>‹#›</a:t>
            </a:fld>
            <a:endParaRPr lang="en-US"/>
          </a:p>
        </p:txBody>
      </p:sp>
    </p:spTree>
    <p:extLst>
      <p:ext uri="{BB962C8B-B14F-4D97-AF65-F5344CB8AC3E}">
        <p14:creationId xmlns:p14="http://schemas.microsoft.com/office/powerpoint/2010/main" val="3802816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11F6BB-B80C-4CB7-85E8-1AA14DE6BCC5}" type="datetimeFigureOut">
              <a:rPr lang="en-US" smtClean="0"/>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DC5587-CDCC-4584-BD98-174035A2439E}" type="slidenum">
              <a:rPr lang="en-US" smtClean="0"/>
              <a:t>‹#›</a:t>
            </a:fld>
            <a:endParaRPr lang="en-US"/>
          </a:p>
        </p:txBody>
      </p:sp>
    </p:spTree>
    <p:extLst>
      <p:ext uri="{BB962C8B-B14F-4D97-AF65-F5344CB8AC3E}">
        <p14:creationId xmlns:p14="http://schemas.microsoft.com/office/powerpoint/2010/main" val="4045920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511F6BB-B80C-4CB7-85E8-1AA14DE6BCC5}" type="datetimeFigureOut">
              <a:rPr lang="en-US" smtClean="0"/>
              <a:t>3/22/2023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DC5587-CDCC-4584-BD98-174035A2439E}" type="slidenum">
              <a:rPr lang="en-US" smtClean="0"/>
              <a:t>‹#›</a:t>
            </a:fld>
            <a:endParaRPr lang="en-US"/>
          </a:p>
        </p:txBody>
      </p:sp>
    </p:spTree>
    <p:extLst>
      <p:ext uri="{BB962C8B-B14F-4D97-AF65-F5344CB8AC3E}">
        <p14:creationId xmlns:p14="http://schemas.microsoft.com/office/powerpoint/2010/main" val="2895171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511F6BB-B80C-4CB7-85E8-1AA14DE6BCC5}" type="datetimeFigureOut">
              <a:rPr lang="en-US" smtClean="0"/>
              <a:t>3/22/2023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DC5587-CDCC-4584-BD98-174035A2439E}" type="slidenum">
              <a:rPr lang="en-US" smtClean="0"/>
              <a:t>‹#›</a:t>
            </a:fld>
            <a:endParaRPr lang="en-US"/>
          </a:p>
        </p:txBody>
      </p:sp>
    </p:spTree>
    <p:extLst>
      <p:ext uri="{BB962C8B-B14F-4D97-AF65-F5344CB8AC3E}">
        <p14:creationId xmlns:p14="http://schemas.microsoft.com/office/powerpoint/2010/main" val="3141905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511F6BB-B80C-4CB7-85E8-1AA14DE6BCC5}" type="datetimeFigureOut">
              <a:rPr lang="en-US" smtClean="0"/>
              <a:t>3/22/2023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DC5587-CDCC-4584-BD98-174035A2439E}" type="slidenum">
              <a:rPr lang="en-US" smtClean="0"/>
              <a:t>‹#›</a:t>
            </a:fld>
            <a:endParaRPr lang="en-US"/>
          </a:p>
        </p:txBody>
      </p:sp>
    </p:spTree>
    <p:extLst>
      <p:ext uri="{BB962C8B-B14F-4D97-AF65-F5344CB8AC3E}">
        <p14:creationId xmlns:p14="http://schemas.microsoft.com/office/powerpoint/2010/main" val="1086227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11F6BB-B80C-4CB7-85E8-1AA14DE6BCC5}" type="datetimeFigureOut">
              <a:rPr lang="en-US" smtClean="0"/>
              <a:t>3/22/2023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DC5587-CDCC-4584-BD98-174035A2439E}" type="slidenum">
              <a:rPr lang="en-US" smtClean="0"/>
              <a:t>‹#›</a:t>
            </a:fld>
            <a:endParaRPr lang="en-US"/>
          </a:p>
        </p:txBody>
      </p:sp>
    </p:spTree>
    <p:extLst>
      <p:ext uri="{BB962C8B-B14F-4D97-AF65-F5344CB8AC3E}">
        <p14:creationId xmlns:p14="http://schemas.microsoft.com/office/powerpoint/2010/main" val="449186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511F6BB-B80C-4CB7-85E8-1AA14DE6BCC5}" type="datetimeFigureOut">
              <a:rPr lang="en-US" smtClean="0"/>
              <a:t>3/22/2023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DC5587-CDCC-4584-BD98-174035A2439E}" type="slidenum">
              <a:rPr lang="en-US" smtClean="0"/>
              <a:t>‹#›</a:t>
            </a:fld>
            <a:endParaRPr lang="en-US"/>
          </a:p>
        </p:txBody>
      </p:sp>
    </p:spTree>
    <p:extLst>
      <p:ext uri="{BB962C8B-B14F-4D97-AF65-F5344CB8AC3E}">
        <p14:creationId xmlns:p14="http://schemas.microsoft.com/office/powerpoint/2010/main" val="480707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511F6BB-B80C-4CB7-85E8-1AA14DE6BCC5}" type="datetimeFigureOut">
              <a:rPr lang="en-US" smtClean="0"/>
              <a:t>3/22/2023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DC5587-CDCC-4584-BD98-174035A2439E}" type="slidenum">
              <a:rPr lang="en-US" smtClean="0"/>
              <a:t>‹#›</a:t>
            </a:fld>
            <a:endParaRPr lang="en-US"/>
          </a:p>
        </p:txBody>
      </p:sp>
    </p:spTree>
    <p:extLst>
      <p:ext uri="{BB962C8B-B14F-4D97-AF65-F5344CB8AC3E}">
        <p14:creationId xmlns:p14="http://schemas.microsoft.com/office/powerpoint/2010/main" val="462190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511F6BB-B80C-4CB7-85E8-1AA14DE6BCC5}" type="datetimeFigureOut">
              <a:rPr lang="en-US" smtClean="0"/>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DC5587-CDCC-4584-BD98-174035A2439E}" type="slidenum">
              <a:rPr lang="en-US" smtClean="0"/>
              <a:t>‹#›</a:t>
            </a:fld>
            <a:endParaRPr lang="en-US"/>
          </a:p>
        </p:txBody>
      </p:sp>
    </p:spTree>
    <p:extLst>
      <p:ext uri="{BB962C8B-B14F-4D97-AF65-F5344CB8AC3E}">
        <p14:creationId xmlns:p14="http://schemas.microsoft.com/office/powerpoint/2010/main" val="1504510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511F6BB-B80C-4CB7-85E8-1AA14DE6BCC5}" type="datetimeFigureOut">
              <a:rPr lang="en-US" smtClean="0"/>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DC5587-CDCC-4584-BD98-174035A2439E}" type="slidenum">
              <a:rPr lang="en-US" smtClean="0"/>
              <a:t>‹#›</a:t>
            </a:fld>
            <a:endParaRPr lang="en-US"/>
          </a:p>
        </p:txBody>
      </p:sp>
    </p:spTree>
    <p:extLst>
      <p:ext uri="{BB962C8B-B14F-4D97-AF65-F5344CB8AC3E}">
        <p14:creationId xmlns:p14="http://schemas.microsoft.com/office/powerpoint/2010/main" val="2630075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F55D2-B03A-47B8-B29E-245DA804FFF4}"/>
              </a:ext>
            </a:extLst>
          </p:cNvPr>
          <p:cNvSpPr>
            <a:spLocks noGrp="1"/>
          </p:cNvSpPr>
          <p:nvPr>
            <p:ph type="title" hasCustomPrompt="1"/>
          </p:nvPr>
        </p:nvSpPr>
        <p:spPr/>
        <p:txBody>
          <a:bodyPr/>
          <a:lstStyle>
            <a:lvl1pPr>
              <a:defRPr/>
            </a:lvl1pPr>
          </a:lstStyle>
          <a:p>
            <a:r>
              <a:rPr lang="en-US" dirty="0"/>
              <a:t>Type Heading</a:t>
            </a:r>
            <a:endParaRPr lang="en-NZ" dirty="0"/>
          </a:p>
        </p:txBody>
      </p:sp>
      <p:sp>
        <p:nvSpPr>
          <p:cNvPr id="8" name="Text Placeholder 7">
            <a:extLst>
              <a:ext uri="{FF2B5EF4-FFF2-40B4-BE49-F238E27FC236}">
                <a16:creationId xmlns:a16="http://schemas.microsoft.com/office/drawing/2014/main" id="{871A1164-D7DD-459B-A5C3-9E284189BFFA}"/>
              </a:ext>
            </a:extLst>
          </p:cNvPr>
          <p:cNvSpPr>
            <a:spLocks noGrp="1"/>
          </p:cNvSpPr>
          <p:nvPr>
            <p:ph type="body" sz="quarter" idx="10" hasCustomPrompt="1"/>
          </p:nvPr>
        </p:nvSpPr>
        <p:spPr>
          <a:xfrm>
            <a:off x="499656" y="947259"/>
            <a:ext cx="7780431" cy="371117"/>
          </a:xfrm>
          <a:prstGeom prst="rect">
            <a:avLst/>
          </a:prstGeom>
        </p:spPr>
        <p:txBody>
          <a:bodyPr vert="horz" lIns="0" tIns="10800" rIns="0" bIns="0" rtlCol="0" anchor="t" anchorCtr="0">
            <a:noAutofit/>
          </a:bodyPr>
          <a:lstStyle>
            <a:lvl1pPr>
              <a:defRPr lang="en-NZ" sz="2304" b="0" dirty="0">
                <a:solidFill>
                  <a:schemeClr val="accent1"/>
                </a:solidFill>
                <a:latin typeface="+mj-lt"/>
                <a:ea typeface="+mj-ea"/>
                <a:cs typeface="+mj-cs"/>
              </a:defRPr>
            </a:lvl1pPr>
          </a:lstStyle>
          <a:p>
            <a:pPr lvl="0">
              <a:spcBef>
                <a:spcPct val="0"/>
              </a:spcBef>
            </a:pPr>
            <a:r>
              <a:rPr lang="en-US" dirty="0"/>
              <a:t>Type</a:t>
            </a:r>
            <a:r>
              <a:rPr lang="en-NZ" dirty="0"/>
              <a:t> Sub-heading</a:t>
            </a:r>
          </a:p>
        </p:txBody>
      </p:sp>
    </p:spTree>
    <p:extLst>
      <p:ext uri="{BB962C8B-B14F-4D97-AF65-F5344CB8AC3E}">
        <p14:creationId xmlns:p14="http://schemas.microsoft.com/office/powerpoint/2010/main" val="3200952546"/>
      </p:ext>
    </p:extLst>
  </p:cSld>
  <p:clrMapOvr>
    <a:masterClrMapping/>
  </p:clrMapOvr>
  <p:extLst>
    <p:ext uri="{DCECCB84-F9BA-43D5-87BE-67443E8EF086}">
      <p15:sldGuideLst xmlns:p15="http://schemas.microsoft.com/office/powerpoint/2012/main">
        <p15:guide id="1" orient="horz" pos="3562">
          <p15:clr>
            <a:srgbClr val="FBAE40"/>
          </p15:clr>
        </p15:guide>
        <p15:guide id="2" pos="633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F55D2-B03A-47B8-B29E-245DA804FFF4}"/>
              </a:ext>
            </a:extLst>
          </p:cNvPr>
          <p:cNvSpPr>
            <a:spLocks noGrp="1"/>
          </p:cNvSpPr>
          <p:nvPr>
            <p:ph type="title" hasCustomPrompt="1"/>
          </p:nvPr>
        </p:nvSpPr>
        <p:spPr/>
        <p:txBody>
          <a:bodyPr/>
          <a:lstStyle>
            <a:lvl1pPr>
              <a:defRPr/>
            </a:lvl1pPr>
          </a:lstStyle>
          <a:p>
            <a:r>
              <a:rPr lang="en-US" dirty="0"/>
              <a:t>Type Heading</a:t>
            </a:r>
            <a:endParaRPr lang="en-NZ" dirty="0"/>
          </a:p>
        </p:txBody>
      </p:sp>
      <p:sp>
        <p:nvSpPr>
          <p:cNvPr id="8" name="Text Placeholder 7">
            <a:extLst>
              <a:ext uri="{FF2B5EF4-FFF2-40B4-BE49-F238E27FC236}">
                <a16:creationId xmlns:a16="http://schemas.microsoft.com/office/drawing/2014/main" id="{871A1164-D7DD-459B-A5C3-9E284189BFFA}"/>
              </a:ext>
            </a:extLst>
          </p:cNvPr>
          <p:cNvSpPr>
            <a:spLocks noGrp="1"/>
          </p:cNvSpPr>
          <p:nvPr>
            <p:ph type="body" sz="quarter" idx="10" hasCustomPrompt="1"/>
          </p:nvPr>
        </p:nvSpPr>
        <p:spPr>
          <a:xfrm>
            <a:off x="499656" y="947259"/>
            <a:ext cx="7780431" cy="371117"/>
          </a:xfrm>
          <a:prstGeom prst="rect">
            <a:avLst/>
          </a:prstGeom>
        </p:spPr>
        <p:txBody>
          <a:bodyPr vert="horz" lIns="0" tIns="10800" rIns="0" bIns="0" rtlCol="0" anchor="t" anchorCtr="0">
            <a:noAutofit/>
          </a:bodyPr>
          <a:lstStyle>
            <a:lvl1pPr>
              <a:defRPr lang="en-NZ" sz="2304" b="0" dirty="0">
                <a:solidFill>
                  <a:schemeClr val="accent1"/>
                </a:solidFill>
                <a:latin typeface="+mj-lt"/>
                <a:ea typeface="+mj-ea"/>
                <a:cs typeface="+mj-cs"/>
              </a:defRPr>
            </a:lvl1pPr>
          </a:lstStyle>
          <a:p>
            <a:pPr lvl="0">
              <a:spcBef>
                <a:spcPct val="0"/>
              </a:spcBef>
            </a:pPr>
            <a:r>
              <a:rPr lang="en-US" dirty="0"/>
              <a:t>Type</a:t>
            </a:r>
            <a:r>
              <a:rPr lang="en-NZ" dirty="0"/>
              <a:t> Sub-heading</a:t>
            </a:r>
          </a:p>
        </p:txBody>
      </p:sp>
    </p:spTree>
    <p:extLst>
      <p:ext uri="{BB962C8B-B14F-4D97-AF65-F5344CB8AC3E}">
        <p14:creationId xmlns:p14="http://schemas.microsoft.com/office/powerpoint/2010/main" val="2131597952"/>
      </p:ext>
    </p:extLst>
  </p:cSld>
  <p:clrMapOvr>
    <a:masterClrMapping/>
  </p:clrMapOvr>
  <p:extLst>
    <p:ext uri="{DCECCB84-F9BA-43D5-87BE-67443E8EF086}">
      <p15:sldGuideLst xmlns:p15="http://schemas.microsoft.com/office/powerpoint/2012/main">
        <p15:guide id="1" orient="horz" pos="3562">
          <p15:clr>
            <a:srgbClr val="FBAE40"/>
          </p15:clr>
        </p15:guide>
        <p15:guide id="2" pos="633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11F6BB-B80C-4CB7-85E8-1AA14DE6BCC5}" type="datetimeFigureOut">
              <a:rPr lang="en-US" smtClean="0"/>
              <a:t>3/22/2023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DC5587-CDCC-4584-BD98-174035A2439E}" type="slidenum">
              <a:rPr lang="en-US" smtClean="0"/>
              <a:t>‹#›</a:t>
            </a:fld>
            <a:endParaRPr lang="en-US"/>
          </a:p>
        </p:txBody>
      </p:sp>
    </p:spTree>
    <p:extLst>
      <p:ext uri="{BB962C8B-B14F-4D97-AF65-F5344CB8AC3E}">
        <p14:creationId xmlns:p14="http://schemas.microsoft.com/office/powerpoint/2010/main" val="40015335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alphaModFix amt="76000"/>
            <a:extLst>
              <a:ext uri="{28A0092B-C50C-407E-A947-70E740481C1C}">
                <a14:useLocalDpi xmlns:a14="http://schemas.microsoft.com/office/drawing/2010/main" val="0"/>
              </a:ext>
            </a:extLst>
          </a:blip>
          <a:srcRect l="3912" t="2030" r="10801" b="-1"/>
          <a:stretch/>
        </p:blipFill>
        <p:spPr>
          <a:xfrm>
            <a:off x="5295690" y="1800488"/>
            <a:ext cx="6069108" cy="4322438"/>
          </a:xfrm>
          <a:prstGeom prst="rect">
            <a:avLst/>
          </a:prstGeom>
        </p:spPr>
      </p:pic>
      <p:sp>
        <p:nvSpPr>
          <p:cNvPr id="2" name="Title 1"/>
          <p:cNvSpPr>
            <a:spLocks noGrp="1"/>
          </p:cNvSpPr>
          <p:nvPr>
            <p:ph type="ctrTitle"/>
          </p:nvPr>
        </p:nvSpPr>
        <p:spPr>
          <a:xfrm>
            <a:off x="1017592" y="2267078"/>
            <a:ext cx="6148590" cy="587549"/>
          </a:xfrm>
        </p:spPr>
        <p:txBody>
          <a:bodyPr anchor="b">
            <a:normAutofit/>
          </a:bodyPr>
          <a:lstStyle/>
          <a:p>
            <a:r>
              <a:rPr lang="en-NZ" sz="2911" dirty="0">
                <a:latin typeface="+mn-lt"/>
              </a:rPr>
              <a:t>Purpose and Vision</a:t>
            </a:r>
          </a:p>
        </p:txBody>
      </p:sp>
      <p:sp>
        <p:nvSpPr>
          <p:cNvPr id="5" name="TextBox 4"/>
          <p:cNvSpPr txBox="1"/>
          <p:nvPr/>
        </p:nvSpPr>
        <p:spPr>
          <a:xfrm>
            <a:off x="1017592" y="3014833"/>
            <a:ext cx="6338981" cy="1436034"/>
          </a:xfrm>
          <a:prstGeom prst="rect">
            <a:avLst/>
          </a:prstGeom>
          <a:solidFill>
            <a:schemeClr val="bg1">
              <a:alpha val="84611"/>
            </a:schemeClr>
          </a:solidFill>
        </p:spPr>
        <p:txBody>
          <a:bodyPr wrap="square" rtlCol="0">
            <a:spAutoFit/>
          </a:bodyPr>
          <a:lstStyle/>
          <a:p>
            <a:pPr algn="ctr">
              <a:spcBef>
                <a:spcPts val="600"/>
              </a:spcBef>
              <a:spcAft>
                <a:spcPts val="1200"/>
              </a:spcAft>
            </a:pPr>
            <a:r>
              <a:rPr lang="mi-NZ" sz="2183" dirty="0">
                <a:solidFill>
                  <a:schemeClr val="tx1">
                    <a:lumMod val="75000"/>
                    <a:lumOff val="25000"/>
                  </a:schemeClr>
                </a:solidFill>
              </a:rPr>
              <a:t>A primary health and wellbeing system that </a:t>
            </a:r>
            <a:r>
              <a:rPr lang="mi-NZ" sz="2183" dirty="0">
                <a:solidFill>
                  <a:schemeClr val="accent2">
                    <a:lumMod val="75000"/>
                  </a:schemeClr>
                </a:solidFill>
              </a:rPr>
              <a:t>is more </a:t>
            </a:r>
            <a:r>
              <a:rPr lang="mi-NZ" sz="2183" b="1" dirty="0"/>
              <a:t>accessible, engaging, connected</a:t>
            </a:r>
            <a:r>
              <a:rPr lang="mi-NZ" sz="2183" dirty="0"/>
              <a:t>, delivered</a:t>
            </a:r>
            <a:r>
              <a:rPr lang="mi-NZ" sz="2183" dirty="0">
                <a:solidFill>
                  <a:schemeClr val="accent2">
                    <a:lumMod val="75000"/>
                  </a:schemeClr>
                </a:solidFill>
              </a:rPr>
              <a:t> </a:t>
            </a:r>
            <a:r>
              <a:rPr lang="mi-NZ" sz="2183" dirty="0">
                <a:solidFill>
                  <a:schemeClr val="tx1">
                    <a:lumMod val="75000"/>
                    <a:lumOff val="25000"/>
                  </a:schemeClr>
                </a:solidFill>
              </a:rPr>
              <a:t>by people who are personally and professionally motivated, and gives every New Zealander their right to live well</a:t>
            </a:r>
            <a:endParaRPr lang="en-NZ" sz="2183" dirty="0">
              <a:solidFill>
                <a:schemeClr val="tx1">
                  <a:lumMod val="75000"/>
                  <a:lumOff val="25000"/>
                </a:schemeClr>
              </a:solidFill>
            </a:endParaRPr>
          </a:p>
        </p:txBody>
      </p:sp>
      <p:sp>
        <p:nvSpPr>
          <p:cNvPr id="7" name="TextBox 6">
            <a:extLst>
              <a:ext uri="{FF2B5EF4-FFF2-40B4-BE49-F238E27FC236}">
                <a16:creationId xmlns:a16="http://schemas.microsoft.com/office/drawing/2014/main" id="{F3BA2256-96ED-3942-8173-A4024F3ECADA}"/>
              </a:ext>
            </a:extLst>
          </p:cNvPr>
          <p:cNvSpPr txBox="1"/>
          <p:nvPr/>
        </p:nvSpPr>
        <p:spPr>
          <a:xfrm>
            <a:off x="1456477" y="1333899"/>
            <a:ext cx="9279046" cy="502895"/>
          </a:xfrm>
          <a:prstGeom prst="rect">
            <a:avLst/>
          </a:prstGeom>
          <a:noFill/>
        </p:spPr>
        <p:txBody>
          <a:bodyPr wrap="square" rtlCol="0">
            <a:spAutoFit/>
          </a:bodyPr>
          <a:lstStyle/>
          <a:p>
            <a:r>
              <a:rPr lang="en-US" sz="2668" b="1" dirty="0">
                <a:solidFill>
                  <a:srgbClr val="FF0000"/>
                </a:solidFill>
              </a:rPr>
              <a:t>Integrated Primary Mental Health and Addictions Model</a:t>
            </a:r>
            <a:endParaRPr lang="en-NZ" sz="2668" b="1" dirty="0">
              <a:solidFill>
                <a:srgbClr val="FF0000"/>
              </a:solidFill>
            </a:endParaRPr>
          </a:p>
        </p:txBody>
      </p:sp>
    </p:spTree>
    <p:extLst>
      <p:ext uri="{BB962C8B-B14F-4D97-AF65-F5344CB8AC3E}">
        <p14:creationId xmlns:p14="http://schemas.microsoft.com/office/powerpoint/2010/main" val="47462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42276" y="1737260"/>
            <a:ext cx="6875314" cy="4023078"/>
          </a:xfrm>
          <a:solidFill>
            <a:schemeClr val="bg1">
              <a:alpha val="58764"/>
            </a:schemeClr>
          </a:solidFill>
        </p:spPr>
        <p:txBody>
          <a:bodyPr vert="horz" lIns="91434" tIns="45717" rIns="91434" bIns="45717" rtlCol="0" anchor="t">
            <a:normAutofit fontScale="85000" lnSpcReduction="20000"/>
          </a:bodyPr>
          <a:lstStyle/>
          <a:p>
            <a:pPr marL="571474" indent="-571474" algn="l">
              <a:lnSpc>
                <a:spcPct val="150000"/>
              </a:lnSpc>
              <a:buFont typeface="Arial" panose="020B0604020202020204" pitchFamily="34" charset="0"/>
              <a:buChar char="•"/>
            </a:pPr>
            <a:r>
              <a:rPr lang="en-NZ" sz="2183" dirty="0">
                <a:solidFill>
                  <a:schemeClr val="tx1">
                    <a:lumMod val="75000"/>
                    <a:lumOff val="25000"/>
                  </a:schemeClr>
                </a:solidFill>
              </a:rPr>
              <a:t>Community based</a:t>
            </a:r>
          </a:p>
          <a:p>
            <a:pPr marL="571474" indent="-571474" algn="l">
              <a:lnSpc>
                <a:spcPct val="150000"/>
              </a:lnSpc>
              <a:buFont typeface="Arial" panose="020B0604020202020204" pitchFamily="34" charset="0"/>
              <a:buChar char="•"/>
            </a:pPr>
            <a:r>
              <a:rPr lang="en-NZ" sz="2183" dirty="0">
                <a:solidFill>
                  <a:schemeClr val="tx1">
                    <a:lumMod val="75000"/>
                    <a:lumOff val="25000"/>
                  </a:schemeClr>
                </a:solidFill>
              </a:rPr>
              <a:t>Self-determining</a:t>
            </a:r>
          </a:p>
          <a:p>
            <a:pPr marL="571474" indent="-571474" algn="l">
              <a:lnSpc>
                <a:spcPct val="150000"/>
              </a:lnSpc>
              <a:buFont typeface="Arial" panose="020B0604020202020204" pitchFamily="34" charset="0"/>
              <a:buChar char="•"/>
            </a:pPr>
            <a:r>
              <a:rPr lang="en-NZ" sz="2183" dirty="0">
                <a:solidFill>
                  <a:schemeClr val="tx1">
                    <a:lumMod val="75000"/>
                    <a:lumOff val="25000"/>
                  </a:schemeClr>
                </a:solidFill>
              </a:rPr>
              <a:t>No referral criteria</a:t>
            </a:r>
          </a:p>
          <a:p>
            <a:pPr marL="571474" indent="-571474" algn="l">
              <a:lnSpc>
                <a:spcPct val="150000"/>
              </a:lnSpc>
              <a:buFont typeface="Arial" panose="020B0604020202020204" pitchFamily="34" charset="0"/>
              <a:buChar char="•"/>
            </a:pPr>
            <a:r>
              <a:rPr lang="en-NZ" sz="2183" dirty="0">
                <a:solidFill>
                  <a:schemeClr val="tx1">
                    <a:lumMod val="75000"/>
                    <a:lumOff val="25000"/>
                  </a:schemeClr>
                </a:solidFill>
              </a:rPr>
              <a:t>Warm handovers</a:t>
            </a:r>
            <a:endParaRPr lang="en-NZ" sz="2183" dirty="0">
              <a:solidFill>
                <a:schemeClr val="tx1">
                  <a:lumMod val="75000"/>
                  <a:lumOff val="25000"/>
                </a:schemeClr>
              </a:solidFill>
              <a:cs typeface="Calibri"/>
            </a:endParaRPr>
          </a:p>
          <a:p>
            <a:pPr marL="571474" indent="-571474" algn="l">
              <a:lnSpc>
                <a:spcPct val="150000"/>
              </a:lnSpc>
              <a:buFont typeface="Arial" panose="020B0604020202020204" pitchFamily="34" charset="0"/>
              <a:buChar char="•"/>
            </a:pPr>
            <a:r>
              <a:rPr lang="en-NZ" sz="2183" dirty="0">
                <a:solidFill>
                  <a:schemeClr val="tx1">
                    <a:lumMod val="75000"/>
                    <a:lumOff val="25000"/>
                  </a:schemeClr>
                </a:solidFill>
                <a:cs typeface="Calibri"/>
              </a:rPr>
              <a:t>Free support for person accessing </a:t>
            </a:r>
            <a:endParaRPr lang="en-NZ" sz="2183" dirty="0">
              <a:solidFill>
                <a:schemeClr val="tx1">
                  <a:lumMod val="75000"/>
                  <a:lumOff val="25000"/>
                </a:schemeClr>
              </a:solidFill>
            </a:endParaRPr>
          </a:p>
          <a:p>
            <a:pPr marL="571474" indent="-571474" algn="l">
              <a:lnSpc>
                <a:spcPct val="150000"/>
              </a:lnSpc>
              <a:buFont typeface="Arial" panose="020B0604020202020204" pitchFamily="34" charset="0"/>
              <a:buChar char="•"/>
            </a:pPr>
            <a:r>
              <a:rPr lang="en-NZ" sz="2183" dirty="0">
                <a:solidFill>
                  <a:schemeClr val="tx1">
                    <a:lumMod val="75000"/>
                    <a:lumOff val="25000"/>
                  </a:schemeClr>
                </a:solidFill>
              </a:rPr>
              <a:t>Culturally Competent Workforce</a:t>
            </a:r>
          </a:p>
          <a:p>
            <a:pPr marL="571474" indent="-571474" algn="l">
              <a:lnSpc>
                <a:spcPct val="150000"/>
              </a:lnSpc>
              <a:buFont typeface="Arial" panose="020B0604020202020204" pitchFamily="34" charset="0"/>
              <a:buChar char="•"/>
            </a:pPr>
            <a:r>
              <a:rPr lang="en-US" sz="2183" dirty="0">
                <a:solidFill>
                  <a:schemeClr val="tx1">
                    <a:lumMod val="75000"/>
                    <a:lumOff val="25000"/>
                  </a:schemeClr>
                </a:solidFill>
              </a:rPr>
              <a:t>Focus on Māori, Pacific and Youth</a:t>
            </a:r>
          </a:p>
          <a:p>
            <a:pPr marL="571474" indent="-571474" algn="l">
              <a:lnSpc>
                <a:spcPct val="150000"/>
              </a:lnSpc>
              <a:buFont typeface="Arial" panose="020B0604020202020204" pitchFamily="34" charset="0"/>
              <a:buChar char="•"/>
            </a:pPr>
            <a:r>
              <a:rPr lang="en-NZ" sz="2183" dirty="0">
                <a:solidFill>
                  <a:schemeClr val="tx1">
                    <a:lumMod val="75000"/>
                    <a:lumOff val="25000"/>
                  </a:schemeClr>
                </a:solidFill>
              </a:rPr>
              <a:t>Whole-of-person wellbeing focused</a:t>
            </a:r>
          </a:p>
          <a:p>
            <a:pPr marL="342884" indent="-342884" algn="l">
              <a:buFont typeface="Arial" panose="020B0604020202020204" pitchFamily="34" charset="0"/>
              <a:buChar char="•"/>
            </a:pPr>
            <a:endParaRPr lang="en-NZ" sz="3600" dirty="0"/>
          </a:p>
        </p:txBody>
      </p:sp>
      <p:sp>
        <p:nvSpPr>
          <p:cNvPr id="7" name="TextBox 6">
            <a:extLst>
              <a:ext uri="{FF2B5EF4-FFF2-40B4-BE49-F238E27FC236}">
                <a16:creationId xmlns:a16="http://schemas.microsoft.com/office/drawing/2014/main" id="{B8AF0925-1845-B04A-851E-506A5C11E6D9}"/>
              </a:ext>
            </a:extLst>
          </p:cNvPr>
          <p:cNvSpPr txBox="1"/>
          <p:nvPr/>
        </p:nvSpPr>
        <p:spPr>
          <a:xfrm>
            <a:off x="366919" y="751226"/>
            <a:ext cx="8941361" cy="652166"/>
          </a:xfrm>
          <a:prstGeom prst="rect">
            <a:avLst/>
          </a:prstGeom>
          <a:noFill/>
        </p:spPr>
        <p:txBody>
          <a:bodyPr wrap="square" rtlCol="0">
            <a:spAutoFit/>
          </a:bodyPr>
          <a:lstStyle/>
          <a:p>
            <a:r>
              <a:rPr lang="en-US" sz="3638" b="1" dirty="0">
                <a:solidFill>
                  <a:srgbClr val="FF0000"/>
                </a:solidFill>
              </a:rPr>
              <a:t>The model for an Aotearoa context</a:t>
            </a:r>
            <a:endParaRPr lang="en-NZ" sz="3638" b="1" dirty="0">
              <a:solidFill>
                <a:srgbClr val="FF0000"/>
              </a:solidFill>
            </a:endParaRPr>
          </a:p>
        </p:txBody>
      </p:sp>
    </p:spTree>
    <p:extLst>
      <p:ext uri="{BB962C8B-B14F-4D97-AF65-F5344CB8AC3E}">
        <p14:creationId xmlns:p14="http://schemas.microsoft.com/office/powerpoint/2010/main" val="4019248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5D6E125-5B79-064E-B43D-9606A55467BF}"/>
              </a:ext>
            </a:extLst>
          </p:cNvPr>
          <p:cNvSpPr>
            <a:spLocks noGrp="1"/>
          </p:cNvSpPr>
          <p:nvPr>
            <p:ph type="subTitle" idx="1"/>
          </p:nvPr>
        </p:nvSpPr>
        <p:spPr>
          <a:xfrm>
            <a:off x="1094307" y="2291423"/>
            <a:ext cx="9577283" cy="2735025"/>
          </a:xfrm>
        </p:spPr>
        <p:txBody>
          <a:bodyPr/>
          <a:lstStyle/>
          <a:p>
            <a:pPr marL="346558" indent="-346558" algn="l">
              <a:lnSpc>
                <a:spcPct val="150000"/>
              </a:lnSpc>
              <a:buFont typeface="Arial" panose="020B0604020202020204" pitchFamily="34" charset="0"/>
              <a:buChar char="•"/>
            </a:pPr>
            <a:r>
              <a:rPr lang="en-NZ" b="0" dirty="0"/>
              <a:t>Increase access and equity of access</a:t>
            </a:r>
          </a:p>
          <a:p>
            <a:pPr marL="346558" indent="-346558" algn="l">
              <a:lnSpc>
                <a:spcPct val="150000"/>
              </a:lnSpc>
              <a:buFont typeface="Arial" panose="020B0604020202020204" pitchFamily="34" charset="0"/>
              <a:buChar char="•"/>
            </a:pPr>
            <a:r>
              <a:rPr lang="en-NZ" b="0" dirty="0"/>
              <a:t>Increase choice in addressing people’s holistic concerns</a:t>
            </a:r>
          </a:p>
          <a:p>
            <a:pPr marL="346558" indent="-346558" algn="l">
              <a:lnSpc>
                <a:spcPct val="150000"/>
              </a:lnSpc>
              <a:buFont typeface="Arial" panose="020B0604020202020204" pitchFamily="34" charset="0"/>
              <a:buChar char="•"/>
            </a:pPr>
            <a:r>
              <a:rPr lang="en-NZ" b="0" dirty="0"/>
              <a:t>Reduce wait times for mental health and addictions support</a:t>
            </a:r>
          </a:p>
          <a:p>
            <a:pPr marL="346558" indent="-346558" algn="l">
              <a:lnSpc>
                <a:spcPct val="150000"/>
              </a:lnSpc>
              <a:buFont typeface="Arial" panose="020B0604020202020204" pitchFamily="34" charset="0"/>
              <a:buChar char="•"/>
            </a:pPr>
            <a:r>
              <a:rPr lang="en-NZ" b="0" dirty="0"/>
              <a:t>Improve population health and equity outcome</a:t>
            </a:r>
          </a:p>
          <a:p>
            <a:endParaRPr lang="en-US" dirty="0"/>
          </a:p>
        </p:txBody>
      </p:sp>
      <p:sp>
        <p:nvSpPr>
          <p:cNvPr id="4" name="TextBox 3">
            <a:extLst>
              <a:ext uri="{FF2B5EF4-FFF2-40B4-BE49-F238E27FC236}">
                <a16:creationId xmlns:a16="http://schemas.microsoft.com/office/drawing/2014/main" id="{B8AF0925-1845-B04A-851E-506A5C11E6D9}"/>
              </a:ext>
            </a:extLst>
          </p:cNvPr>
          <p:cNvSpPr txBox="1"/>
          <p:nvPr/>
        </p:nvSpPr>
        <p:spPr>
          <a:xfrm>
            <a:off x="366919" y="751226"/>
            <a:ext cx="8941361" cy="652166"/>
          </a:xfrm>
          <a:prstGeom prst="rect">
            <a:avLst/>
          </a:prstGeom>
          <a:noFill/>
        </p:spPr>
        <p:txBody>
          <a:bodyPr wrap="square" rtlCol="0">
            <a:spAutoFit/>
          </a:bodyPr>
          <a:lstStyle/>
          <a:p>
            <a:r>
              <a:rPr lang="en-US" sz="3638" b="1" dirty="0">
                <a:solidFill>
                  <a:srgbClr val="FF0000"/>
                </a:solidFill>
              </a:rPr>
              <a:t>The aim of these new services is to:</a:t>
            </a:r>
            <a:endParaRPr lang="en-NZ" sz="3638" b="1" dirty="0">
              <a:solidFill>
                <a:srgbClr val="FF0000"/>
              </a:solidFill>
            </a:endParaRPr>
          </a:p>
        </p:txBody>
      </p:sp>
    </p:spTree>
    <p:extLst>
      <p:ext uri="{BB962C8B-B14F-4D97-AF65-F5344CB8AC3E}">
        <p14:creationId xmlns:p14="http://schemas.microsoft.com/office/powerpoint/2010/main" val="3905330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354192" y="602710"/>
          <a:ext cx="11178591" cy="60744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Left-Right Arrow 1"/>
          <p:cNvSpPr/>
          <p:nvPr/>
        </p:nvSpPr>
        <p:spPr>
          <a:xfrm>
            <a:off x="3491799" y="4351092"/>
            <a:ext cx="1148592" cy="728821"/>
          </a:xfrm>
          <a:prstGeom prst="leftRightArrow">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92"/>
          </a:p>
        </p:txBody>
      </p:sp>
      <p:sp>
        <p:nvSpPr>
          <p:cNvPr id="6" name="Left-Right Arrow 5"/>
          <p:cNvSpPr/>
          <p:nvPr/>
        </p:nvSpPr>
        <p:spPr>
          <a:xfrm>
            <a:off x="7249001" y="4351092"/>
            <a:ext cx="1057996" cy="728821"/>
          </a:xfrm>
          <a:prstGeom prst="leftRightArrow">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92"/>
          </a:p>
        </p:txBody>
      </p:sp>
      <p:sp>
        <p:nvSpPr>
          <p:cNvPr id="3" name="TextBox 2"/>
          <p:cNvSpPr txBox="1"/>
          <p:nvPr/>
        </p:nvSpPr>
        <p:spPr>
          <a:xfrm>
            <a:off x="547059" y="602710"/>
            <a:ext cx="6275215" cy="652166"/>
          </a:xfrm>
          <a:prstGeom prst="rect">
            <a:avLst/>
          </a:prstGeom>
          <a:noFill/>
        </p:spPr>
        <p:txBody>
          <a:bodyPr wrap="square" rtlCol="0">
            <a:spAutoFit/>
          </a:bodyPr>
          <a:lstStyle/>
          <a:p>
            <a:r>
              <a:rPr lang="en-US" sz="3638" b="1" dirty="0">
                <a:solidFill>
                  <a:srgbClr val="FF0000"/>
                </a:solidFill>
              </a:rPr>
              <a:t>Integrated Model </a:t>
            </a:r>
            <a:endParaRPr lang="en-NZ" sz="3638" b="1" dirty="0">
              <a:solidFill>
                <a:srgbClr val="FF0000"/>
              </a:solidFill>
            </a:endParaRPr>
          </a:p>
        </p:txBody>
      </p:sp>
    </p:spTree>
    <p:extLst>
      <p:ext uri="{BB962C8B-B14F-4D97-AF65-F5344CB8AC3E}">
        <p14:creationId xmlns:p14="http://schemas.microsoft.com/office/powerpoint/2010/main" val="333072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8AF0925-1845-B04A-851E-506A5C11E6D9}"/>
              </a:ext>
            </a:extLst>
          </p:cNvPr>
          <p:cNvSpPr txBox="1"/>
          <p:nvPr/>
        </p:nvSpPr>
        <p:spPr>
          <a:xfrm>
            <a:off x="366919" y="751226"/>
            <a:ext cx="8941361" cy="652166"/>
          </a:xfrm>
          <a:prstGeom prst="rect">
            <a:avLst/>
          </a:prstGeom>
          <a:noFill/>
        </p:spPr>
        <p:txBody>
          <a:bodyPr wrap="square" rtlCol="0">
            <a:spAutoFit/>
          </a:bodyPr>
          <a:lstStyle/>
          <a:p>
            <a:r>
              <a:rPr lang="en-US" sz="3638" b="1" dirty="0">
                <a:solidFill>
                  <a:srgbClr val="FF0000"/>
                </a:solidFill>
              </a:rPr>
              <a:t>Gather</a:t>
            </a:r>
          </a:p>
        </p:txBody>
      </p:sp>
      <p:sp>
        <p:nvSpPr>
          <p:cNvPr id="6" name="Subtitle 2"/>
          <p:cNvSpPr txBox="1">
            <a:spLocks/>
          </p:cNvSpPr>
          <p:nvPr/>
        </p:nvSpPr>
        <p:spPr>
          <a:xfrm>
            <a:off x="1242276" y="1737260"/>
            <a:ext cx="6875314" cy="4023078"/>
          </a:xfrm>
          <a:prstGeom prst="rect">
            <a:avLst/>
          </a:prstGeom>
          <a:solidFill>
            <a:schemeClr val="bg1">
              <a:alpha val="58764"/>
            </a:schemeClr>
          </a:solidFill>
        </p:spPr>
        <p:txBody>
          <a:bodyPr vert="horz" lIns="91434" tIns="45717" rIns="91434" bIns="45717"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474" indent="-571474">
              <a:lnSpc>
                <a:spcPct val="150000"/>
              </a:lnSpc>
            </a:pPr>
            <a:r>
              <a:rPr lang="en-US" sz="2183" dirty="0">
                <a:solidFill>
                  <a:schemeClr val="tx1">
                    <a:lumMod val="75000"/>
                    <a:lumOff val="25000"/>
                  </a:schemeClr>
                </a:solidFill>
              </a:rPr>
              <a:t>Generalist</a:t>
            </a:r>
          </a:p>
          <a:p>
            <a:pPr marL="571474" indent="-571474">
              <a:lnSpc>
                <a:spcPct val="150000"/>
              </a:lnSpc>
            </a:pPr>
            <a:r>
              <a:rPr lang="en-US" sz="2183" dirty="0">
                <a:solidFill>
                  <a:schemeClr val="tx1">
                    <a:lumMod val="75000"/>
                    <a:lumOff val="25000"/>
                  </a:schemeClr>
                </a:solidFill>
              </a:rPr>
              <a:t>Accessible</a:t>
            </a:r>
          </a:p>
          <a:p>
            <a:pPr marL="571474" indent="-571474">
              <a:lnSpc>
                <a:spcPct val="150000"/>
              </a:lnSpc>
            </a:pPr>
            <a:r>
              <a:rPr lang="en-US" sz="2183" dirty="0">
                <a:solidFill>
                  <a:schemeClr val="tx1">
                    <a:lumMod val="75000"/>
                    <a:lumOff val="25000"/>
                  </a:schemeClr>
                </a:solidFill>
              </a:rPr>
              <a:t>Team based</a:t>
            </a:r>
          </a:p>
          <a:p>
            <a:pPr marL="571474" indent="-571474">
              <a:lnSpc>
                <a:spcPct val="150000"/>
              </a:lnSpc>
            </a:pPr>
            <a:r>
              <a:rPr lang="en-US" sz="2183" dirty="0">
                <a:solidFill>
                  <a:schemeClr val="tx1">
                    <a:lumMod val="75000"/>
                    <a:lumOff val="25000"/>
                  </a:schemeClr>
                </a:solidFill>
              </a:rPr>
              <a:t>High productivity</a:t>
            </a:r>
          </a:p>
          <a:p>
            <a:pPr marL="571474" indent="-571474">
              <a:lnSpc>
                <a:spcPct val="150000"/>
              </a:lnSpc>
            </a:pPr>
            <a:r>
              <a:rPr lang="en-US" sz="2183" dirty="0">
                <a:solidFill>
                  <a:schemeClr val="tx1">
                    <a:lumMod val="75000"/>
                    <a:lumOff val="25000"/>
                  </a:schemeClr>
                </a:solidFill>
              </a:rPr>
              <a:t>Educator</a:t>
            </a:r>
          </a:p>
          <a:p>
            <a:pPr marL="571474" indent="-571474">
              <a:lnSpc>
                <a:spcPct val="150000"/>
              </a:lnSpc>
            </a:pPr>
            <a:r>
              <a:rPr lang="en-US" sz="2183" dirty="0">
                <a:solidFill>
                  <a:schemeClr val="tx1">
                    <a:lumMod val="75000"/>
                    <a:lumOff val="25000"/>
                  </a:schemeClr>
                </a:solidFill>
              </a:rPr>
              <a:t>Routine pathways</a:t>
            </a:r>
            <a:endParaRPr lang="en-NZ" sz="2183" dirty="0">
              <a:solidFill>
                <a:schemeClr val="tx1">
                  <a:lumMod val="75000"/>
                  <a:lumOff val="25000"/>
                </a:schemeClr>
              </a:solidFill>
            </a:endParaRPr>
          </a:p>
          <a:p>
            <a:pPr marL="342884" indent="-342884"/>
            <a:endParaRPr lang="en-NZ" sz="3600" dirty="0"/>
          </a:p>
        </p:txBody>
      </p:sp>
    </p:spTree>
    <p:extLst>
      <p:ext uri="{BB962C8B-B14F-4D97-AF65-F5344CB8AC3E}">
        <p14:creationId xmlns:p14="http://schemas.microsoft.com/office/powerpoint/2010/main" val="1191413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112089" y="1141405"/>
            <a:ext cx="7967823" cy="4906057"/>
            <a:chOff x="972768" y="755785"/>
            <a:chExt cx="16468556" cy="10097237"/>
          </a:xfrm>
        </p:grpSpPr>
        <p:graphicFrame>
          <p:nvGraphicFramePr>
            <p:cNvPr id="4" name="Diagram 3"/>
            <p:cNvGraphicFramePr/>
            <p:nvPr>
              <p:extLst>
                <p:ext uri="{D42A27DB-BD31-4B8C-83A1-F6EECF244321}">
                  <p14:modId xmlns:p14="http://schemas.microsoft.com/office/powerpoint/2010/main" val="1193588545"/>
                </p:ext>
              </p:extLst>
            </p:nvPr>
          </p:nvGraphicFramePr>
          <p:xfrm>
            <a:off x="972768" y="755785"/>
            <a:ext cx="16468556" cy="100972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6533983" y="5046674"/>
              <a:ext cx="5024001" cy="804468"/>
            </a:xfrm>
            <a:prstGeom prst="rect">
              <a:avLst/>
            </a:prstGeom>
            <a:noFill/>
          </p:spPr>
          <p:txBody>
            <a:bodyPr wrap="square" rtlCol="0">
              <a:spAutoFit/>
            </a:bodyPr>
            <a:lstStyle/>
            <a:p>
              <a:pPr algn="ctr"/>
              <a:r>
                <a:rPr lang="en-US" sz="1940" b="1" dirty="0"/>
                <a:t>Wheel of Support:</a:t>
              </a:r>
              <a:endParaRPr lang="en-NZ" sz="1940" b="1" dirty="0"/>
            </a:p>
          </p:txBody>
        </p:sp>
        <p:sp>
          <p:nvSpPr>
            <p:cNvPr id="9" name="TextBox 8"/>
            <p:cNvSpPr txBox="1"/>
            <p:nvPr/>
          </p:nvSpPr>
          <p:spPr>
            <a:xfrm>
              <a:off x="6533985" y="5855394"/>
              <a:ext cx="5346122" cy="574188"/>
            </a:xfrm>
            <a:prstGeom prst="rect">
              <a:avLst/>
            </a:prstGeom>
            <a:noFill/>
          </p:spPr>
          <p:txBody>
            <a:bodyPr wrap="square" rtlCol="0">
              <a:spAutoFit/>
            </a:bodyPr>
            <a:lstStyle/>
            <a:p>
              <a:pPr algn="ctr"/>
              <a:r>
                <a:rPr lang="en-US" sz="1213" dirty="0"/>
                <a:t>Seven types of peer support</a:t>
              </a:r>
              <a:endParaRPr lang="en-NZ" sz="1213" dirty="0"/>
            </a:p>
          </p:txBody>
        </p:sp>
      </p:grpSp>
      <p:sp>
        <p:nvSpPr>
          <p:cNvPr id="8" name="Right Arrow 7"/>
          <p:cNvSpPr/>
          <p:nvPr/>
        </p:nvSpPr>
        <p:spPr>
          <a:xfrm rot="10800000">
            <a:off x="9255564" y="3833901"/>
            <a:ext cx="824346" cy="5064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92"/>
          </a:p>
        </p:txBody>
      </p:sp>
      <p:sp>
        <p:nvSpPr>
          <p:cNvPr id="6" name="TextBox 5"/>
          <p:cNvSpPr txBox="1"/>
          <p:nvPr/>
        </p:nvSpPr>
        <p:spPr>
          <a:xfrm>
            <a:off x="-1179263" y="682866"/>
            <a:ext cx="10847000" cy="316240"/>
          </a:xfrm>
          <a:prstGeom prst="rect">
            <a:avLst/>
          </a:prstGeom>
          <a:noFill/>
        </p:spPr>
        <p:txBody>
          <a:bodyPr wrap="square" rtlCol="0">
            <a:spAutoFit/>
          </a:bodyPr>
          <a:lstStyle/>
          <a:p>
            <a:pPr algn="ctr"/>
            <a:r>
              <a:rPr lang="en-US" sz="1455" dirty="0"/>
              <a:t>Building Peer Support Programs to Manage Chronic disease: Seven Models for Success</a:t>
            </a:r>
            <a:endParaRPr lang="en-NZ" sz="1455" dirty="0"/>
          </a:p>
        </p:txBody>
      </p:sp>
    </p:spTree>
    <p:extLst>
      <p:ext uri="{BB962C8B-B14F-4D97-AF65-F5344CB8AC3E}">
        <p14:creationId xmlns:p14="http://schemas.microsoft.com/office/powerpoint/2010/main" val="884513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8AF0925-1845-B04A-851E-506A5C11E6D9}"/>
              </a:ext>
            </a:extLst>
          </p:cNvPr>
          <p:cNvSpPr txBox="1"/>
          <p:nvPr/>
        </p:nvSpPr>
        <p:spPr>
          <a:xfrm>
            <a:off x="366919" y="751226"/>
            <a:ext cx="8941361" cy="652166"/>
          </a:xfrm>
          <a:prstGeom prst="rect">
            <a:avLst/>
          </a:prstGeom>
          <a:noFill/>
        </p:spPr>
        <p:txBody>
          <a:bodyPr wrap="square" rtlCol="0">
            <a:spAutoFit/>
          </a:bodyPr>
          <a:lstStyle/>
          <a:p>
            <a:r>
              <a:rPr lang="en-US" sz="3638" b="1" dirty="0">
                <a:solidFill>
                  <a:srgbClr val="FF0000"/>
                </a:solidFill>
              </a:rPr>
              <a:t>Heals</a:t>
            </a:r>
          </a:p>
        </p:txBody>
      </p:sp>
      <p:sp>
        <p:nvSpPr>
          <p:cNvPr id="6" name="Subtitle 2"/>
          <p:cNvSpPr txBox="1">
            <a:spLocks/>
          </p:cNvSpPr>
          <p:nvPr/>
        </p:nvSpPr>
        <p:spPr>
          <a:xfrm>
            <a:off x="1242276" y="1737260"/>
            <a:ext cx="6875314" cy="4023078"/>
          </a:xfrm>
          <a:prstGeom prst="rect">
            <a:avLst/>
          </a:prstGeom>
          <a:solidFill>
            <a:schemeClr val="bg1">
              <a:alpha val="58764"/>
            </a:schemeClr>
          </a:solidFill>
        </p:spPr>
        <p:txBody>
          <a:bodyPr vert="horz" lIns="91434" tIns="45717" rIns="91434" bIns="45717"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474" indent="-571474">
              <a:lnSpc>
                <a:spcPct val="150000"/>
              </a:lnSpc>
            </a:pPr>
            <a:r>
              <a:rPr lang="en-US" sz="2183" dirty="0">
                <a:solidFill>
                  <a:schemeClr val="tx1">
                    <a:lumMod val="75000"/>
                    <a:lumOff val="25000"/>
                  </a:schemeClr>
                </a:solidFill>
              </a:rPr>
              <a:t>Helps</a:t>
            </a:r>
          </a:p>
          <a:p>
            <a:pPr marL="571474" indent="-571474">
              <a:lnSpc>
                <a:spcPct val="150000"/>
              </a:lnSpc>
            </a:pPr>
            <a:r>
              <a:rPr lang="en-US" sz="2183" dirty="0">
                <a:solidFill>
                  <a:schemeClr val="tx1">
                    <a:lumMod val="75000"/>
                    <a:lumOff val="25000"/>
                  </a:schemeClr>
                </a:solidFill>
              </a:rPr>
              <a:t>Enables</a:t>
            </a:r>
          </a:p>
          <a:p>
            <a:pPr marL="571474" indent="-571474">
              <a:lnSpc>
                <a:spcPct val="150000"/>
              </a:lnSpc>
            </a:pPr>
            <a:r>
              <a:rPr lang="en-US" sz="2183" dirty="0">
                <a:solidFill>
                  <a:schemeClr val="tx1">
                    <a:lumMod val="75000"/>
                    <a:lumOff val="25000"/>
                  </a:schemeClr>
                </a:solidFill>
              </a:rPr>
              <a:t>Available</a:t>
            </a:r>
          </a:p>
          <a:p>
            <a:pPr marL="571474" indent="-571474">
              <a:lnSpc>
                <a:spcPct val="150000"/>
              </a:lnSpc>
            </a:pPr>
            <a:r>
              <a:rPr lang="en-US" sz="2183" dirty="0">
                <a:solidFill>
                  <a:schemeClr val="tx1">
                    <a:lumMod val="75000"/>
                    <a:lumOff val="25000"/>
                  </a:schemeClr>
                </a:solidFill>
              </a:rPr>
              <a:t>Links</a:t>
            </a:r>
          </a:p>
          <a:p>
            <a:pPr marL="571474" indent="-571474">
              <a:lnSpc>
                <a:spcPct val="150000"/>
              </a:lnSpc>
            </a:pPr>
            <a:r>
              <a:rPr lang="en-US" sz="2183" dirty="0">
                <a:solidFill>
                  <a:schemeClr val="tx1">
                    <a:lumMod val="75000"/>
                    <a:lumOff val="25000"/>
                  </a:schemeClr>
                </a:solidFill>
              </a:rPr>
              <a:t>Support</a:t>
            </a:r>
            <a:endParaRPr lang="en-NZ" sz="2183" dirty="0">
              <a:solidFill>
                <a:schemeClr val="tx1">
                  <a:lumMod val="75000"/>
                  <a:lumOff val="25000"/>
                </a:schemeClr>
              </a:solidFill>
            </a:endParaRPr>
          </a:p>
          <a:p>
            <a:pPr marL="342884" indent="-342884"/>
            <a:endParaRPr lang="en-NZ" sz="3600" dirty="0"/>
          </a:p>
        </p:txBody>
      </p:sp>
    </p:spTree>
    <p:extLst>
      <p:ext uri="{BB962C8B-B14F-4D97-AF65-F5344CB8AC3E}">
        <p14:creationId xmlns:p14="http://schemas.microsoft.com/office/powerpoint/2010/main" val="42277935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1EB20FB678E04499939B5C76BC9117F" ma:contentTypeVersion="14" ma:contentTypeDescription="Create a new document." ma:contentTypeScope="" ma:versionID="9ad40a79f4faa3f0dab488654a7aa730">
  <xsd:schema xmlns:xsd="http://www.w3.org/2001/XMLSchema" xmlns:xs="http://www.w3.org/2001/XMLSchema" xmlns:p="http://schemas.microsoft.com/office/2006/metadata/properties" xmlns:ns2="431f880d-5049-489f-9955-f6b3d74ddd5b" xmlns:ns3="c7c66f8a-fd0d-4da3-b6ce-0241484f0de0" xmlns:ns4="ec761af5-23b3-453d-aa00-8620c42b1ab2" targetNamespace="http://schemas.microsoft.com/office/2006/metadata/properties" ma:root="true" ma:fieldsID="aefca67b6117340c6ba199f94ce65043" ns2:_="" ns3:_="" ns4:_="">
    <xsd:import namespace="431f880d-5049-489f-9955-f6b3d74ddd5b"/>
    <xsd:import namespace="c7c66f8a-fd0d-4da3-b6ce-0241484f0de0"/>
    <xsd:import namespace="ec761af5-23b3-453d-aa00-8620c42b1ab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4:TaxCatchAll"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1f880d-5049-489f-9955-f6b3d74ddd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29d2d71-1bea-4987-bfd9-379d5b4db186"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7c66f8a-fd0d-4da3-b6ce-0241484f0de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c761af5-23b3-453d-aa00-8620c42b1ab2"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ba1f1fde-135c-4d42-b0f2-fe706b97f09f}" ma:internalName="TaxCatchAll" ma:showField="CatchAllData" ma:web="c7c66f8a-fd0d-4da3-b6ce-0241484f0de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31f880d-5049-489f-9955-f6b3d74ddd5b">
      <Terms xmlns="http://schemas.microsoft.com/office/infopath/2007/PartnerControls"/>
    </lcf76f155ced4ddcb4097134ff3c332f>
    <TaxCatchAll xmlns="ec761af5-23b3-453d-aa00-8620c42b1ab2" xsi:nil="true"/>
  </documentManagement>
</p:properties>
</file>

<file path=customXml/itemProps1.xml><?xml version="1.0" encoding="utf-8"?>
<ds:datastoreItem xmlns:ds="http://schemas.openxmlformats.org/officeDocument/2006/customXml" ds:itemID="{7E19FC2B-853A-48FA-BEF2-1412E3D47064}"/>
</file>

<file path=customXml/itemProps2.xml><?xml version="1.0" encoding="utf-8"?>
<ds:datastoreItem xmlns:ds="http://schemas.openxmlformats.org/officeDocument/2006/customXml" ds:itemID="{534255DC-8827-484F-A141-EFE8C1733686}"/>
</file>

<file path=customXml/itemProps3.xml><?xml version="1.0" encoding="utf-8"?>
<ds:datastoreItem xmlns:ds="http://schemas.openxmlformats.org/officeDocument/2006/customXml" ds:itemID="{44A2F0AA-E5F5-47CA-86D5-3E7B609A6F2F}"/>
</file>

<file path=docProps/app.xml><?xml version="1.0" encoding="utf-8"?>
<Properties xmlns="http://schemas.openxmlformats.org/officeDocument/2006/extended-properties" xmlns:vt="http://schemas.openxmlformats.org/officeDocument/2006/docPropsVTypes">
  <TotalTime>298</TotalTime>
  <Words>1029</Words>
  <Application>Microsoft Office PowerPoint</Application>
  <PresentationFormat>Widescreen</PresentationFormat>
  <Paragraphs>142</Paragraphs>
  <Slides>7</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Purpose and Vision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Purpose and Vision</dc:title>
  <dc:creator>Vaishali Sumbly</dc:creator>
  <cp:lastModifiedBy>Aby Adams</cp:lastModifiedBy>
  <cp:revision>10</cp:revision>
  <dcterms:created xsi:type="dcterms:W3CDTF">2022-11-08T19:47:21Z</dcterms:created>
  <dcterms:modified xsi:type="dcterms:W3CDTF">2023-03-22T02:55:13Z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0x01010031EB20FB678E04499939B5C76BC9117F</vt:lpwstr>
  </property>
</Properties>
</file>