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5" r:id="rId5"/>
    <p:sldMasterId id="2147483698" r:id="rId6"/>
    <p:sldMasterId id="2147483715" r:id="rId7"/>
  </p:sldMasterIdLst>
  <p:notesMasterIdLst>
    <p:notesMasterId r:id="rId27"/>
  </p:notesMasterIdLst>
  <p:sldIdLst>
    <p:sldId id="296" r:id="rId8"/>
    <p:sldId id="2146848608" r:id="rId9"/>
    <p:sldId id="298" r:id="rId10"/>
    <p:sldId id="2146848607" r:id="rId11"/>
    <p:sldId id="2146848609" r:id="rId12"/>
    <p:sldId id="2146848603" r:id="rId13"/>
    <p:sldId id="2146848604" r:id="rId14"/>
    <p:sldId id="2146848618" r:id="rId15"/>
    <p:sldId id="2146848558" r:id="rId16"/>
    <p:sldId id="2146848606" r:id="rId17"/>
    <p:sldId id="257" r:id="rId18"/>
    <p:sldId id="2146848619" r:id="rId19"/>
    <p:sldId id="2146848613" r:id="rId20"/>
    <p:sldId id="2146848620" r:id="rId21"/>
    <p:sldId id="2146848596" r:id="rId22"/>
    <p:sldId id="327" r:id="rId23"/>
    <p:sldId id="2146848593" r:id="rId24"/>
    <p:sldId id="2146848599" r:id="rId25"/>
    <p:sldId id="35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84F15D-5E6F-5CAF-D2A6-97649F2F92EE}" name="Georgina Preston" initials="GP" userId="S::Georgina.Preston@health.govt.nz::4729843e-0992-490d-84fe-44930fcb5d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FEE2"/>
    <a:srgbClr val="DAE3F3"/>
    <a:srgbClr val="FFC000"/>
    <a:srgbClr val="FFFFFF"/>
    <a:srgbClr val="000000"/>
    <a:srgbClr val="27162B"/>
    <a:srgbClr val="DCD6DC"/>
    <a:srgbClr val="7EC234"/>
    <a:srgbClr val="FFFF66"/>
    <a:srgbClr val="F8F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5E16B3-7808-4E04-9EF2-710BEF2D83D4}" v="1" dt="2022-11-03T22:41:04.1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29" autoAdjust="0"/>
  </p:normalViewPr>
  <p:slideViewPr>
    <p:cSldViewPr snapToGrid="0">
      <p:cViewPr varScale="1">
        <p:scale>
          <a:sx n="99" d="100"/>
          <a:sy n="99" d="100"/>
        </p:scale>
        <p:origin x="91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28D47A-D4D8-4D4C-9E74-FE0312D1C919}"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NZ"/>
        </a:p>
      </dgm:t>
    </dgm:pt>
    <dgm:pt modelId="{36A93CA0-B963-4B77-94CC-08ABEF9274B1}">
      <dgm:prSet phldrT="[Text]" custT="1"/>
      <dgm:spPr>
        <a:xfrm>
          <a:off x="1239" y="0"/>
          <a:ext cx="3223535" cy="7247633"/>
        </a:xfrm>
        <a:prstGeom prst="roundRect">
          <a:avLst>
            <a:gd name="adj" fmla="val 10000"/>
          </a:avLst>
        </a:prstGeom>
        <a:solidFill>
          <a:srgbClr val="DED2E4"/>
        </a:solidFill>
        <a:ln>
          <a:noFill/>
        </a:ln>
        <a:effectLst/>
      </dgm:spPr>
      <dgm:t>
        <a:bodyPr/>
        <a:lstStyle/>
        <a:p>
          <a:pPr>
            <a:buNone/>
          </a:pPr>
          <a:r>
            <a:rPr lang="en-NZ" sz="1200" b="1">
              <a:solidFill>
                <a:sysClr val="windowText" lastClr="000000">
                  <a:hueOff val="0"/>
                  <a:satOff val="0"/>
                  <a:lumOff val="0"/>
                  <a:alphaOff val="0"/>
                </a:sysClr>
              </a:solidFill>
              <a:latin typeface="SegoeUI"/>
              <a:ea typeface="+mn-ea"/>
              <a:cs typeface="+mn-cs"/>
            </a:rPr>
            <a:t>Direct </a:t>
          </a:r>
        </a:p>
        <a:p>
          <a:pPr>
            <a:buNone/>
          </a:pPr>
          <a:r>
            <a:rPr lang="en-NZ" sz="1200" b="1">
              <a:solidFill>
                <a:sysClr val="windowText" lastClr="000000">
                  <a:hueOff val="0"/>
                  <a:satOff val="0"/>
                  <a:lumOff val="0"/>
                  <a:alphaOff val="0"/>
                </a:sysClr>
              </a:solidFill>
              <a:latin typeface="SegoeUI"/>
              <a:ea typeface="+mn-ea"/>
              <a:cs typeface="+mn-cs"/>
            </a:rPr>
            <a:t>commissioning</a:t>
          </a:r>
          <a:endParaRPr lang="en-NZ" sz="1200">
            <a:solidFill>
              <a:sysClr val="windowText" lastClr="000000">
                <a:hueOff val="0"/>
                <a:satOff val="0"/>
                <a:lumOff val="0"/>
                <a:alphaOff val="0"/>
              </a:sysClr>
            </a:solidFill>
            <a:latin typeface="Calibri" panose="020F0502020204030204"/>
            <a:ea typeface="+mn-ea"/>
            <a:cs typeface="+mn-cs"/>
          </a:endParaRPr>
        </a:p>
      </dgm:t>
    </dgm:pt>
    <dgm:pt modelId="{322A461F-575A-48BD-8E38-A776E1A65245}" type="parTrans" cxnId="{F178352D-83CD-4E89-BD26-D0B83C3AE6DD}">
      <dgm:prSet/>
      <dgm:spPr/>
      <dgm:t>
        <a:bodyPr/>
        <a:lstStyle/>
        <a:p>
          <a:endParaRPr lang="en-NZ"/>
        </a:p>
      </dgm:t>
    </dgm:pt>
    <dgm:pt modelId="{18235F44-2BCF-44F7-B33C-85E83501E40C}" type="sibTrans" cxnId="{F178352D-83CD-4E89-BD26-D0B83C3AE6DD}">
      <dgm:prSet/>
      <dgm:spPr/>
      <dgm:t>
        <a:bodyPr/>
        <a:lstStyle/>
        <a:p>
          <a:endParaRPr lang="en-NZ"/>
        </a:p>
      </dgm:t>
    </dgm:pt>
    <dgm:pt modelId="{B152CD4A-FA88-41FC-9951-CBD33D30CCA2}">
      <dgm:prSet phldrT="[Text]" custT="1"/>
      <dgm:spPr>
        <a:xfrm>
          <a:off x="323593" y="2174909"/>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Increased investment in M</a:t>
          </a:r>
          <a:r>
            <a:rPr lang="en-NZ" sz="900" dirty="0">
              <a:solidFill>
                <a:schemeClr val="tx1"/>
              </a:solidFill>
              <a:latin typeface="SegoeUI"/>
              <a:ea typeface="+mn-ea"/>
              <a:cs typeface="Calibri" panose="020F0502020204030204" pitchFamily="34" charset="0"/>
            </a:rPr>
            <a:t>āori specific education and training programmes</a:t>
          </a:r>
        </a:p>
      </dgm:t>
    </dgm:pt>
    <dgm:pt modelId="{EBC97AF2-8CBC-461A-8075-91D6FAE9912A}" type="parTrans" cxnId="{5ADBDD62-A5FE-4DEE-B781-8CC3E987356E}">
      <dgm:prSet/>
      <dgm:spPr/>
      <dgm:t>
        <a:bodyPr/>
        <a:lstStyle/>
        <a:p>
          <a:endParaRPr lang="en-NZ"/>
        </a:p>
      </dgm:t>
    </dgm:pt>
    <dgm:pt modelId="{6088C503-20CC-4ED4-8D65-1829F3389F59}" type="sibTrans" cxnId="{5ADBDD62-A5FE-4DEE-B781-8CC3E987356E}">
      <dgm:prSet/>
      <dgm:spPr/>
      <dgm:t>
        <a:bodyPr/>
        <a:lstStyle/>
        <a:p>
          <a:endParaRPr lang="en-NZ"/>
        </a:p>
      </dgm:t>
    </dgm:pt>
    <dgm:pt modelId="{D0EC5C78-8805-4BC4-B46E-46418564CAEC}">
      <dgm:prSet phldrT="[Text]" custT="1"/>
      <dgm:spPr>
        <a:xfrm>
          <a:off x="323593" y="3817835"/>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Training and education provided across all levels of workforce, delivered regionally and nationally </a:t>
          </a:r>
        </a:p>
      </dgm:t>
    </dgm:pt>
    <dgm:pt modelId="{C1521DAC-2AD9-422F-8F5B-D96157FFAFCA}" type="parTrans" cxnId="{589C4BC5-DBFF-4CBB-BF97-17A5130DA93A}">
      <dgm:prSet/>
      <dgm:spPr/>
      <dgm:t>
        <a:bodyPr/>
        <a:lstStyle/>
        <a:p>
          <a:endParaRPr lang="en-NZ"/>
        </a:p>
      </dgm:t>
    </dgm:pt>
    <dgm:pt modelId="{EA76EE33-9A99-4B3C-AA35-458D592FE2C5}" type="sibTrans" cxnId="{589C4BC5-DBFF-4CBB-BF97-17A5130DA93A}">
      <dgm:prSet/>
      <dgm:spPr/>
      <dgm:t>
        <a:bodyPr/>
        <a:lstStyle/>
        <a:p>
          <a:endParaRPr lang="en-NZ"/>
        </a:p>
      </dgm:t>
    </dgm:pt>
    <dgm:pt modelId="{9A524A51-0C21-4602-A8EB-E8B0D9D8E2FF}">
      <dgm:prSet phldrT="[Text]" custT="1"/>
      <dgm:spPr>
        <a:xfrm>
          <a:off x="323593" y="5460762"/>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Commissioned directly by Te Aka Whai Ora</a:t>
          </a:r>
        </a:p>
      </dgm:t>
    </dgm:pt>
    <dgm:pt modelId="{DE3B5DEB-7399-41AD-87B6-9E67C6070C74}" type="parTrans" cxnId="{4302343F-EF2B-4929-A73A-B6643F1199A2}">
      <dgm:prSet/>
      <dgm:spPr/>
      <dgm:t>
        <a:bodyPr/>
        <a:lstStyle/>
        <a:p>
          <a:endParaRPr lang="en-NZ"/>
        </a:p>
      </dgm:t>
    </dgm:pt>
    <dgm:pt modelId="{98AFF5A9-CAEA-4944-A904-6857613A542B}" type="sibTrans" cxnId="{4302343F-EF2B-4929-A73A-B6643F1199A2}">
      <dgm:prSet/>
      <dgm:spPr/>
      <dgm:t>
        <a:bodyPr/>
        <a:lstStyle/>
        <a:p>
          <a:endParaRPr lang="en-NZ"/>
        </a:p>
      </dgm:t>
    </dgm:pt>
    <dgm:pt modelId="{E16BDD1F-7026-4B91-B992-D7A1B1AF9385}">
      <dgm:prSet phldrT="[Text]" custT="1"/>
      <dgm:spPr>
        <a:xfrm>
          <a:off x="3466539" y="0"/>
          <a:ext cx="3223535" cy="7247633"/>
        </a:xfrm>
        <a:prstGeom prst="roundRect">
          <a:avLst>
            <a:gd name="adj" fmla="val 10000"/>
          </a:avLst>
        </a:prstGeom>
        <a:solidFill>
          <a:srgbClr val="DED2E4"/>
        </a:solidFill>
        <a:ln>
          <a:noFill/>
        </a:ln>
        <a:effectLst/>
      </dgm:spPr>
      <dgm:t>
        <a:bodyPr/>
        <a:lstStyle/>
        <a:p>
          <a:pPr>
            <a:buNone/>
          </a:pPr>
          <a:r>
            <a:rPr lang="en-NZ" sz="1200" b="1">
              <a:solidFill>
                <a:sysClr val="windowText" lastClr="000000">
                  <a:hueOff val="0"/>
                  <a:satOff val="0"/>
                  <a:lumOff val="0"/>
                  <a:alphaOff val="0"/>
                </a:sysClr>
              </a:solidFill>
              <a:latin typeface="SegoeUI"/>
              <a:ea typeface="+mn-ea"/>
              <a:cs typeface="+mn-cs"/>
            </a:rPr>
            <a:t>Co-commissioning</a:t>
          </a:r>
        </a:p>
      </dgm:t>
    </dgm:pt>
    <dgm:pt modelId="{1D5F9793-DF7E-441A-9842-D500DDA94B6A}" type="parTrans" cxnId="{7BEE8597-A491-45E5-9745-77CDC156C353}">
      <dgm:prSet/>
      <dgm:spPr/>
      <dgm:t>
        <a:bodyPr/>
        <a:lstStyle/>
        <a:p>
          <a:endParaRPr lang="en-NZ"/>
        </a:p>
      </dgm:t>
    </dgm:pt>
    <dgm:pt modelId="{F8C2803C-D896-45C8-9E44-CB04DA696197}" type="sibTrans" cxnId="{7BEE8597-A491-45E5-9745-77CDC156C353}">
      <dgm:prSet/>
      <dgm:spPr/>
      <dgm:t>
        <a:bodyPr/>
        <a:lstStyle/>
        <a:p>
          <a:endParaRPr lang="en-NZ"/>
        </a:p>
      </dgm:t>
    </dgm:pt>
    <dgm:pt modelId="{14E20A19-8A64-46A6-AD04-43A309AA9870}">
      <dgm:prSet phldrT="[Text]" custT="1"/>
      <dgm:spPr>
        <a:xfrm>
          <a:off x="3788893" y="2174909"/>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Targeting M</a:t>
          </a:r>
          <a:r>
            <a:rPr lang="en-NZ" sz="900" dirty="0">
              <a:solidFill>
                <a:schemeClr val="tx1"/>
              </a:solidFill>
              <a:latin typeface="SegoeUI"/>
              <a:ea typeface="+mn-ea"/>
              <a:cs typeface="Calibri" panose="020F0502020204030204" pitchFamily="34" charset="0"/>
            </a:rPr>
            <a:t>āori workforce development and growth across education and training programmes</a:t>
          </a:r>
          <a:endParaRPr lang="en-NZ" sz="900" dirty="0">
            <a:solidFill>
              <a:schemeClr val="tx1"/>
            </a:solidFill>
            <a:latin typeface="SegoeUI"/>
            <a:ea typeface="+mn-ea"/>
            <a:cs typeface="+mn-cs"/>
          </a:endParaRPr>
        </a:p>
      </dgm:t>
    </dgm:pt>
    <dgm:pt modelId="{D44B4448-0B1F-475F-BBE6-DF76AFCC06E7}" type="parTrans" cxnId="{917CCCEA-7967-4FE6-87D2-8C9FAD04D09E}">
      <dgm:prSet/>
      <dgm:spPr/>
      <dgm:t>
        <a:bodyPr/>
        <a:lstStyle/>
        <a:p>
          <a:endParaRPr lang="en-NZ"/>
        </a:p>
      </dgm:t>
    </dgm:pt>
    <dgm:pt modelId="{EE73DE68-2F5B-498D-A95F-0AF6E873C648}" type="sibTrans" cxnId="{917CCCEA-7967-4FE6-87D2-8C9FAD04D09E}">
      <dgm:prSet/>
      <dgm:spPr/>
      <dgm:t>
        <a:bodyPr/>
        <a:lstStyle/>
        <a:p>
          <a:endParaRPr lang="en-NZ"/>
        </a:p>
      </dgm:t>
    </dgm:pt>
    <dgm:pt modelId="{F45525DF-059D-4FAA-B26C-051FB38ECB7D}">
      <dgm:prSet phldrT="[Text]" custT="1"/>
      <dgm:spPr>
        <a:xfrm>
          <a:off x="3788893" y="3817835"/>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Includes focus on key workforce priority areas</a:t>
          </a:r>
        </a:p>
      </dgm:t>
    </dgm:pt>
    <dgm:pt modelId="{86D9164B-6985-4CE3-BDB8-887FB018ED62}" type="parTrans" cxnId="{8B01FF3A-C4AE-4294-8E51-559179EAAF63}">
      <dgm:prSet/>
      <dgm:spPr/>
      <dgm:t>
        <a:bodyPr/>
        <a:lstStyle/>
        <a:p>
          <a:endParaRPr lang="en-NZ"/>
        </a:p>
      </dgm:t>
    </dgm:pt>
    <dgm:pt modelId="{33D9E1BD-8ACF-4BA4-AE4A-9CCC408C56AF}" type="sibTrans" cxnId="{8B01FF3A-C4AE-4294-8E51-559179EAAF63}">
      <dgm:prSet/>
      <dgm:spPr/>
      <dgm:t>
        <a:bodyPr/>
        <a:lstStyle/>
        <a:p>
          <a:endParaRPr lang="en-NZ"/>
        </a:p>
      </dgm:t>
    </dgm:pt>
    <dgm:pt modelId="{B43487EA-187A-41D8-9A6C-AD4CBEFA5694}">
      <dgm:prSet phldrT="[Text]" custT="1"/>
      <dgm:spPr>
        <a:xfrm>
          <a:off x="3788893" y="5460762"/>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Co-commissioned with Te Whatu Ora partners</a:t>
          </a:r>
        </a:p>
      </dgm:t>
    </dgm:pt>
    <dgm:pt modelId="{37874F7E-06F7-42F8-BBBB-10800302BAF0}" type="parTrans" cxnId="{FDAC747E-DE05-4E44-92E5-E8F9A7876E7E}">
      <dgm:prSet/>
      <dgm:spPr/>
      <dgm:t>
        <a:bodyPr/>
        <a:lstStyle/>
        <a:p>
          <a:endParaRPr lang="en-NZ"/>
        </a:p>
      </dgm:t>
    </dgm:pt>
    <dgm:pt modelId="{0AC54AB4-BA7B-4145-9381-83159ADCA612}" type="sibTrans" cxnId="{FDAC747E-DE05-4E44-92E5-E8F9A7876E7E}">
      <dgm:prSet/>
      <dgm:spPr/>
      <dgm:t>
        <a:bodyPr/>
        <a:lstStyle/>
        <a:p>
          <a:endParaRPr lang="en-NZ"/>
        </a:p>
      </dgm:t>
    </dgm:pt>
    <dgm:pt modelId="{21F116FE-0A45-4537-A79F-7F56C80EB659}">
      <dgm:prSet phldrT="[Text]" custT="1"/>
      <dgm:spPr>
        <a:xfrm>
          <a:off x="6931840" y="0"/>
          <a:ext cx="3223535" cy="7247633"/>
        </a:xfrm>
        <a:prstGeom prst="roundRect">
          <a:avLst>
            <a:gd name="adj" fmla="val 10000"/>
          </a:avLst>
        </a:prstGeom>
        <a:solidFill>
          <a:srgbClr val="DED2E4"/>
        </a:solidFill>
        <a:ln>
          <a:noFill/>
        </a:ln>
        <a:effectLst/>
      </dgm:spPr>
      <dgm:t>
        <a:bodyPr/>
        <a:lstStyle/>
        <a:p>
          <a:pPr>
            <a:buNone/>
          </a:pPr>
          <a:r>
            <a:rPr lang="en-NZ" sz="1200" b="1">
              <a:solidFill>
                <a:sysClr val="windowText" lastClr="000000">
                  <a:hueOff val="0"/>
                  <a:satOff val="0"/>
                  <a:lumOff val="0"/>
                  <a:alphaOff val="0"/>
                </a:sysClr>
              </a:solidFill>
              <a:latin typeface="SegoeUI"/>
              <a:ea typeface="+mn-ea"/>
              <a:cs typeface="+mn-cs"/>
            </a:rPr>
            <a:t>Partnership</a:t>
          </a:r>
        </a:p>
      </dgm:t>
    </dgm:pt>
    <dgm:pt modelId="{60E5C23B-94D2-4E46-89AF-12956289C9E9}" type="parTrans" cxnId="{5A0DFFE0-4305-4B74-B112-8BBEDF977793}">
      <dgm:prSet/>
      <dgm:spPr/>
      <dgm:t>
        <a:bodyPr/>
        <a:lstStyle/>
        <a:p>
          <a:endParaRPr lang="en-NZ"/>
        </a:p>
      </dgm:t>
    </dgm:pt>
    <dgm:pt modelId="{231B76AE-3DE1-4048-A8B0-C6765EBDCF11}" type="sibTrans" cxnId="{5A0DFFE0-4305-4B74-B112-8BBEDF977793}">
      <dgm:prSet/>
      <dgm:spPr/>
      <dgm:t>
        <a:bodyPr/>
        <a:lstStyle/>
        <a:p>
          <a:endParaRPr lang="en-NZ"/>
        </a:p>
      </dgm:t>
    </dgm:pt>
    <dgm:pt modelId="{5D30D0B6-05BF-4BD3-99D3-2EBA1CD094DD}">
      <dgm:prSet phldrT="[Text]" custT="1"/>
      <dgm:spPr>
        <a:xfrm>
          <a:off x="7254193" y="2174909"/>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Partnering with tertiary education providers and cross-government agencies and stakeholders</a:t>
          </a:r>
        </a:p>
      </dgm:t>
    </dgm:pt>
    <dgm:pt modelId="{AB0DF513-EE36-48DE-B54A-1A740F280E7D}" type="parTrans" cxnId="{DD219A6D-A60E-49A6-8FF4-E866F50A93EC}">
      <dgm:prSet/>
      <dgm:spPr/>
      <dgm:t>
        <a:bodyPr/>
        <a:lstStyle/>
        <a:p>
          <a:endParaRPr lang="en-NZ"/>
        </a:p>
      </dgm:t>
    </dgm:pt>
    <dgm:pt modelId="{4D31133C-6D93-4466-9E28-A4F6FD6F3D5E}" type="sibTrans" cxnId="{DD219A6D-A60E-49A6-8FF4-E866F50A93EC}">
      <dgm:prSet/>
      <dgm:spPr/>
      <dgm:t>
        <a:bodyPr/>
        <a:lstStyle/>
        <a:p>
          <a:endParaRPr lang="en-NZ"/>
        </a:p>
      </dgm:t>
    </dgm:pt>
    <dgm:pt modelId="{F4B58AC1-E0C8-4487-995D-D0201DA7FD3F}">
      <dgm:prSet phldrT="[Text]" custT="1"/>
      <dgm:spPr>
        <a:xfrm>
          <a:off x="7254193" y="3817835"/>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Focus on targeting M</a:t>
          </a:r>
          <a:r>
            <a:rPr lang="en-NZ" sz="900" dirty="0">
              <a:solidFill>
                <a:schemeClr val="tx1"/>
              </a:solidFill>
              <a:latin typeface="SegoeUI"/>
              <a:ea typeface="+mn-ea"/>
              <a:cs typeface="Calibri" panose="020F0502020204030204" pitchFamily="34" charset="0"/>
            </a:rPr>
            <a:t>āori workforce development and growth</a:t>
          </a:r>
        </a:p>
      </dgm:t>
    </dgm:pt>
    <dgm:pt modelId="{657D2B1A-C61B-4FBB-8CF3-6453825EA213}" type="parTrans" cxnId="{11EBD834-0165-42D7-974C-624BB69FA0C7}">
      <dgm:prSet/>
      <dgm:spPr/>
      <dgm:t>
        <a:bodyPr/>
        <a:lstStyle/>
        <a:p>
          <a:endParaRPr lang="en-NZ"/>
        </a:p>
      </dgm:t>
    </dgm:pt>
    <dgm:pt modelId="{17BB5841-9EAB-4900-BEBA-7767E82374DE}" type="sibTrans" cxnId="{11EBD834-0165-42D7-974C-624BB69FA0C7}">
      <dgm:prSet/>
      <dgm:spPr/>
      <dgm:t>
        <a:bodyPr/>
        <a:lstStyle/>
        <a:p>
          <a:endParaRPr lang="en-NZ"/>
        </a:p>
      </dgm:t>
    </dgm:pt>
    <dgm:pt modelId="{AA837F96-9F78-40BB-8F3F-BE9648A47893}">
      <dgm:prSet phldrT="[Text]" custT="1"/>
      <dgm:spPr>
        <a:xfrm>
          <a:off x="7254193" y="5460762"/>
          <a:ext cx="2578828" cy="1423869"/>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NZ" sz="900" dirty="0">
              <a:solidFill>
                <a:schemeClr val="tx1"/>
              </a:solidFill>
              <a:latin typeface="SegoeUI"/>
              <a:ea typeface="+mn-ea"/>
              <a:cs typeface="+mn-cs"/>
            </a:rPr>
            <a:t>Growing and scaling successful M</a:t>
          </a:r>
          <a:r>
            <a:rPr lang="en-NZ" sz="900" dirty="0">
              <a:solidFill>
                <a:schemeClr val="tx1"/>
              </a:solidFill>
              <a:latin typeface="SegoeUI"/>
              <a:ea typeface="+mn-ea"/>
              <a:cs typeface="Calibri" panose="020F0502020204030204" pitchFamily="34" charset="0"/>
            </a:rPr>
            <a:t>āori models of education and training pathways</a:t>
          </a:r>
          <a:endParaRPr lang="en-NZ" sz="900" dirty="0">
            <a:solidFill>
              <a:schemeClr val="tx1"/>
            </a:solidFill>
            <a:latin typeface="SegoeUI"/>
            <a:ea typeface="+mn-ea"/>
            <a:cs typeface="+mn-cs"/>
          </a:endParaRPr>
        </a:p>
      </dgm:t>
    </dgm:pt>
    <dgm:pt modelId="{E455CB34-710B-4739-AE13-0D00A10643E0}" type="parTrans" cxnId="{F5648EDA-2925-4832-BD2D-A84E4A6DB6A1}">
      <dgm:prSet/>
      <dgm:spPr/>
      <dgm:t>
        <a:bodyPr/>
        <a:lstStyle/>
        <a:p>
          <a:endParaRPr lang="en-NZ"/>
        </a:p>
      </dgm:t>
    </dgm:pt>
    <dgm:pt modelId="{BB72E063-655B-4BE3-8720-5E2FD10D480F}" type="sibTrans" cxnId="{F5648EDA-2925-4832-BD2D-A84E4A6DB6A1}">
      <dgm:prSet/>
      <dgm:spPr/>
      <dgm:t>
        <a:bodyPr/>
        <a:lstStyle/>
        <a:p>
          <a:endParaRPr lang="en-NZ"/>
        </a:p>
      </dgm:t>
    </dgm:pt>
    <dgm:pt modelId="{08B6881E-643A-4D7B-B030-02FDB235828C}" type="pres">
      <dgm:prSet presAssocID="{6D28D47A-D4D8-4D4C-9E74-FE0312D1C919}" presName="theList" presStyleCnt="0">
        <dgm:presLayoutVars>
          <dgm:dir/>
          <dgm:animLvl val="lvl"/>
          <dgm:resizeHandles val="exact"/>
        </dgm:presLayoutVars>
      </dgm:prSet>
      <dgm:spPr/>
    </dgm:pt>
    <dgm:pt modelId="{9A4E0E25-C0B9-42B9-905E-F28675F2DDBF}" type="pres">
      <dgm:prSet presAssocID="{36A93CA0-B963-4B77-94CC-08ABEF9274B1}" presName="compNode" presStyleCnt="0"/>
      <dgm:spPr/>
    </dgm:pt>
    <dgm:pt modelId="{1B8177E7-85C6-40F6-9545-EDBA8CA31890}" type="pres">
      <dgm:prSet presAssocID="{36A93CA0-B963-4B77-94CC-08ABEF9274B1}" presName="aNode" presStyleLbl="bgShp" presStyleIdx="0" presStyleCnt="3" custScaleY="100000"/>
      <dgm:spPr/>
    </dgm:pt>
    <dgm:pt modelId="{30083716-4C30-4664-AB5F-16F7D485FE0B}" type="pres">
      <dgm:prSet presAssocID="{36A93CA0-B963-4B77-94CC-08ABEF9274B1}" presName="textNode" presStyleLbl="bgShp" presStyleIdx="0" presStyleCnt="3"/>
      <dgm:spPr/>
    </dgm:pt>
    <dgm:pt modelId="{18F9996B-19E3-4EAE-AA68-A20118ED4D16}" type="pres">
      <dgm:prSet presAssocID="{36A93CA0-B963-4B77-94CC-08ABEF9274B1}" presName="compChildNode" presStyleCnt="0"/>
      <dgm:spPr/>
    </dgm:pt>
    <dgm:pt modelId="{41352807-B22B-4A59-98AF-DEDFFE99EABB}" type="pres">
      <dgm:prSet presAssocID="{36A93CA0-B963-4B77-94CC-08ABEF9274B1}" presName="theInnerList" presStyleCnt="0"/>
      <dgm:spPr/>
    </dgm:pt>
    <dgm:pt modelId="{6CBE8205-0A2D-4F0D-952D-75B595973754}" type="pres">
      <dgm:prSet presAssocID="{B152CD4A-FA88-41FC-9951-CBD33D30CCA2}" presName="childNode" presStyleLbl="node1" presStyleIdx="0" presStyleCnt="9" custLinFactY="-33591" custLinFactNeighborX="1583" custLinFactNeighborY="-100000">
        <dgm:presLayoutVars>
          <dgm:bulletEnabled val="1"/>
        </dgm:presLayoutVars>
      </dgm:prSet>
      <dgm:spPr/>
    </dgm:pt>
    <dgm:pt modelId="{47B895FF-098C-4FF2-95E7-244605478BD2}" type="pres">
      <dgm:prSet presAssocID="{B152CD4A-FA88-41FC-9951-CBD33D30CCA2}" presName="aSpace2" presStyleCnt="0"/>
      <dgm:spPr/>
    </dgm:pt>
    <dgm:pt modelId="{6440C09C-AF68-4225-ABC1-01C4F079BE91}" type="pres">
      <dgm:prSet presAssocID="{D0EC5C78-8805-4BC4-B46E-46418564CAEC}" presName="childNode" presStyleLbl="node1" presStyleIdx="1" presStyleCnt="9" custLinFactY="-30847" custLinFactNeighborX="2193" custLinFactNeighborY="-100000">
        <dgm:presLayoutVars>
          <dgm:bulletEnabled val="1"/>
        </dgm:presLayoutVars>
      </dgm:prSet>
      <dgm:spPr/>
    </dgm:pt>
    <dgm:pt modelId="{F9B1F311-C2D0-4C1A-A158-658D74049259}" type="pres">
      <dgm:prSet presAssocID="{D0EC5C78-8805-4BC4-B46E-46418564CAEC}" presName="aSpace2" presStyleCnt="0"/>
      <dgm:spPr/>
    </dgm:pt>
    <dgm:pt modelId="{9BFFC1A7-ABBD-4DBD-A904-ABEDC7371A66}" type="pres">
      <dgm:prSet presAssocID="{9A524A51-0C21-4602-A8EB-E8B0D9D8E2FF}" presName="childNode" presStyleLbl="node1" presStyleIdx="2" presStyleCnt="9" custLinFactY="-25500" custLinFactNeighborX="2193" custLinFactNeighborY="-100000">
        <dgm:presLayoutVars>
          <dgm:bulletEnabled val="1"/>
        </dgm:presLayoutVars>
      </dgm:prSet>
      <dgm:spPr/>
    </dgm:pt>
    <dgm:pt modelId="{11182B7E-EA2A-4F97-A482-F577AE37C7F8}" type="pres">
      <dgm:prSet presAssocID="{36A93CA0-B963-4B77-94CC-08ABEF9274B1}" presName="aSpace" presStyleCnt="0"/>
      <dgm:spPr/>
    </dgm:pt>
    <dgm:pt modelId="{B8F33624-2950-433B-B8E3-FC8B353DA97E}" type="pres">
      <dgm:prSet presAssocID="{E16BDD1F-7026-4B91-B992-D7A1B1AF9385}" presName="compNode" presStyleCnt="0"/>
      <dgm:spPr/>
    </dgm:pt>
    <dgm:pt modelId="{14156222-85CC-4934-841A-438AE93A9BB2}" type="pres">
      <dgm:prSet presAssocID="{E16BDD1F-7026-4B91-B992-D7A1B1AF9385}" presName="aNode" presStyleLbl="bgShp" presStyleIdx="1" presStyleCnt="3" custLinFactNeighborX="1631" custLinFactNeighborY="-7078"/>
      <dgm:spPr/>
    </dgm:pt>
    <dgm:pt modelId="{4D25B3E8-6C2B-4D33-9745-A8150481A28D}" type="pres">
      <dgm:prSet presAssocID="{E16BDD1F-7026-4B91-B992-D7A1B1AF9385}" presName="textNode" presStyleLbl="bgShp" presStyleIdx="1" presStyleCnt="3"/>
      <dgm:spPr/>
    </dgm:pt>
    <dgm:pt modelId="{44C3A809-0B64-4A31-A432-0EA8830F01CE}" type="pres">
      <dgm:prSet presAssocID="{E16BDD1F-7026-4B91-B992-D7A1B1AF9385}" presName="compChildNode" presStyleCnt="0"/>
      <dgm:spPr/>
    </dgm:pt>
    <dgm:pt modelId="{A7ACC057-BA02-4AD6-A3DD-4351CCD9A4B8}" type="pres">
      <dgm:prSet presAssocID="{E16BDD1F-7026-4B91-B992-D7A1B1AF9385}" presName="theInnerList" presStyleCnt="0"/>
      <dgm:spPr/>
    </dgm:pt>
    <dgm:pt modelId="{E4D9F348-AA99-4E53-85E8-5690B338F7A4}" type="pres">
      <dgm:prSet presAssocID="{14E20A19-8A64-46A6-AD04-43A309AA9870}" presName="childNode" presStyleLbl="node1" presStyleIdx="3" presStyleCnt="9" custLinFactY="-37473" custLinFactNeighborX="-1055" custLinFactNeighborY="-100000">
        <dgm:presLayoutVars>
          <dgm:bulletEnabled val="1"/>
        </dgm:presLayoutVars>
      </dgm:prSet>
      <dgm:spPr/>
    </dgm:pt>
    <dgm:pt modelId="{AAFC7203-A7C5-4BC9-9FE4-B0250F4D2A36}" type="pres">
      <dgm:prSet presAssocID="{14E20A19-8A64-46A6-AD04-43A309AA9870}" presName="aSpace2" presStyleCnt="0"/>
      <dgm:spPr/>
    </dgm:pt>
    <dgm:pt modelId="{1C63B31E-1704-44DA-A2B0-E8318C7AF297}" type="pres">
      <dgm:prSet presAssocID="{F45525DF-059D-4FAA-B26C-051FB38ECB7D}" presName="childNode" presStyleLbl="node1" presStyleIdx="4" presStyleCnt="9" custLinFactY="-28632" custLinFactNeighborX="-352" custLinFactNeighborY="-100000">
        <dgm:presLayoutVars>
          <dgm:bulletEnabled val="1"/>
        </dgm:presLayoutVars>
      </dgm:prSet>
      <dgm:spPr/>
    </dgm:pt>
    <dgm:pt modelId="{51C1DFFD-7CC7-45A0-AB5A-F46CF731354F}" type="pres">
      <dgm:prSet presAssocID="{F45525DF-059D-4FAA-B26C-051FB38ECB7D}" presName="aSpace2" presStyleCnt="0"/>
      <dgm:spPr/>
    </dgm:pt>
    <dgm:pt modelId="{F83EF757-0397-4011-9B42-2C2A23E9A918}" type="pres">
      <dgm:prSet presAssocID="{B43487EA-187A-41D8-9A6C-AD4CBEFA5694}" presName="childNode" presStyleLbl="node1" presStyleIdx="5" presStyleCnt="9" custLinFactY="-25992" custLinFactNeighborX="-352" custLinFactNeighborY="-100000">
        <dgm:presLayoutVars>
          <dgm:bulletEnabled val="1"/>
        </dgm:presLayoutVars>
      </dgm:prSet>
      <dgm:spPr/>
    </dgm:pt>
    <dgm:pt modelId="{F52ACF3D-E2D5-4963-B6ED-3008856EAABF}" type="pres">
      <dgm:prSet presAssocID="{E16BDD1F-7026-4B91-B992-D7A1B1AF9385}" presName="aSpace" presStyleCnt="0"/>
      <dgm:spPr/>
    </dgm:pt>
    <dgm:pt modelId="{97E3249A-DF03-4D00-BEF8-9ED06C09B59C}" type="pres">
      <dgm:prSet presAssocID="{21F116FE-0A45-4537-A79F-7F56C80EB659}" presName="compNode" presStyleCnt="0"/>
      <dgm:spPr/>
    </dgm:pt>
    <dgm:pt modelId="{9AA15B08-80E1-459D-BF6D-5BE7543D00F7}" type="pres">
      <dgm:prSet presAssocID="{21F116FE-0A45-4537-A79F-7F56C80EB659}" presName="aNode" presStyleLbl="bgShp" presStyleIdx="2" presStyleCnt="3"/>
      <dgm:spPr/>
    </dgm:pt>
    <dgm:pt modelId="{DC9B60CE-EB39-461F-80B5-4D311186A1EC}" type="pres">
      <dgm:prSet presAssocID="{21F116FE-0A45-4537-A79F-7F56C80EB659}" presName="textNode" presStyleLbl="bgShp" presStyleIdx="2" presStyleCnt="3"/>
      <dgm:spPr/>
    </dgm:pt>
    <dgm:pt modelId="{8B02BF40-5DBD-4EDA-9C85-0894B429718A}" type="pres">
      <dgm:prSet presAssocID="{21F116FE-0A45-4537-A79F-7F56C80EB659}" presName="compChildNode" presStyleCnt="0"/>
      <dgm:spPr/>
    </dgm:pt>
    <dgm:pt modelId="{807C32E1-DB39-44D0-A719-41C32A1E7FDB}" type="pres">
      <dgm:prSet presAssocID="{21F116FE-0A45-4537-A79F-7F56C80EB659}" presName="theInnerList" presStyleCnt="0"/>
      <dgm:spPr/>
    </dgm:pt>
    <dgm:pt modelId="{78071659-2864-4F84-B26F-08653ED34171}" type="pres">
      <dgm:prSet presAssocID="{5D30D0B6-05BF-4BD3-99D3-2EBA1CD094DD}" presName="childNode" presStyleLbl="node1" presStyleIdx="6" presStyleCnt="9" custLinFactY="-40409" custLinFactNeighborY="-100000">
        <dgm:presLayoutVars>
          <dgm:bulletEnabled val="1"/>
        </dgm:presLayoutVars>
      </dgm:prSet>
      <dgm:spPr/>
    </dgm:pt>
    <dgm:pt modelId="{F9BE070D-E5A3-4220-B9B9-F0B3BE2076BF}" type="pres">
      <dgm:prSet presAssocID="{5D30D0B6-05BF-4BD3-99D3-2EBA1CD094DD}" presName="aSpace2" presStyleCnt="0"/>
      <dgm:spPr/>
    </dgm:pt>
    <dgm:pt modelId="{FD4FDC2E-46CF-4CFB-9B43-BD63D1626AD3}" type="pres">
      <dgm:prSet presAssocID="{F4B58AC1-E0C8-4487-995D-D0201DA7FD3F}" presName="childNode" presStyleLbl="node1" presStyleIdx="7" presStyleCnt="9" custLinFactY="-34268" custLinFactNeighborX="-528" custLinFactNeighborY="-100000">
        <dgm:presLayoutVars>
          <dgm:bulletEnabled val="1"/>
        </dgm:presLayoutVars>
      </dgm:prSet>
      <dgm:spPr/>
    </dgm:pt>
    <dgm:pt modelId="{CAD09D48-2EC8-46A3-A1B1-3DB1374F9302}" type="pres">
      <dgm:prSet presAssocID="{F4B58AC1-E0C8-4487-995D-D0201DA7FD3F}" presName="aSpace2" presStyleCnt="0"/>
      <dgm:spPr/>
    </dgm:pt>
    <dgm:pt modelId="{E23950EE-CB10-448C-ADB1-3677EA3BFCFC}" type="pres">
      <dgm:prSet presAssocID="{AA837F96-9F78-40BB-8F3F-BE9648A47893}" presName="childNode" presStyleLbl="node1" presStyleIdx="8" presStyleCnt="9" custLinFactY="-26356" custLinFactNeighborX="36" custLinFactNeighborY="-100000">
        <dgm:presLayoutVars>
          <dgm:bulletEnabled val="1"/>
        </dgm:presLayoutVars>
      </dgm:prSet>
      <dgm:spPr/>
    </dgm:pt>
  </dgm:ptLst>
  <dgm:cxnLst>
    <dgm:cxn modelId="{F5B15929-A4EB-427D-B150-3E9755452BB2}" type="presOf" srcId="{21F116FE-0A45-4537-A79F-7F56C80EB659}" destId="{DC9B60CE-EB39-461F-80B5-4D311186A1EC}" srcOrd="1" destOrd="0" presId="urn:microsoft.com/office/officeart/2005/8/layout/lProcess2"/>
    <dgm:cxn modelId="{F178352D-83CD-4E89-BD26-D0B83C3AE6DD}" srcId="{6D28D47A-D4D8-4D4C-9E74-FE0312D1C919}" destId="{36A93CA0-B963-4B77-94CC-08ABEF9274B1}" srcOrd="0" destOrd="0" parTransId="{322A461F-575A-48BD-8E38-A776E1A65245}" sibTransId="{18235F44-2BCF-44F7-B33C-85E83501E40C}"/>
    <dgm:cxn modelId="{11EBD834-0165-42D7-974C-624BB69FA0C7}" srcId="{21F116FE-0A45-4537-A79F-7F56C80EB659}" destId="{F4B58AC1-E0C8-4487-995D-D0201DA7FD3F}" srcOrd="1" destOrd="0" parTransId="{657D2B1A-C61B-4FBB-8CF3-6453825EA213}" sibTransId="{17BB5841-9EAB-4900-BEBA-7767E82374DE}"/>
    <dgm:cxn modelId="{8B01FF3A-C4AE-4294-8E51-559179EAAF63}" srcId="{E16BDD1F-7026-4B91-B992-D7A1B1AF9385}" destId="{F45525DF-059D-4FAA-B26C-051FB38ECB7D}" srcOrd="1" destOrd="0" parTransId="{86D9164B-6985-4CE3-BDB8-887FB018ED62}" sibTransId="{33D9E1BD-8ACF-4BA4-AE4A-9CCC408C56AF}"/>
    <dgm:cxn modelId="{9788DC3E-6BCA-4EB0-AC26-072AEB845CC7}" type="presOf" srcId="{6D28D47A-D4D8-4D4C-9E74-FE0312D1C919}" destId="{08B6881E-643A-4D7B-B030-02FDB235828C}" srcOrd="0" destOrd="0" presId="urn:microsoft.com/office/officeart/2005/8/layout/lProcess2"/>
    <dgm:cxn modelId="{4302343F-EF2B-4929-A73A-B6643F1199A2}" srcId="{36A93CA0-B963-4B77-94CC-08ABEF9274B1}" destId="{9A524A51-0C21-4602-A8EB-E8B0D9D8E2FF}" srcOrd="2" destOrd="0" parTransId="{DE3B5DEB-7399-41AD-87B6-9E67C6070C74}" sibTransId="{98AFF5A9-CAEA-4944-A904-6857613A542B}"/>
    <dgm:cxn modelId="{5ADBDD62-A5FE-4DEE-B781-8CC3E987356E}" srcId="{36A93CA0-B963-4B77-94CC-08ABEF9274B1}" destId="{B152CD4A-FA88-41FC-9951-CBD33D30CCA2}" srcOrd="0" destOrd="0" parTransId="{EBC97AF2-8CBC-461A-8075-91D6FAE9912A}" sibTransId="{6088C503-20CC-4ED4-8D65-1829F3389F59}"/>
    <dgm:cxn modelId="{75BB5846-5E64-40FA-BC34-CD8D9E45FBDF}" type="presOf" srcId="{21F116FE-0A45-4537-A79F-7F56C80EB659}" destId="{9AA15B08-80E1-459D-BF6D-5BE7543D00F7}" srcOrd="0" destOrd="0" presId="urn:microsoft.com/office/officeart/2005/8/layout/lProcess2"/>
    <dgm:cxn modelId="{F95C4368-1593-4487-A4F3-10B488BC9BC0}" type="presOf" srcId="{9A524A51-0C21-4602-A8EB-E8B0D9D8E2FF}" destId="{9BFFC1A7-ABBD-4DBD-A904-ABEDC7371A66}" srcOrd="0" destOrd="0" presId="urn:microsoft.com/office/officeart/2005/8/layout/lProcess2"/>
    <dgm:cxn modelId="{DD219A6D-A60E-49A6-8FF4-E866F50A93EC}" srcId="{21F116FE-0A45-4537-A79F-7F56C80EB659}" destId="{5D30D0B6-05BF-4BD3-99D3-2EBA1CD094DD}" srcOrd="0" destOrd="0" parTransId="{AB0DF513-EE36-48DE-B54A-1A740F280E7D}" sibTransId="{4D31133C-6D93-4466-9E28-A4F6FD6F3D5E}"/>
    <dgm:cxn modelId="{4E524F71-8968-4276-A18F-2E1DEA804A72}" type="presOf" srcId="{F4B58AC1-E0C8-4487-995D-D0201DA7FD3F}" destId="{FD4FDC2E-46CF-4CFB-9B43-BD63D1626AD3}" srcOrd="0" destOrd="0" presId="urn:microsoft.com/office/officeart/2005/8/layout/lProcess2"/>
    <dgm:cxn modelId="{A53A1977-2183-401A-8ABB-26A77C7A43FE}" type="presOf" srcId="{F45525DF-059D-4FAA-B26C-051FB38ECB7D}" destId="{1C63B31E-1704-44DA-A2B0-E8318C7AF297}" srcOrd="0" destOrd="0" presId="urn:microsoft.com/office/officeart/2005/8/layout/lProcess2"/>
    <dgm:cxn modelId="{FDAC747E-DE05-4E44-92E5-E8F9A7876E7E}" srcId="{E16BDD1F-7026-4B91-B992-D7A1B1AF9385}" destId="{B43487EA-187A-41D8-9A6C-AD4CBEFA5694}" srcOrd="2" destOrd="0" parTransId="{37874F7E-06F7-42F8-BBBB-10800302BAF0}" sibTransId="{0AC54AB4-BA7B-4145-9381-83159ADCA612}"/>
    <dgm:cxn modelId="{B891EC86-335D-4FA4-98BF-62A177D9DC0C}" type="presOf" srcId="{36A93CA0-B963-4B77-94CC-08ABEF9274B1}" destId="{1B8177E7-85C6-40F6-9545-EDBA8CA31890}" srcOrd="0" destOrd="0" presId="urn:microsoft.com/office/officeart/2005/8/layout/lProcess2"/>
    <dgm:cxn modelId="{67345B90-9FAE-4206-BFD4-187B2A05FB79}" type="presOf" srcId="{E16BDD1F-7026-4B91-B992-D7A1B1AF9385}" destId="{4D25B3E8-6C2B-4D33-9745-A8150481A28D}" srcOrd="1" destOrd="0" presId="urn:microsoft.com/office/officeart/2005/8/layout/lProcess2"/>
    <dgm:cxn modelId="{7BEE8597-A491-45E5-9745-77CDC156C353}" srcId="{6D28D47A-D4D8-4D4C-9E74-FE0312D1C919}" destId="{E16BDD1F-7026-4B91-B992-D7A1B1AF9385}" srcOrd="1" destOrd="0" parTransId="{1D5F9793-DF7E-441A-9842-D500DDA94B6A}" sibTransId="{F8C2803C-D896-45C8-9E44-CB04DA696197}"/>
    <dgm:cxn modelId="{15694C9B-C1E6-4968-8627-A34C326D7D74}" type="presOf" srcId="{5D30D0B6-05BF-4BD3-99D3-2EBA1CD094DD}" destId="{78071659-2864-4F84-B26F-08653ED34171}" srcOrd="0" destOrd="0" presId="urn:microsoft.com/office/officeart/2005/8/layout/lProcess2"/>
    <dgm:cxn modelId="{ECAAF0AF-B7D3-4399-A3D8-C149A3906E6F}" type="presOf" srcId="{36A93CA0-B963-4B77-94CC-08ABEF9274B1}" destId="{30083716-4C30-4664-AB5F-16F7D485FE0B}" srcOrd="1" destOrd="0" presId="urn:microsoft.com/office/officeart/2005/8/layout/lProcess2"/>
    <dgm:cxn modelId="{20515AB5-5845-4D70-B426-DAB38FB7EE88}" type="presOf" srcId="{B43487EA-187A-41D8-9A6C-AD4CBEFA5694}" destId="{F83EF757-0397-4011-9B42-2C2A23E9A918}" srcOrd="0" destOrd="0" presId="urn:microsoft.com/office/officeart/2005/8/layout/lProcess2"/>
    <dgm:cxn modelId="{49FBDBB8-D74B-46DA-A13D-109597310DE2}" type="presOf" srcId="{E16BDD1F-7026-4B91-B992-D7A1B1AF9385}" destId="{14156222-85CC-4934-841A-438AE93A9BB2}" srcOrd="0" destOrd="0" presId="urn:microsoft.com/office/officeart/2005/8/layout/lProcess2"/>
    <dgm:cxn modelId="{3972B2C1-3E4A-4B7E-AA3D-739999B30AF7}" type="presOf" srcId="{D0EC5C78-8805-4BC4-B46E-46418564CAEC}" destId="{6440C09C-AF68-4225-ABC1-01C4F079BE91}" srcOrd="0" destOrd="0" presId="urn:microsoft.com/office/officeart/2005/8/layout/lProcess2"/>
    <dgm:cxn modelId="{589C4BC5-DBFF-4CBB-BF97-17A5130DA93A}" srcId="{36A93CA0-B963-4B77-94CC-08ABEF9274B1}" destId="{D0EC5C78-8805-4BC4-B46E-46418564CAEC}" srcOrd="1" destOrd="0" parTransId="{C1521DAC-2AD9-422F-8F5B-D96157FFAFCA}" sibTransId="{EA76EE33-9A99-4B3C-AA35-458D592FE2C5}"/>
    <dgm:cxn modelId="{E1CDE2C6-D3A9-49A0-98AF-8CF3094EA8E8}" type="presOf" srcId="{AA837F96-9F78-40BB-8F3F-BE9648A47893}" destId="{E23950EE-CB10-448C-ADB1-3677EA3BFCFC}" srcOrd="0" destOrd="0" presId="urn:microsoft.com/office/officeart/2005/8/layout/lProcess2"/>
    <dgm:cxn modelId="{F5648EDA-2925-4832-BD2D-A84E4A6DB6A1}" srcId="{21F116FE-0A45-4537-A79F-7F56C80EB659}" destId="{AA837F96-9F78-40BB-8F3F-BE9648A47893}" srcOrd="2" destOrd="0" parTransId="{E455CB34-710B-4739-AE13-0D00A10643E0}" sibTransId="{BB72E063-655B-4BE3-8720-5E2FD10D480F}"/>
    <dgm:cxn modelId="{5A0DFFE0-4305-4B74-B112-8BBEDF977793}" srcId="{6D28D47A-D4D8-4D4C-9E74-FE0312D1C919}" destId="{21F116FE-0A45-4537-A79F-7F56C80EB659}" srcOrd="2" destOrd="0" parTransId="{60E5C23B-94D2-4E46-89AF-12956289C9E9}" sibTransId="{231B76AE-3DE1-4048-A8B0-C6765EBDCF11}"/>
    <dgm:cxn modelId="{431C0DE2-E013-4BB3-ACFF-C93B7F81045E}" type="presOf" srcId="{14E20A19-8A64-46A6-AD04-43A309AA9870}" destId="{E4D9F348-AA99-4E53-85E8-5690B338F7A4}" srcOrd="0" destOrd="0" presId="urn:microsoft.com/office/officeart/2005/8/layout/lProcess2"/>
    <dgm:cxn modelId="{917CCCEA-7967-4FE6-87D2-8C9FAD04D09E}" srcId="{E16BDD1F-7026-4B91-B992-D7A1B1AF9385}" destId="{14E20A19-8A64-46A6-AD04-43A309AA9870}" srcOrd="0" destOrd="0" parTransId="{D44B4448-0B1F-475F-BBE6-DF76AFCC06E7}" sibTransId="{EE73DE68-2F5B-498D-A95F-0AF6E873C648}"/>
    <dgm:cxn modelId="{19F3F4FD-6027-45B0-B55F-5C3E5796C9C3}" type="presOf" srcId="{B152CD4A-FA88-41FC-9951-CBD33D30CCA2}" destId="{6CBE8205-0A2D-4F0D-952D-75B595973754}" srcOrd="0" destOrd="0" presId="urn:microsoft.com/office/officeart/2005/8/layout/lProcess2"/>
    <dgm:cxn modelId="{55343021-A501-4169-AD89-46B6603F2520}" type="presParOf" srcId="{08B6881E-643A-4D7B-B030-02FDB235828C}" destId="{9A4E0E25-C0B9-42B9-905E-F28675F2DDBF}" srcOrd="0" destOrd="0" presId="urn:microsoft.com/office/officeart/2005/8/layout/lProcess2"/>
    <dgm:cxn modelId="{4F4D2D39-7717-4C83-82FF-19B48BA8329D}" type="presParOf" srcId="{9A4E0E25-C0B9-42B9-905E-F28675F2DDBF}" destId="{1B8177E7-85C6-40F6-9545-EDBA8CA31890}" srcOrd="0" destOrd="0" presId="urn:microsoft.com/office/officeart/2005/8/layout/lProcess2"/>
    <dgm:cxn modelId="{81CB3238-6151-4861-8D02-F5351E0A73A1}" type="presParOf" srcId="{9A4E0E25-C0B9-42B9-905E-F28675F2DDBF}" destId="{30083716-4C30-4664-AB5F-16F7D485FE0B}" srcOrd="1" destOrd="0" presId="urn:microsoft.com/office/officeart/2005/8/layout/lProcess2"/>
    <dgm:cxn modelId="{433DF9A6-D1B9-419C-9B07-ACD036420892}" type="presParOf" srcId="{9A4E0E25-C0B9-42B9-905E-F28675F2DDBF}" destId="{18F9996B-19E3-4EAE-AA68-A20118ED4D16}" srcOrd="2" destOrd="0" presId="urn:microsoft.com/office/officeart/2005/8/layout/lProcess2"/>
    <dgm:cxn modelId="{74D4BB0B-0E50-4F0A-8F70-0288FB643908}" type="presParOf" srcId="{18F9996B-19E3-4EAE-AA68-A20118ED4D16}" destId="{41352807-B22B-4A59-98AF-DEDFFE99EABB}" srcOrd="0" destOrd="0" presId="urn:microsoft.com/office/officeart/2005/8/layout/lProcess2"/>
    <dgm:cxn modelId="{BB1B9867-D6CC-4B2E-803E-D7DD12FE13CA}" type="presParOf" srcId="{41352807-B22B-4A59-98AF-DEDFFE99EABB}" destId="{6CBE8205-0A2D-4F0D-952D-75B595973754}" srcOrd="0" destOrd="0" presId="urn:microsoft.com/office/officeart/2005/8/layout/lProcess2"/>
    <dgm:cxn modelId="{3F6AD460-414F-4AB9-9EC8-3B1F94B86BE5}" type="presParOf" srcId="{41352807-B22B-4A59-98AF-DEDFFE99EABB}" destId="{47B895FF-098C-4FF2-95E7-244605478BD2}" srcOrd="1" destOrd="0" presId="urn:microsoft.com/office/officeart/2005/8/layout/lProcess2"/>
    <dgm:cxn modelId="{CD197BE2-04F0-42A8-822D-B7010BDF5A00}" type="presParOf" srcId="{41352807-B22B-4A59-98AF-DEDFFE99EABB}" destId="{6440C09C-AF68-4225-ABC1-01C4F079BE91}" srcOrd="2" destOrd="0" presId="urn:microsoft.com/office/officeart/2005/8/layout/lProcess2"/>
    <dgm:cxn modelId="{9F19265A-4A95-4B9F-B975-FEAD011AEF1E}" type="presParOf" srcId="{41352807-B22B-4A59-98AF-DEDFFE99EABB}" destId="{F9B1F311-C2D0-4C1A-A158-658D74049259}" srcOrd="3" destOrd="0" presId="urn:microsoft.com/office/officeart/2005/8/layout/lProcess2"/>
    <dgm:cxn modelId="{F88827C4-6F16-4B14-873C-673030B2C9D0}" type="presParOf" srcId="{41352807-B22B-4A59-98AF-DEDFFE99EABB}" destId="{9BFFC1A7-ABBD-4DBD-A904-ABEDC7371A66}" srcOrd="4" destOrd="0" presId="urn:microsoft.com/office/officeart/2005/8/layout/lProcess2"/>
    <dgm:cxn modelId="{8D19BE2B-A9AC-4C07-A19E-699820C2004D}" type="presParOf" srcId="{08B6881E-643A-4D7B-B030-02FDB235828C}" destId="{11182B7E-EA2A-4F97-A482-F577AE37C7F8}" srcOrd="1" destOrd="0" presId="urn:microsoft.com/office/officeart/2005/8/layout/lProcess2"/>
    <dgm:cxn modelId="{9BDA3650-A603-4857-8337-FDDD157B3195}" type="presParOf" srcId="{08B6881E-643A-4D7B-B030-02FDB235828C}" destId="{B8F33624-2950-433B-B8E3-FC8B353DA97E}" srcOrd="2" destOrd="0" presId="urn:microsoft.com/office/officeart/2005/8/layout/lProcess2"/>
    <dgm:cxn modelId="{A2E23718-39B7-47EA-B5F5-349DBB4AEBEA}" type="presParOf" srcId="{B8F33624-2950-433B-B8E3-FC8B353DA97E}" destId="{14156222-85CC-4934-841A-438AE93A9BB2}" srcOrd="0" destOrd="0" presId="urn:microsoft.com/office/officeart/2005/8/layout/lProcess2"/>
    <dgm:cxn modelId="{856FB6A0-1449-4DDD-BF16-36633F812FD5}" type="presParOf" srcId="{B8F33624-2950-433B-B8E3-FC8B353DA97E}" destId="{4D25B3E8-6C2B-4D33-9745-A8150481A28D}" srcOrd="1" destOrd="0" presId="urn:microsoft.com/office/officeart/2005/8/layout/lProcess2"/>
    <dgm:cxn modelId="{96A94FEB-2DAC-49D0-A160-6C251275AEF7}" type="presParOf" srcId="{B8F33624-2950-433B-B8E3-FC8B353DA97E}" destId="{44C3A809-0B64-4A31-A432-0EA8830F01CE}" srcOrd="2" destOrd="0" presId="urn:microsoft.com/office/officeart/2005/8/layout/lProcess2"/>
    <dgm:cxn modelId="{77544772-C886-4DB9-BC57-44C35822BEED}" type="presParOf" srcId="{44C3A809-0B64-4A31-A432-0EA8830F01CE}" destId="{A7ACC057-BA02-4AD6-A3DD-4351CCD9A4B8}" srcOrd="0" destOrd="0" presId="urn:microsoft.com/office/officeart/2005/8/layout/lProcess2"/>
    <dgm:cxn modelId="{FD8582E7-457C-4193-B142-7615D9DF851B}" type="presParOf" srcId="{A7ACC057-BA02-4AD6-A3DD-4351CCD9A4B8}" destId="{E4D9F348-AA99-4E53-85E8-5690B338F7A4}" srcOrd="0" destOrd="0" presId="urn:microsoft.com/office/officeart/2005/8/layout/lProcess2"/>
    <dgm:cxn modelId="{AC69CBA9-178A-4651-B4FF-DBE8A7FC59E2}" type="presParOf" srcId="{A7ACC057-BA02-4AD6-A3DD-4351CCD9A4B8}" destId="{AAFC7203-A7C5-4BC9-9FE4-B0250F4D2A36}" srcOrd="1" destOrd="0" presId="urn:microsoft.com/office/officeart/2005/8/layout/lProcess2"/>
    <dgm:cxn modelId="{9DEB390C-F4B5-46CC-81EA-2E5295DA793E}" type="presParOf" srcId="{A7ACC057-BA02-4AD6-A3DD-4351CCD9A4B8}" destId="{1C63B31E-1704-44DA-A2B0-E8318C7AF297}" srcOrd="2" destOrd="0" presId="urn:microsoft.com/office/officeart/2005/8/layout/lProcess2"/>
    <dgm:cxn modelId="{B30B63F9-DF06-49DB-BFBB-93B6124D2C0E}" type="presParOf" srcId="{A7ACC057-BA02-4AD6-A3DD-4351CCD9A4B8}" destId="{51C1DFFD-7CC7-45A0-AB5A-F46CF731354F}" srcOrd="3" destOrd="0" presId="urn:microsoft.com/office/officeart/2005/8/layout/lProcess2"/>
    <dgm:cxn modelId="{9EB503A9-34DF-47B1-A153-53C8F4FB73D8}" type="presParOf" srcId="{A7ACC057-BA02-4AD6-A3DD-4351CCD9A4B8}" destId="{F83EF757-0397-4011-9B42-2C2A23E9A918}" srcOrd="4" destOrd="0" presId="urn:microsoft.com/office/officeart/2005/8/layout/lProcess2"/>
    <dgm:cxn modelId="{87EE0AA6-A1EF-4E64-85A5-CD656A57EBBF}" type="presParOf" srcId="{08B6881E-643A-4D7B-B030-02FDB235828C}" destId="{F52ACF3D-E2D5-4963-B6ED-3008856EAABF}" srcOrd="3" destOrd="0" presId="urn:microsoft.com/office/officeart/2005/8/layout/lProcess2"/>
    <dgm:cxn modelId="{C2564AD7-78C9-4EBF-91A2-128885DBE2EE}" type="presParOf" srcId="{08B6881E-643A-4D7B-B030-02FDB235828C}" destId="{97E3249A-DF03-4D00-BEF8-9ED06C09B59C}" srcOrd="4" destOrd="0" presId="urn:microsoft.com/office/officeart/2005/8/layout/lProcess2"/>
    <dgm:cxn modelId="{5ABFA3EA-87DF-4B62-9464-4B98438D7E0C}" type="presParOf" srcId="{97E3249A-DF03-4D00-BEF8-9ED06C09B59C}" destId="{9AA15B08-80E1-459D-BF6D-5BE7543D00F7}" srcOrd="0" destOrd="0" presId="urn:microsoft.com/office/officeart/2005/8/layout/lProcess2"/>
    <dgm:cxn modelId="{1F0CA9B6-E648-497F-89DB-266812970451}" type="presParOf" srcId="{97E3249A-DF03-4D00-BEF8-9ED06C09B59C}" destId="{DC9B60CE-EB39-461F-80B5-4D311186A1EC}" srcOrd="1" destOrd="0" presId="urn:microsoft.com/office/officeart/2005/8/layout/lProcess2"/>
    <dgm:cxn modelId="{D3C46650-0A6F-4772-8369-DA63395A6E7B}" type="presParOf" srcId="{97E3249A-DF03-4D00-BEF8-9ED06C09B59C}" destId="{8B02BF40-5DBD-4EDA-9C85-0894B429718A}" srcOrd="2" destOrd="0" presId="urn:microsoft.com/office/officeart/2005/8/layout/lProcess2"/>
    <dgm:cxn modelId="{0972AFD8-1B0D-41BA-8251-F2BB970FFE01}" type="presParOf" srcId="{8B02BF40-5DBD-4EDA-9C85-0894B429718A}" destId="{807C32E1-DB39-44D0-A719-41C32A1E7FDB}" srcOrd="0" destOrd="0" presId="urn:microsoft.com/office/officeart/2005/8/layout/lProcess2"/>
    <dgm:cxn modelId="{0AC645B1-9C45-419D-AFB4-861B72FCD401}" type="presParOf" srcId="{807C32E1-DB39-44D0-A719-41C32A1E7FDB}" destId="{78071659-2864-4F84-B26F-08653ED34171}" srcOrd="0" destOrd="0" presId="urn:microsoft.com/office/officeart/2005/8/layout/lProcess2"/>
    <dgm:cxn modelId="{D0F187BB-13B4-4C37-BA9C-BBDDA12E8FFC}" type="presParOf" srcId="{807C32E1-DB39-44D0-A719-41C32A1E7FDB}" destId="{F9BE070D-E5A3-4220-B9B9-F0B3BE2076BF}" srcOrd="1" destOrd="0" presId="urn:microsoft.com/office/officeart/2005/8/layout/lProcess2"/>
    <dgm:cxn modelId="{F8D1A0F5-8B81-4312-A7B8-84688D02D39E}" type="presParOf" srcId="{807C32E1-DB39-44D0-A719-41C32A1E7FDB}" destId="{FD4FDC2E-46CF-4CFB-9B43-BD63D1626AD3}" srcOrd="2" destOrd="0" presId="urn:microsoft.com/office/officeart/2005/8/layout/lProcess2"/>
    <dgm:cxn modelId="{DE0CDFBC-2706-43D7-A90F-433EC26991CC}" type="presParOf" srcId="{807C32E1-DB39-44D0-A719-41C32A1E7FDB}" destId="{CAD09D48-2EC8-46A3-A1B1-3DB1374F9302}" srcOrd="3" destOrd="0" presId="urn:microsoft.com/office/officeart/2005/8/layout/lProcess2"/>
    <dgm:cxn modelId="{4A5F56DD-34E2-456F-8E8C-C40AC3E45680}" type="presParOf" srcId="{807C32E1-DB39-44D0-A719-41C32A1E7FDB}" destId="{E23950EE-CB10-448C-ADB1-3677EA3BFCFC}"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69D5D7-54EE-4362-A0EE-25D197EB9DAB}" type="doc">
      <dgm:prSet loTypeId="urn:microsoft.com/office/officeart/2005/8/layout/chevron1" loCatId="process" qsTypeId="urn:microsoft.com/office/officeart/2005/8/quickstyle/simple1" qsCatId="simple" csTypeId="urn:microsoft.com/office/officeart/2005/8/colors/accent3_2" csCatId="accent3" phldr="1"/>
      <dgm:spPr/>
      <dgm:t>
        <a:bodyPr/>
        <a:lstStyle/>
        <a:p>
          <a:endParaRPr lang="en-NZ"/>
        </a:p>
      </dgm:t>
    </dgm:pt>
    <dgm:pt modelId="{217D7B98-85F0-4F2F-8801-6C9FADF602B8}">
      <dgm:prSet phldrT="[Text]"/>
      <dgm:spPr>
        <a:xfrm>
          <a:off x="4166" y="15365"/>
          <a:ext cx="1869565" cy="747826"/>
        </a:xfrm>
        <a:prstGeom prst="chevron">
          <a:avLst/>
        </a:prstGeom>
        <a:solidFill>
          <a:srgbClr val="00AFB9">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NZ" b="1">
              <a:solidFill>
                <a:srgbClr val="FFFFFF"/>
              </a:solidFill>
              <a:latin typeface="Calibri" panose="020F0502020204030204"/>
              <a:ea typeface="+mn-ea"/>
              <a:cs typeface="+mn-cs"/>
            </a:rPr>
            <a:t>Sep – Oct 2022</a:t>
          </a:r>
        </a:p>
      </dgm:t>
    </dgm:pt>
    <dgm:pt modelId="{B68749EB-7DD6-48A1-9DD3-06DAE8EEA260}" type="parTrans" cxnId="{E6326B97-B600-429C-B546-66F3F175FF0F}">
      <dgm:prSet/>
      <dgm:spPr/>
      <dgm:t>
        <a:bodyPr/>
        <a:lstStyle/>
        <a:p>
          <a:endParaRPr lang="en-NZ"/>
        </a:p>
      </dgm:t>
    </dgm:pt>
    <dgm:pt modelId="{37CC3A2F-3490-4C5A-ABA9-8B92B397194E}" type="sibTrans" cxnId="{E6326B97-B600-429C-B546-66F3F175FF0F}">
      <dgm:prSet/>
      <dgm:spPr/>
      <dgm:t>
        <a:bodyPr/>
        <a:lstStyle/>
        <a:p>
          <a:endParaRPr lang="en-NZ"/>
        </a:p>
      </dgm:t>
    </dgm:pt>
    <dgm:pt modelId="{1486E0ED-B30E-4731-AD33-16E37DF6B641}">
      <dgm:prSet phldrT="[Text]"/>
      <dgm:spPr>
        <a:xfrm>
          <a:off x="1657732" y="15365"/>
          <a:ext cx="1869565" cy="747826"/>
        </a:xfrm>
        <a:prstGeom prst="chevron">
          <a:avLst/>
        </a:prstGeom>
        <a:solidFill>
          <a:srgbClr val="00AFB9">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NZ" b="1">
              <a:solidFill>
                <a:srgbClr val="FFFFFF"/>
              </a:solidFill>
              <a:latin typeface="Calibri" panose="020F0502020204030204"/>
              <a:ea typeface="+mn-ea"/>
              <a:cs typeface="+mn-cs"/>
            </a:rPr>
            <a:t>Oct – Nov 2022</a:t>
          </a:r>
        </a:p>
      </dgm:t>
    </dgm:pt>
    <dgm:pt modelId="{39E71E37-8300-476F-9A99-E7FC550432C5}" type="parTrans" cxnId="{683E2B66-63C8-4E43-949D-3CE1CCFFC997}">
      <dgm:prSet/>
      <dgm:spPr/>
      <dgm:t>
        <a:bodyPr/>
        <a:lstStyle/>
        <a:p>
          <a:endParaRPr lang="en-NZ"/>
        </a:p>
      </dgm:t>
    </dgm:pt>
    <dgm:pt modelId="{D90004C4-CFE9-4E8E-82BD-C2263C52657A}" type="sibTrans" cxnId="{683E2B66-63C8-4E43-949D-3CE1CCFFC997}">
      <dgm:prSet/>
      <dgm:spPr/>
      <dgm:t>
        <a:bodyPr/>
        <a:lstStyle/>
        <a:p>
          <a:endParaRPr lang="en-NZ"/>
        </a:p>
      </dgm:t>
    </dgm:pt>
    <dgm:pt modelId="{18797C57-373C-412D-AD16-7B50272D4BA0}">
      <dgm:prSet phldrT="[Text]"/>
      <dgm:spPr>
        <a:xfrm>
          <a:off x="3311297" y="15365"/>
          <a:ext cx="1869565" cy="747826"/>
        </a:xfrm>
        <a:prstGeom prst="chevron">
          <a:avLst/>
        </a:prstGeom>
        <a:solidFill>
          <a:srgbClr val="00AFB9">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NZ" b="1">
              <a:solidFill>
                <a:srgbClr val="FFFFFF"/>
              </a:solidFill>
              <a:latin typeface="Calibri" panose="020F0502020204030204"/>
              <a:ea typeface="+mn-ea"/>
              <a:cs typeface="+mn-cs"/>
            </a:rPr>
            <a:t>Nov – Dec 2022</a:t>
          </a:r>
        </a:p>
      </dgm:t>
    </dgm:pt>
    <dgm:pt modelId="{884DFC9A-0501-4C29-8E33-03319638E2B3}" type="parTrans" cxnId="{BE8801DB-AD99-4F85-80CE-AE25AD52A34D}">
      <dgm:prSet/>
      <dgm:spPr/>
      <dgm:t>
        <a:bodyPr/>
        <a:lstStyle/>
        <a:p>
          <a:endParaRPr lang="en-NZ"/>
        </a:p>
      </dgm:t>
    </dgm:pt>
    <dgm:pt modelId="{319E2A10-5C74-489D-8BEA-7AD38BF71D4F}" type="sibTrans" cxnId="{BE8801DB-AD99-4F85-80CE-AE25AD52A34D}">
      <dgm:prSet/>
      <dgm:spPr/>
      <dgm:t>
        <a:bodyPr/>
        <a:lstStyle/>
        <a:p>
          <a:endParaRPr lang="en-NZ"/>
        </a:p>
      </dgm:t>
    </dgm:pt>
    <dgm:pt modelId="{B41A3734-ADB9-4009-844C-076CC545B8FB}">
      <dgm:prSet phldrT="[Text]" custT="1"/>
      <dgm:spPr>
        <a:xfrm>
          <a:off x="3311297" y="856670"/>
          <a:ext cx="1495652" cy="4207500"/>
        </a:xfrm>
        <a:prstGeom prst="rect">
          <a:avLst/>
        </a:prstGeo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Draft National Workforce Action Plan</a:t>
          </a:r>
        </a:p>
      </dgm:t>
    </dgm:pt>
    <dgm:pt modelId="{9F7C19EA-03F1-4D7A-BD29-E7DCDEEE9440}" type="parTrans" cxnId="{20D3CF6C-56D7-472A-96F9-3D71DB2702D5}">
      <dgm:prSet/>
      <dgm:spPr/>
      <dgm:t>
        <a:bodyPr/>
        <a:lstStyle/>
        <a:p>
          <a:endParaRPr lang="en-NZ"/>
        </a:p>
      </dgm:t>
    </dgm:pt>
    <dgm:pt modelId="{8832BEA3-B631-42E7-946D-4768712CD91F}" type="sibTrans" cxnId="{20D3CF6C-56D7-472A-96F9-3D71DB2702D5}">
      <dgm:prSet/>
      <dgm:spPr/>
      <dgm:t>
        <a:bodyPr/>
        <a:lstStyle/>
        <a:p>
          <a:endParaRPr lang="en-NZ"/>
        </a:p>
      </dgm:t>
    </dgm:pt>
    <dgm:pt modelId="{F33F5B16-A327-4EF6-9B01-522785381CFF}">
      <dgm:prSet phldrT="[Text]"/>
      <dgm:spPr>
        <a:xfrm>
          <a:off x="9925559" y="856670"/>
          <a:ext cx="1495652" cy="4207500"/>
        </a:xfrm>
        <a:noFill/>
        <a:ln>
          <a:noFill/>
        </a:ln>
        <a:effectLst/>
      </dgm:spPr>
      <dgm:t>
        <a:bodyPr/>
        <a:lstStyle/>
        <a:p>
          <a:pPr>
            <a:buChar char="•"/>
          </a:pPr>
          <a:endParaRPr lang="en-NZ">
            <a:solidFill>
              <a:srgbClr val="09050A">
                <a:hueOff val="0"/>
                <a:satOff val="0"/>
                <a:lumOff val="0"/>
                <a:alphaOff val="0"/>
              </a:srgbClr>
            </a:solidFill>
            <a:latin typeface="Calibri" panose="020F0502020204030204"/>
            <a:ea typeface="+mn-ea"/>
            <a:cs typeface="+mn-cs"/>
          </a:endParaRPr>
        </a:p>
      </dgm:t>
    </dgm:pt>
    <dgm:pt modelId="{BBD92597-4290-4414-9B69-7D466B766166}" type="parTrans" cxnId="{08F75789-B323-4DAA-8B05-1B07C3F22CAF}">
      <dgm:prSet/>
      <dgm:spPr/>
      <dgm:t>
        <a:bodyPr/>
        <a:lstStyle/>
        <a:p>
          <a:endParaRPr lang="en-NZ"/>
        </a:p>
      </dgm:t>
    </dgm:pt>
    <dgm:pt modelId="{16D3FB5B-CBAF-42C5-8736-57ED85F1D213}" type="sibTrans" cxnId="{08F75789-B323-4DAA-8B05-1B07C3F22CAF}">
      <dgm:prSet/>
      <dgm:spPr/>
      <dgm:t>
        <a:bodyPr/>
        <a:lstStyle/>
        <a:p>
          <a:endParaRPr lang="en-NZ"/>
        </a:p>
      </dgm:t>
    </dgm:pt>
    <dgm:pt modelId="{CD9DAB6B-FEE2-4606-BBE5-A9B9046B7DE7}">
      <dgm:prSet phldrT="[Text]" custT="1"/>
      <dgm:spPr>
        <a:xfrm>
          <a:off x="1657732" y="856670"/>
          <a:ext cx="1495652" cy="4207500"/>
        </a:xfrm>
        <a:prstGeom prst="rect">
          <a:avLst/>
        </a:prstGeo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Map workforce pipeline</a:t>
          </a:r>
        </a:p>
      </dgm:t>
    </dgm:pt>
    <dgm:pt modelId="{0154F4A7-9E0A-41AB-8D46-3CC362EEBDC4}" type="parTrans" cxnId="{F41586C9-DB79-4735-A66F-B3E949AF1411}">
      <dgm:prSet/>
      <dgm:spPr/>
      <dgm:t>
        <a:bodyPr/>
        <a:lstStyle/>
        <a:p>
          <a:endParaRPr lang="en-NZ"/>
        </a:p>
      </dgm:t>
    </dgm:pt>
    <dgm:pt modelId="{F7F1F59B-F89A-4651-A9A9-9F2986DC26EF}" type="sibTrans" cxnId="{F41586C9-DB79-4735-A66F-B3E949AF1411}">
      <dgm:prSet/>
      <dgm:spPr/>
      <dgm:t>
        <a:bodyPr/>
        <a:lstStyle/>
        <a:p>
          <a:endParaRPr lang="en-NZ"/>
        </a:p>
      </dgm:t>
    </dgm:pt>
    <dgm:pt modelId="{B58B59D4-EC2C-4B0C-8EA3-92664ED929C0}">
      <dgm:prSet phldrT="[Text]"/>
      <dgm:spPr>
        <a:xfrm>
          <a:off x="4964863" y="15365"/>
          <a:ext cx="1869565" cy="747826"/>
        </a:xfrm>
        <a:prstGeom prst="chevron">
          <a:avLst/>
        </a:prstGeom>
        <a:gradFill rotWithShape="0">
          <a:gsLst>
            <a:gs pos="49000">
              <a:srgbClr val="00AFB9"/>
            </a:gs>
            <a:gs pos="49000">
              <a:srgbClr val="00AFB9"/>
            </a:gs>
            <a:gs pos="48000">
              <a:srgbClr val="3F3958"/>
            </a:gs>
          </a:gsLst>
          <a:lin ang="10800000" scaled="0"/>
        </a:gradFill>
        <a:ln w="12700" cap="flat" cmpd="sng" algn="ctr">
          <a:solidFill>
            <a:srgbClr val="FFFFFF">
              <a:hueOff val="0"/>
              <a:satOff val="0"/>
              <a:lumOff val="0"/>
              <a:alphaOff val="0"/>
            </a:srgbClr>
          </a:solidFill>
          <a:prstDash val="solid"/>
          <a:miter lim="800000"/>
        </a:ln>
        <a:effectLst/>
      </dgm:spPr>
      <dgm:t>
        <a:bodyPr/>
        <a:lstStyle/>
        <a:p>
          <a:pPr>
            <a:buNone/>
          </a:pPr>
          <a:r>
            <a:rPr lang="en-NZ" b="1">
              <a:solidFill>
                <a:srgbClr val="FFFFFF"/>
              </a:solidFill>
              <a:latin typeface="Calibri" panose="020F0502020204030204"/>
              <a:ea typeface="+mn-ea"/>
              <a:cs typeface="+mn-cs"/>
            </a:rPr>
            <a:t>Dec – Jan </a:t>
          </a:r>
          <a:br>
            <a:rPr lang="en-NZ" b="1">
              <a:solidFill>
                <a:srgbClr val="FFFFFF"/>
              </a:solidFill>
              <a:latin typeface="Calibri" panose="020F0502020204030204"/>
              <a:ea typeface="+mn-ea"/>
              <a:cs typeface="+mn-cs"/>
            </a:rPr>
          </a:br>
          <a:r>
            <a:rPr lang="en-NZ" b="1">
              <a:solidFill>
                <a:srgbClr val="FFFFFF"/>
              </a:solidFill>
              <a:latin typeface="Calibri" panose="020F0502020204030204"/>
              <a:ea typeface="+mn-ea"/>
              <a:cs typeface="+mn-cs"/>
            </a:rPr>
            <a:t>2023</a:t>
          </a:r>
        </a:p>
      </dgm:t>
    </dgm:pt>
    <dgm:pt modelId="{14F9EB8A-03AF-4B2E-8934-AC7BF48A69DB}" type="parTrans" cxnId="{9C3C10DC-FC83-4919-97B0-81E6FEF8D70C}">
      <dgm:prSet/>
      <dgm:spPr/>
      <dgm:t>
        <a:bodyPr/>
        <a:lstStyle/>
        <a:p>
          <a:endParaRPr lang="en-NZ"/>
        </a:p>
      </dgm:t>
    </dgm:pt>
    <dgm:pt modelId="{654F159E-F3BD-424C-B243-C1D01F277097}" type="sibTrans" cxnId="{9C3C10DC-FC83-4919-97B0-81E6FEF8D70C}">
      <dgm:prSet/>
      <dgm:spPr/>
      <dgm:t>
        <a:bodyPr/>
        <a:lstStyle/>
        <a:p>
          <a:endParaRPr lang="en-NZ"/>
        </a:p>
      </dgm:t>
    </dgm:pt>
    <dgm:pt modelId="{0647D94B-9E52-46CA-A3EA-96DB52793312}">
      <dgm:prSet phldrT="[Text]" custT="1"/>
      <dgm:spPr>
        <a:xfrm>
          <a:off x="4964863" y="856670"/>
          <a:ext cx="1495652" cy="4207500"/>
        </a:xfrm>
        <a:prstGeom prst="rect">
          <a:avLst/>
        </a:prstGeom>
        <a:noFill/>
        <a:ln>
          <a:noFill/>
        </a:ln>
        <a:effectLst/>
      </dgm:spPr>
      <dgm:t>
        <a:bodyPr/>
        <a:lstStyle/>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a:ln>
                <a:noFill/>
              </a:ln>
              <a:solidFill>
                <a:srgbClr val="09050A">
                  <a:hueOff val="0"/>
                  <a:satOff val="0"/>
                  <a:lumOff val="0"/>
                  <a:alphaOff val="0"/>
                </a:srgbClr>
              </a:solidFill>
              <a:effectLst/>
              <a:uLnTx/>
              <a:uFillTx/>
              <a:latin typeface="Arial" panose="020B0604020202020204" pitchFamily="34" charset="0"/>
              <a:ea typeface="+mn-ea"/>
              <a:cs typeface="Arial" panose="020B0604020202020204" pitchFamily="34" charset="0"/>
            </a:rPr>
            <a:t>National Workforce Action Plan</a:t>
          </a:r>
        </a:p>
      </dgm:t>
    </dgm:pt>
    <dgm:pt modelId="{A042DF07-92F2-459A-9B6A-040E24DDBC6E}" type="parTrans" cxnId="{075F20B5-1B6F-4B1F-A98D-AF0EA186A1CD}">
      <dgm:prSet/>
      <dgm:spPr/>
      <dgm:t>
        <a:bodyPr/>
        <a:lstStyle/>
        <a:p>
          <a:endParaRPr lang="en-NZ"/>
        </a:p>
      </dgm:t>
    </dgm:pt>
    <dgm:pt modelId="{57109E4A-21E2-4FEA-8B3A-0A9B4046D3EF}" type="sibTrans" cxnId="{075F20B5-1B6F-4B1F-A98D-AF0EA186A1CD}">
      <dgm:prSet/>
      <dgm:spPr/>
      <dgm:t>
        <a:bodyPr/>
        <a:lstStyle/>
        <a:p>
          <a:endParaRPr lang="en-NZ"/>
        </a:p>
      </dgm:t>
    </dgm:pt>
    <dgm:pt modelId="{C62A9521-BBA8-4380-9E2E-21C904AB1BCB}">
      <dgm:prSet phldrT="[Text]"/>
      <dgm:spPr>
        <a:xfrm>
          <a:off x="6618428" y="15365"/>
          <a:ext cx="1869565" cy="747826"/>
        </a:xfrm>
        <a:prstGeom prst="chevron">
          <a:avLst/>
        </a:prstGeom>
        <a:solidFill>
          <a:srgbClr val="3F3958"/>
        </a:solidFill>
        <a:ln w="12700" cap="flat" cmpd="sng" algn="ctr">
          <a:solidFill>
            <a:srgbClr val="FFFFFF">
              <a:hueOff val="0"/>
              <a:satOff val="0"/>
              <a:lumOff val="0"/>
              <a:alphaOff val="0"/>
            </a:srgbClr>
          </a:solidFill>
          <a:prstDash val="solid"/>
          <a:miter lim="800000"/>
        </a:ln>
        <a:effectLst/>
      </dgm:spPr>
      <dgm:t>
        <a:bodyPr/>
        <a:lstStyle/>
        <a:p>
          <a:pPr>
            <a:buNone/>
          </a:pPr>
          <a:r>
            <a:rPr lang="en-NZ" b="1">
              <a:solidFill>
                <a:srgbClr val="FFFFFF"/>
              </a:solidFill>
              <a:latin typeface="Calibri" panose="020F0502020204030204"/>
              <a:ea typeface="+mn-ea"/>
              <a:cs typeface="+mn-cs"/>
            </a:rPr>
            <a:t>Feb – Mar</a:t>
          </a:r>
          <a:br>
            <a:rPr lang="en-NZ" b="1">
              <a:solidFill>
                <a:srgbClr val="FFFFFF"/>
              </a:solidFill>
              <a:latin typeface="Calibri" panose="020F0502020204030204"/>
              <a:ea typeface="+mn-ea"/>
              <a:cs typeface="+mn-cs"/>
            </a:rPr>
          </a:br>
          <a:r>
            <a:rPr lang="en-NZ" b="1">
              <a:solidFill>
                <a:srgbClr val="FFFFFF"/>
              </a:solidFill>
              <a:latin typeface="Calibri" panose="020F0502020204030204"/>
              <a:ea typeface="+mn-ea"/>
              <a:cs typeface="+mn-cs"/>
            </a:rPr>
            <a:t>2023</a:t>
          </a:r>
        </a:p>
      </dgm:t>
    </dgm:pt>
    <dgm:pt modelId="{60CB5EA2-C4BF-4D65-A322-949D2FEF562D}" type="parTrans" cxnId="{C6350AA2-8C8C-4604-8E30-8A539139812F}">
      <dgm:prSet/>
      <dgm:spPr/>
      <dgm:t>
        <a:bodyPr/>
        <a:lstStyle/>
        <a:p>
          <a:endParaRPr lang="en-NZ"/>
        </a:p>
      </dgm:t>
    </dgm:pt>
    <dgm:pt modelId="{957671AB-12B2-4C4D-A8D1-C357E06DBA6B}" type="sibTrans" cxnId="{C6350AA2-8C8C-4604-8E30-8A539139812F}">
      <dgm:prSet/>
      <dgm:spPr/>
      <dgm:t>
        <a:bodyPr/>
        <a:lstStyle/>
        <a:p>
          <a:endParaRPr lang="en-NZ"/>
        </a:p>
      </dgm:t>
    </dgm:pt>
    <dgm:pt modelId="{03D3BB27-D627-4A06-8981-2E07E78856F4}">
      <dgm:prSet phldrT="[Text]" custT="1"/>
      <dgm:spPr>
        <a:xfrm>
          <a:off x="4166" y="856670"/>
          <a:ext cx="1495652" cy="4207500"/>
        </a:xfrm>
        <a:prstGeom prst="rect">
          <a:avLst/>
        </a:prstGeo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Appoint Interim Workforce Lead</a:t>
          </a:r>
        </a:p>
      </dgm:t>
    </dgm:pt>
    <dgm:pt modelId="{25074285-62FB-4BFD-A19B-1BBD1144A5D2}" type="parTrans" cxnId="{510D7F87-78B7-4169-A6F3-93A5DD83E706}">
      <dgm:prSet/>
      <dgm:spPr/>
      <dgm:t>
        <a:bodyPr/>
        <a:lstStyle/>
        <a:p>
          <a:endParaRPr lang="en-NZ"/>
        </a:p>
      </dgm:t>
    </dgm:pt>
    <dgm:pt modelId="{0DC8BDCB-A092-4E4B-9D2A-32DA03811C6B}" type="sibTrans" cxnId="{510D7F87-78B7-4169-A6F3-93A5DD83E706}">
      <dgm:prSet/>
      <dgm:spPr/>
      <dgm:t>
        <a:bodyPr/>
        <a:lstStyle/>
        <a:p>
          <a:endParaRPr lang="en-NZ"/>
        </a:p>
      </dgm:t>
    </dgm:pt>
    <dgm:pt modelId="{C58D5C51-F9E2-4157-8486-F7B981E67FE5}">
      <dgm:prSet phldrT="[Text]" custT="1"/>
      <dgm:spPr>
        <a:xfrm>
          <a:off x="4166"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Appoint Interim Programme Manager Workforce</a:t>
          </a:r>
        </a:p>
      </dgm:t>
    </dgm:pt>
    <dgm:pt modelId="{A059279D-A0D8-4AA0-97ED-B18B4DF759D4}" type="parTrans" cxnId="{FC166728-8B75-46BD-AF3E-EFBDC67A678C}">
      <dgm:prSet/>
      <dgm:spPr/>
      <dgm:t>
        <a:bodyPr/>
        <a:lstStyle/>
        <a:p>
          <a:endParaRPr lang="en-NZ"/>
        </a:p>
      </dgm:t>
    </dgm:pt>
    <dgm:pt modelId="{655B441A-042A-4557-A06D-059889797E8C}" type="sibTrans" cxnId="{FC166728-8B75-46BD-AF3E-EFBDC67A678C}">
      <dgm:prSet/>
      <dgm:spPr/>
      <dgm:t>
        <a:bodyPr/>
        <a:lstStyle/>
        <a:p>
          <a:endParaRPr lang="en-NZ"/>
        </a:p>
      </dgm:t>
    </dgm:pt>
    <dgm:pt modelId="{CF73E033-2F8D-4A64-91E0-1D0AD80B5CDC}">
      <dgm:prSet phldrT="[Text]" custT="1"/>
      <dgm:spPr>
        <a:xfrm>
          <a:off x="4166"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Understand Structure</a:t>
          </a:r>
        </a:p>
      </dgm:t>
    </dgm:pt>
    <dgm:pt modelId="{FA56857E-31F4-4A9D-9171-5B0C1B08D59B}" type="parTrans" cxnId="{ED84424F-8E58-474E-B713-D4398F040F03}">
      <dgm:prSet/>
      <dgm:spPr/>
      <dgm:t>
        <a:bodyPr/>
        <a:lstStyle/>
        <a:p>
          <a:endParaRPr lang="en-NZ"/>
        </a:p>
      </dgm:t>
    </dgm:pt>
    <dgm:pt modelId="{8606E0F7-F0C1-4342-AE1C-C676BD437A3D}" type="sibTrans" cxnId="{ED84424F-8E58-474E-B713-D4398F040F03}">
      <dgm:prSet/>
      <dgm:spPr/>
      <dgm:t>
        <a:bodyPr/>
        <a:lstStyle/>
        <a:p>
          <a:endParaRPr lang="en-NZ"/>
        </a:p>
      </dgm:t>
    </dgm:pt>
    <dgm:pt modelId="{CA035F63-847C-4EE4-9ADA-A56A519A4E06}">
      <dgm:prSet phldrT="[Text]" custT="1"/>
      <dgm:spPr>
        <a:xfrm>
          <a:off x="4166"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Understand existing state</a:t>
          </a:r>
        </a:p>
      </dgm:t>
    </dgm:pt>
    <dgm:pt modelId="{3C355575-6378-43D5-93FD-01D3BC657BFF}" type="parTrans" cxnId="{A3DD1858-8EDC-441C-80AE-70D4CF726D19}">
      <dgm:prSet/>
      <dgm:spPr/>
      <dgm:t>
        <a:bodyPr/>
        <a:lstStyle/>
        <a:p>
          <a:endParaRPr lang="en-NZ"/>
        </a:p>
      </dgm:t>
    </dgm:pt>
    <dgm:pt modelId="{409DFE71-B15D-4E09-BBE1-38201767D913}" type="sibTrans" cxnId="{A3DD1858-8EDC-441C-80AE-70D4CF726D19}">
      <dgm:prSet/>
      <dgm:spPr/>
      <dgm:t>
        <a:bodyPr/>
        <a:lstStyle/>
        <a:p>
          <a:endParaRPr lang="en-NZ"/>
        </a:p>
      </dgm:t>
    </dgm:pt>
    <dgm:pt modelId="{BFF28998-FF77-42A8-B779-F3F7F9A22065}">
      <dgm:prSet phldrT="[Text]" custT="1"/>
      <dgm:spPr>
        <a:xfrm>
          <a:off x="1657732"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Manage / review existing funding and contracts</a:t>
          </a:r>
        </a:p>
      </dgm:t>
    </dgm:pt>
    <dgm:pt modelId="{5241580D-441B-4083-ADDA-E8A18BD01D91}" type="parTrans" cxnId="{9731E8A1-6FEA-42A6-81E7-24851BE94070}">
      <dgm:prSet/>
      <dgm:spPr/>
      <dgm:t>
        <a:bodyPr/>
        <a:lstStyle/>
        <a:p>
          <a:endParaRPr lang="en-NZ"/>
        </a:p>
      </dgm:t>
    </dgm:pt>
    <dgm:pt modelId="{840DBDF5-6AB0-4D73-82EF-D5F05CDE3863}" type="sibTrans" cxnId="{9731E8A1-6FEA-42A6-81E7-24851BE94070}">
      <dgm:prSet/>
      <dgm:spPr/>
      <dgm:t>
        <a:bodyPr/>
        <a:lstStyle/>
        <a:p>
          <a:endParaRPr lang="en-NZ"/>
        </a:p>
      </dgm:t>
    </dgm:pt>
    <dgm:pt modelId="{BC3DA3F2-A3F1-463E-AA09-31693D1ADC44}">
      <dgm:prSet phldrT="[Text]" custT="1"/>
      <dgm:spPr>
        <a:xfrm>
          <a:off x="1657732" y="856670"/>
          <a:ext cx="1495652" cy="4207500"/>
        </a:xfrm>
        <a:noFill/>
        <a:ln>
          <a:noFill/>
        </a:ln>
        <a:effectLst/>
      </dgm:spPr>
      <dgm:t>
        <a:bodyPr/>
        <a:lstStyle/>
        <a:p>
          <a:pPr>
            <a:buChar char="•"/>
          </a:pPr>
          <a:r>
            <a:rPr lang="en-NZ" sz="1400" dirty="0">
              <a:solidFill>
                <a:srgbClr val="09050A">
                  <a:hueOff val="0"/>
                  <a:satOff val="0"/>
                  <a:lumOff val="0"/>
                  <a:alphaOff val="0"/>
                </a:srgbClr>
              </a:solidFill>
              <a:latin typeface="Arial" panose="020B0604020202020204" pitchFamily="34" charset="0"/>
              <a:ea typeface="+mn-ea"/>
              <a:cs typeface="Arial" panose="020B0604020202020204" pitchFamily="34" charset="0"/>
            </a:rPr>
            <a:t>Consolidate programme of work</a:t>
          </a:r>
        </a:p>
      </dgm:t>
    </dgm:pt>
    <dgm:pt modelId="{8A217616-D0A0-4736-98C4-5F58A3EE0E11}" type="parTrans" cxnId="{3C6C3673-9942-45CA-B8CE-16DA4EA40113}">
      <dgm:prSet/>
      <dgm:spPr/>
      <dgm:t>
        <a:bodyPr/>
        <a:lstStyle/>
        <a:p>
          <a:endParaRPr lang="en-NZ"/>
        </a:p>
      </dgm:t>
    </dgm:pt>
    <dgm:pt modelId="{5ADB3E20-F205-42AA-9B54-690A363C77B0}" type="sibTrans" cxnId="{3C6C3673-9942-45CA-B8CE-16DA4EA40113}">
      <dgm:prSet/>
      <dgm:spPr/>
      <dgm:t>
        <a:bodyPr/>
        <a:lstStyle/>
        <a:p>
          <a:endParaRPr lang="en-NZ"/>
        </a:p>
      </dgm:t>
    </dgm:pt>
    <dgm:pt modelId="{20B1BD88-A0F0-4888-B44D-E7A5E12C1FA5}">
      <dgm:prSet phldrT="[Text]" custT="1"/>
      <dgm:spPr>
        <a:xfrm>
          <a:off x="3311297" y="856670"/>
          <a:ext cx="1495652" cy="4207500"/>
        </a:xfrm>
        <a:noFill/>
        <a:ln>
          <a:noFill/>
        </a:ln>
        <a:effectLst/>
      </dgm:spPr>
      <dgm:t>
        <a:bodyPr/>
        <a:lstStyle/>
        <a:p>
          <a:pPr>
            <a:buChar char="•"/>
          </a:pPr>
          <a:endPar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endParaRPr>
        </a:p>
      </dgm:t>
    </dgm:pt>
    <dgm:pt modelId="{E39581D4-B564-40A1-829E-E7F87D897B32}" type="parTrans" cxnId="{EDC7859D-EF96-4B68-B02D-AA5DFA3CB8EB}">
      <dgm:prSet/>
      <dgm:spPr/>
      <dgm:t>
        <a:bodyPr/>
        <a:lstStyle/>
        <a:p>
          <a:endParaRPr lang="en-NZ"/>
        </a:p>
      </dgm:t>
    </dgm:pt>
    <dgm:pt modelId="{57ED5965-4091-417D-AD62-1FE961504578}" type="sibTrans" cxnId="{EDC7859D-EF96-4B68-B02D-AA5DFA3CB8EB}">
      <dgm:prSet/>
      <dgm:spPr/>
      <dgm:t>
        <a:bodyPr/>
        <a:lstStyle/>
        <a:p>
          <a:endParaRPr lang="en-NZ"/>
        </a:p>
      </dgm:t>
    </dgm:pt>
    <dgm:pt modelId="{A4D506F2-480B-4C1A-B7C7-5F9C25686563}">
      <dgm:prSet/>
      <dgm:spPr>
        <a:solidFill>
          <a:schemeClr val="accent2"/>
        </a:solidFill>
      </dgm:spPr>
      <dgm:t>
        <a:bodyPr/>
        <a:lstStyle/>
        <a:p>
          <a:r>
            <a:rPr lang="en-NZ" b="1"/>
            <a:t>Mar – Dec</a:t>
          </a:r>
        </a:p>
        <a:p>
          <a:r>
            <a:rPr lang="en-NZ" b="1"/>
            <a:t>2023</a:t>
          </a:r>
        </a:p>
      </dgm:t>
    </dgm:pt>
    <dgm:pt modelId="{E9DE9FA1-6C5A-453F-A98A-CF926067230B}" type="parTrans" cxnId="{0E33A933-1BB1-47C6-B1B5-83BA1FEF724F}">
      <dgm:prSet/>
      <dgm:spPr/>
      <dgm:t>
        <a:bodyPr/>
        <a:lstStyle/>
        <a:p>
          <a:endParaRPr lang="en-NZ"/>
        </a:p>
      </dgm:t>
    </dgm:pt>
    <dgm:pt modelId="{59654177-C5DB-43CF-B3F6-90858F1518A5}" type="sibTrans" cxnId="{0E33A933-1BB1-47C6-B1B5-83BA1FEF724F}">
      <dgm:prSet/>
      <dgm:spPr/>
      <dgm:t>
        <a:bodyPr/>
        <a:lstStyle/>
        <a:p>
          <a:endParaRPr lang="en-NZ"/>
        </a:p>
      </dgm:t>
    </dgm:pt>
    <dgm:pt modelId="{AA5366EB-651E-4AA0-A4D0-7E9E2D4C24F6}">
      <dgm:prSet phldrT="[Text]" custT="1"/>
      <dgm:spPr>
        <a:xfrm>
          <a:off x="3311297"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Prioritisation of workforce actions</a:t>
          </a:r>
        </a:p>
      </dgm:t>
    </dgm:pt>
    <dgm:pt modelId="{95F0A6D7-CE23-40C1-8D4C-C8B72AEECA32}" type="parTrans" cxnId="{56E8A2B7-6709-40BD-8D5E-C4C4498E5151}">
      <dgm:prSet/>
      <dgm:spPr/>
      <dgm:t>
        <a:bodyPr/>
        <a:lstStyle/>
        <a:p>
          <a:endParaRPr lang="en-NZ"/>
        </a:p>
      </dgm:t>
    </dgm:pt>
    <dgm:pt modelId="{7EEDB0EF-A638-4982-A945-A7074E119003}" type="sibTrans" cxnId="{56E8A2B7-6709-40BD-8D5E-C4C4498E5151}">
      <dgm:prSet/>
      <dgm:spPr/>
      <dgm:t>
        <a:bodyPr/>
        <a:lstStyle/>
        <a:p>
          <a:endParaRPr lang="en-NZ"/>
        </a:p>
      </dgm:t>
    </dgm:pt>
    <dgm:pt modelId="{25C83A89-3F6E-4203-9AA4-6C90EA0FDCD2}">
      <dgm:prSet phldrT="[Text]" custT="1"/>
      <dgm:spPr>
        <a:xfrm>
          <a:off x="1657732"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National workforce datasets &amp; forecasting</a:t>
          </a:r>
        </a:p>
      </dgm:t>
    </dgm:pt>
    <dgm:pt modelId="{87849D3F-090E-42F5-994B-5A9676A588B5}" type="parTrans" cxnId="{6D07BC20-3D2B-4DF1-B857-DB1F8BADE238}">
      <dgm:prSet/>
      <dgm:spPr/>
      <dgm:t>
        <a:bodyPr/>
        <a:lstStyle/>
        <a:p>
          <a:endParaRPr lang="en-NZ"/>
        </a:p>
      </dgm:t>
    </dgm:pt>
    <dgm:pt modelId="{A55D6421-1E4D-4BAA-B820-43E88D0DB04D}" type="sibTrans" cxnId="{6D07BC20-3D2B-4DF1-B857-DB1F8BADE238}">
      <dgm:prSet/>
      <dgm:spPr/>
      <dgm:t>
        <a:bodyPr/>
        <a:lstStyle/>
        <a:p>
          <a:endParaRPr lang="en-NZ"/>
        </a:p>
      </dgm:t>
    </dgm:pt>
    <dgm:pt modelId="{6382B11D-06C1-44ED-B277-EB41415C518D}">
      <dgm:prSet phldrT="[Text]" custT="1"/>
      <dgm:spPr>
        <a:xfrm>
          <a:off x="3311297"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Te </a:t>
          </a:r>
          <a:r>
            <a:rPr lang="en-NZ" sz="1400" err="1">
              <a:solidFill>
                <a:srgbClr val="09050A">
                  <a:hueOff val="0"/>
                  <a:satOff val="0"/>
                  <a:lumOff val="0"/>
                  <a:alphaOff val="0"/>
                </a:srgbClr>
              </a:solidFill>
              <a:latin typeface="Arial" panose="020B0604020202020204" pitchFamily="34" charset="0"/>
              <a:ea typeface="+mn-ea"/>
              <a:cs typeface="Arial" panose="020B0604020202020204" pitchFamily="34" charset="0"/>
            </a:rPr>
            <a:t>Pae</a:t>
          </a: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 Tata, Ola </a:t>
          </a:r>
          <a:r>
            <a:rPr lang="en-NZ" sz="1400" err="1">
              <a:solidFill>
                <a:srgbClr val="09050A">
                  <a:hueOff val="0"/>
                  <a:satOff val="0"/>
                  <a:lumOff val="0"/>
                  <a:alphaOff val="0"/>
                </a:srgbClr>
              </a:solidFill>
              <a:latin typeface="Arial" panose="020B0604020202020204" pitchFamily="34" charset="0"/>
              <a:ea typeface="+mn-ea"/>
              <a:cs typeface="Arial" panose="020B0604020202020204" pitchFamily="34" charset="0"/>
            </a:rPr>
            <a:t>Manuia</a:t>
          </a: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 alignment</a:t>
          </a:r>
        </a:p>
      </dgm:t>
    </dgm:pt>
    <dgm:pt modelId="{E47D6DEE-79B8-4D6D-A7AE-A1E0529F5A99}" type="parTrans" cxnId="{FF171611-5D5B-474B-A4F9-CD49E8CC5F32}">
      <dgm:prSet/>
      <dgm:spPr/>
      <dgm:t>
        <a:bodyPr/>
        <a:lstStyle/>
        <a:p>
          <a:endParaRPr lang="en-NZ"/>
        </a:p>
      </dgm:t>
    </dgm:pt>
    <dgm:pt modelId="{30B5A2D1-137D-4949-B51F-FDFADD26DA80}" type="sibTrans" cxnId="{FF171611-5D5B-474B-A4F9-CD49E8CC5F32}">
      <dgm:prSet/>
      <dgm:spPr/>
      <dgm:t>
        <a:bodyPr/>
        <a:lstStyle/>
        <a:p>
          <a:endParaRPr lang="en-NZ"/>
        </a:p>
      </dgm:t>
    </dgm:pt>
    <dgm:pt modelId="{31DB05CD-6C6B-49B2-A982-ACEA9FB821EB}">
      <dgm:prSet phldrT="[Text]" custT="1"/>
      <dgm:spPr>
        <a:xfrm>
          <a:off x="1657732"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Sector engagement</a:t>
          </a:r>
        </a:p>
      </dgm:t>
    </dgm:pt>
    <dgm:pt modelId="{D52DFCBC-69C1-4000-9F0B-C6728701E3D9}" type="parTrans" cxnId="{BBDDF116-B2F9-42B3-AB52-AA23FBE7006E}">
      <dgm:prSet/>
      <dgm:spPr/>
      <dgm:t>
        <a:bodyPr/>
        <a:lstStyle/>
        <a:p>
          <a:endParaRPr lang="en-NZ"/>
        </a:p>
      </dgm:t>
    </dgm:pt>
    <dgm:pt modelId="{D7CF37E9-8A95-40A6-8AFF-4864A1F54048}" type="sibTrans" cxnId="{BBDDF116-B2F9-42B3-AB52-AA23FBE7006E}">
      <dgm:prSet/>
      <dgm:spPr/>
      <dgm:t>
        <a:bodyPr/>
        <a:lstStyle/>
        <a:p>
          <a:endParaRPr lang="en-NZ"/>
        </a:p>
      </dgm:t>
    </dgm:pt>
    <dgm:pt modelId="{0F633792-799C-4949-A59C-9A3C9CBC6C74}">
      <dgm:prSet phldrT="[Text]" custT="1"/>
      <dgm:spPr>
        <a:xfrm>
          <a:off x="3311297"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National Pacific Health Senate establishment</a:t>
          </a:r>
        </a:p>
      </dgm:t>
    </dgm:pt>
    <dgm:pt modelId="{9750EED8-7F6A-42D2-82AB-C758FC08FE2D}" type="parTrans" cxnId="{964292AF-9166-4C01-9332-C2678290E9A7}">
      <dgm:prSet/>
      <dgm:spPr/>
      <dgm:t>
        <a:bodyPr/>
        <a:lstStyle/>
        <a:p>
          <a:endParaRPr lang="en-NZ"/>
        </a:p>
      </dgm:t>
    </dgm:pt>
    <dgm:pt modelId="{63A50112-498C-4F02-8C8E-A2B20DCD1693}" type="sibTrans" cxnId="{964292AF-9166-4C01-9332-C2678290E9A7}">
      <dgm:prSet/>
      <dgm:spPr/>
      <dgm:t>
        <a:bodyPr/>
        <a:lstStyle/>
        <a:p>
          <a:endParaRPr lang="en-NZ"/>
        </a:p>
      </dgm:t>
    </dgm:pt>
    <dgm:pt modelId="{04BE5F69-460D-4ACA-8CA9-80AF7DFEAD24}">
      <dgm:prSet phldrT="[Text]" custT="1"/>
      <dgm:spPr>
        <a:xfrm>
          <a:off x="3311297" y="856670"/>
          <a:ext cx="1495652" cy="4207500"/>
        </a:xfrm>
        <a:noFill/>
        <a:ln>
          <a:noFill/>
        </a:ln>
        <a:effectLst/>
      </dgm:spPr>
      <dgm:t>
        <a:bodyPr/>
        <a:lstStyle/>
        <a:p>
          <a:pPr>
            <a:buChar char="•"/>
          </a:pPr>
          <a:r>
            <a:rPr lang="en-NZ" sz="1400">
              <a:solidFill>
                <a:srgbClr val="09050A">
                  <a:hueOff val="0"/>
                  <a:satOff val="0"/>
                  <a:lumOff val="0"/>
                  <a:alphaOff val="0"/>
                </a:srgbClr>
              </a:solidFill>
              <a:latin typeface="Arial" panose="020B0604020202020204" pitchFamily="34" charset="0"/>
              <a:ea typeface="+mn-ea"/>
              <a:cs typeface="Arial" panose="020B0604020202020204" pitchFamily="34" charset="0"/>
            </a:rPr>
            <a:t>Ongoing sector engagement</a:t>
          </a:r>
        </a:p>
      </dgm:t>
    </dgm:pt>
    <dgm:pt modelId="{491AA075-72AA-4D61-A691-F13F5E6221D4}" type="parTrans" cxnId="{481B85E1-FB76-41AF-A9FE-7731EA72EC28}">
      <dgm:prSet/>
      <dgm:spPr/>
      <dgm:t>
        <a:bodyPr/>
        <a:lstStyle/>
        <a:p>
          <a:endParaRPr lang="en-NZ"/>
        </a:p>
      </dgm:t>
    </dgm:pt>
    <dgm:pt modelId="{08E4B0FC-2ACC-42E7-81C7-2A824132D35A}" type="sibTrans" cxnId="{481B85E1-FB76-41AF-A9FE-7731EA72EC28}">
      <dgm:prSet/>
      <dgm:spPr/>
      <dgm:t>
        <a:bodyPr/>
        <a:lstStyle/>
        <a:p>
          <a:endParaRPr lang="en-NZ"/>
        </a:p>
      </dgm:t>
    </dgm:pt>
    <dgm:pt modelId="{5D021EC3-DBDB-4A7F-909E-461CFB568984}">
      <dgm:prSet phldrT="[Text]" custT="1"/>
      <dgm:spPr>
        <a:xfrm>
          <a:off x="6618428" y="856670"/>
          <a:ext cx="1495652" cy="4207500"/>
        </a:xfrm>
        <a:noFill/>
        <a:ln>
          <a:noFill/>
        </a:ln>
        <a:effectLst/>
      </dgm:spPr>
      <dgm:t>
        <a:bodyPr/>
        <a:lstStyle/>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a:ln>
                <a:noFill/>
              </a:ln>
              <a:solidFill>
                <a:srgbClr val="09050A">
                  <a:hueOff val="0"/>
                  <a:satOff val="0"/>
                  <a:lumOff val="0"/>
                  <a:alphaOff val="0"/>
                </a:srgbClr>
              </a:solidFill>
              <a:effectLst/>
              <a:uLnTx/>
              <a:uFillTx/>
              <a:latin typeface="Arial" panose="020B0604020202020204" pitchFamily="34" charset="0"/>
              <a:ea typeface="+mn-ea"/>
              <a:cs typeface="Arial" panose="020B0604020202020204" pitchFamily="34" charset="0"/>
            </a:rPr>
            <a:t>Monitor and evaluate</a:t>
          </a:r>
        </a:p>
      </dgm:t>
    </dgm:pt>
    <dgm:pt modelId="{D1217611-53C6-416E-8761-A02C8F23366E}" type="parTrans" cxnId="{1FB7C301-5546-4962-9B14-CF6506031DFA}">
      <dgm:prSet/>
      <dgm:spPr/>
      <dgm:t>
        <a:bodyPr/>
        <a:lstStyle/>
        <a:p>
          <a:endParaRPr lang="en-NZ"/>
        </a:p>
      </dgm:t>
    </dgm:pt>
    <dgm:pt modelId="{0E282FE0-3806-4539-9716-D1D8DF52B3DE}" type="sibTrans" cxnId="{1FB7C301-5546-4962-9B14-CF6506031DFA}">
      <dgm:prSet/>
      <dgm:spPr/>
      <dgm:t>
        <a:bodyPr/>
        <a:lstStyle/>
        <a:p>
          <a:endParaRPr lang="en-NZ"/>
        </a:p>
      </dgm:t>
    </dgm:pt>
    <dgm:pt modelId="{DCE5A275-3C08-42D0-A073-FD920BEC8EF9}">
      <dgm:prSet phldrT="[Text]" custT="1"/>
      <dgm:spPr>
        <a:xfrm>
          <a:off x="6618428" y="856670"/>
          <a:ext cx="1495652" cy="4207500"/>
        </a:xfrm>
        <a:noFill/>
        <a:ln>
          <a:noFill/>
        </a:ln>
        <a:effectLst/>
      </dgm:spPr>
      <dgm:t>
        <a:bodyPr/>
        <a:lstStyle/>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a:ln>
                <a:noFill/>
              </a:ln>
              <a:solidFill>
                <a:srgbClr val="09050A">
                  <a:hueOff val="0"/>
                  <a:satOff val="0"/>
                  <a:lumOff val="0"/>
                  <a:alphaOff val="0"/>
                </a:srgbClr>
              </a:solidFill>
              <a:effectLst/>
              <a:uLnTx/>
              <a:uFillTx/>
              <a:latin typeface="Arial" panose="020B0604020202020204" pitchFamily="34" charset="0"/>
              <a:ea typeface="+mn-ea"/>
              <a:cs typeface="Arial" panose="020B0604020202020204" pitchFamily="34" charset="0"/>
            </a:rPr>
            <a:t>Deliver agreed prioritised actions</a:t>
          </a:r>
        </a:p>
      </dgm:t>
    </dgm:pt>
    <dgm:pt modelId="{85F92AAE-0351-491C-84AC-E5759E6A8C49}" type="parTrans" cxnId="{F3016F0C-EF71-4043-8D95-FA5B5EBD2968}">
      <dgm:prSet/>
      <dgm:spPr/>
      <dgm:t>
        <a:bodyPr/>
        <a:lstStyle/>
        <a:p>
          <a:endParaRPr lang="en-NZ"/>
        </a:p>
      </dgm:t>
    </dgm:pt>
    <dgm:pt modelId="{F1096FA5-2FA0-4BA5-A713-2DFA2590DC28}" type="sibTrans" cxnId="{F3016F0C-EF71-4043-8D95-FA5B5EBD2968}">
      <dgm:prSet/>
      <dgm:spPr/>
      <dgm:t>
        <a:bodyPr/>
        <a:lstStyle/>
        <a:p>
          <a:endParaRPr lang="en-NZ"/>
        </a:p>
      </dgm:t>
    </dgm:pt>
    <dgm:pt modelId="{854D5D07-1EF1-47A5-9F8E-E3FEF7AE92E3}" type="pres">
      <dgm:prSet presAssocID="{5269D5D7-54EE-4362-A0EE-25D197EB9DAB}" presName="Name0" presStyleCnt="0">
        <dgm:presLayoutVars>
          <dgm:dir/>
          <dgm:animLvl val="lvl"/>
          <dgm:resizeHandles val="exact"/>
        </dgm:presLayoutVars>
      </dgm:prSet>
      <dgm:spPr/>
    </dgm:pt>
    <dgm:pt modelId="{293DD539-F84A-4598-BC46-9BDE260BE56E}" type="pres">
      <dgm:prSet presAssocID="{217D7B98-85F0-4F2F-8801-6C9FADF602B8}" presName="composite" presStyleCnt="0"/>
      <dgm:spPr/>
    </dgm:pt>
    <dgm:pt modelId="{2348DB4D-9540-4AA9-998D-0244D3B13DA9}" type="pres">
      <dgm:prSet presAssocID="{217D7B98-85F0-4F2F-8801-6C9FADF602B8}" presName="parTx" presStyleLbl="node1" presStyleIdx="0" presStyleCnt="7" custScaleX="114622">
        <dgm:presLayoutVars>
          <dgm:chMax val="0"/>
          <dgm:chPref val="0"/>
          <dgm:bulletEnabled val="1"/>
        </dgm:presLayoutVars>
      </dgm:prSet>
      <dgm:spPr/>
    </dgm:pt>
    <dgm:pt modelId="{C2CE0A6A-7DB0-46DD-BC2A-051099047616}" type="pres">
      <dgm:prSet presAssocID="{217D7B98-85F0-4F2F-8801-6C9FADF602B8}" presName="desTx" presStyleLbl="revTx" presStyleIdx="0" presStyleCnt="5">
        <dgm:presLayoutVars>
          <dgm:bulletEnabled val="1"/>
        </dgm:presLayoutVars>
      </dgm:prSet>
      <dgm:spPr>
        <a:prstGeom prst="rect">
          <a:avLst/>
        </a:prstGeom>
      </dgm:spPr>
    </dgm:pt>
    <dgm:pt modelId="{4731A18D-70E8-41CB-8AE8-F33632F6C831}" type="pres">
      <dgm:prSet presAssocID="{37CC3A2F-3490-4C5A-ABA9-8B92B397194E}" presName="space" presStyleCnt="0"/>
      <dgm:spPr/>
    </dgm:pt>
    <dgm:pt modelId="{EA9F2EA4-C81B-43B2-8C73-A82C49B71728}" type="pres">
      <dgm:prSet presAssocID="{1486E0ED-B30E-4731-AD33-16E37DF6B641}" presName="composite" presStyleCnt="0"/>
      <dgm:spPr/>
    </dgm:pt>
    <dgm:pt modelId="{60D9B98C-770C-4D37-8474-B18937E078B3}" type="pres">
      <dgm:prSet presAssocID="{1486E0ED-B30E-4731-AD33-16E37DF6B641}" presName="parTx" presStyleLbl="node1" presStyleIdx="1" presStyleCnt="7">
        <dgm:presLayoutVars>
          <dgm:chMax val="0"/>
          <dgm:chPref val="0"/>
          <dgm:bulletEnabled val="1"/>
        </dgm:presLayoutVars>
      </dgm:prSet>
      <dgm:spPr/>
    </dgm:pt>
    <dgm:pt modelId="{73B6E3CB-B78C-41B3-B098-8C33D4B6BD81}" type="pres">
      <dgm:prSet presAssocID="{1486E0ED-B30E-4731-AD33-16E37DF6B641}" presName="desTx" presStyleLbl="revTx" presStyleIdx="1" presStyleCnt="5" custScaleX="128701" custLinFactNeighborX="3592">
        <dgm:presLayoutVars>
          <dgm:bulletEnabled val="1"/>
        </dgm:presLayoutVars>
      </dgm:prSet>
      <dgm:spPr>
        <a:prstGeom prst="rect">
          <a:avLst/>
        </a:prstGeom>
      </dgm:spPr>
    </dgm:pt>
    <dgm:pt modelId="{28CEF79A-2F9A-46BC-B0CA-ADCABB272788}" type="pres">
      <dgm:prSet presAssocID="{D90004C4-CFE9-4E8E-82BD-C2263C52657A}" presName="space" presStyleCnt="0"/>
      <dgm:spPr/>
    </dgm:pt>
    <dgm:pt modelId="{87FC5A90-5275-41D4-9C35-988E604EB789}" type="pres">
      <dgm:prSet presAssocID="{18797C57-373C-412D-AD16-7B50272D4BA0}" presName="composite" presStyleCnt="0"/>
      <dgm:spPr/>
    </dgm:pt>
    <dgm:pt modelId="{7EA20075-5A71-47F9-8A02-D657ACC29004}" type="pres">
      <dgm:prSet presAssocID="{18797C57-373C-412D-AD16-7B50272D4BA0}" presName="parTx" presStyleLbl="node1" presStyleIdx="2" presStyleCnt="7">
        <dgm:presLayoutVars>
          <dgm:chMax val="0"/>
          <dgm:chPref val="0"/>
          <dgm:bulletEnabled val="1"/>
        </dgm:presLayoutVars>
      </dgm:prSet>
      <dgm:spPr/>
    </dgm:pt>
    <dgm:pt modelId="{3D93CFEC-AB7A-4E08-939D-67CA966B2A44}" type="pres">
      <dgm:prSet presAssocID="{18797C57-373C-412D-AD16-7B50272D4BA0}" presName="desTx" presStyleLbl="revTx" presStyleIdx="2" presStyleCnt="5" custScaleX="121711" custLinFactNeighborX="13988" custLinFactNeighborY="1848">
        <dgm:presLayoutVars>
          <dgm:bulletEnabled val="1"/>
        </dgm:presLayoutVars>
      </dgm:prSet>
      <dgm:spPr>
        <a:prstGeom prst="rect">
          <a:avLst/>
        </a:prstGeom>
      </dgm:spPr>
    </dgm:pt>
    <dgm:pt modelId="{0F43FFF3-6B36-4474-81F5-14CB0929CF3C}" type="pres">
      <dgm:prSet presAssocID="{319E2A10-5C74-489D-8BEA-7AD38BF71D4F}" presName="space" presStyleCnt="0"/>
      <dgm:spPr/>
    </dgm:pt>
    <dgm:pt modelId="{AAD32B42-9CB1-40A5-A608-E791A53E8B4B}" type="pres">
      <dgm:prSet presAssocID="{B58B59D4-EC2C-4B0C-8EA3-92664ED929C0}" presName="composite" presStyleCnt="0"/>
      <dgm:spPr/>
    </dgm:pt>
    <dgm:pt modelId="{A6EA4504-4396-4413-A522-25C437D67E78}" type="pres">
      <dgm:prSet presAssocID="{B58B59D4-EC2C-4B0C-8EA3-92664ED929C0}" presName="parTx" presStyleLbl="node1" presStyleIdx="3" presStyleCnt="7">
        <dgm:presLayoutVars>
          <dgm:chMax val="0"/>
          <dgm:chPref val="0"/>
          <dgm:bulletEnabled val="1"/>
        </dgm:presLayoutVars>
      </dgm:prSet>
      <dgm:spPr/>
    </dgm:pt>
    <dgm:pt modelId="{9224A8FB-19F6-4BA2-AEAC-EB71DD268D67}" type="pres">
      <dgm:prSet presAssocID="{B58B59D4-EC2C-4B0C-8EA3-92664ED929C0}" presName="desTx" presStyleLbl="revTx" presStyleIdx="3" presStyleCnt="5" custLinFactNeighborX="11451" custLinFactNeighborY="2231">
        <dgm:presLayoutVars>
          <dgm:bulletEnabled val="1"/>
        </dgm:presLayoutVars>
      </dgm:prSet>
      <dgm:spPr>
        <a:prstGeom prst="rect">
          <a:avLst/>
        </a:prstGeom>
      </dgm:spPr>
    </dgm:pt>
    <dgm:pt modelId="{12E8BFD6-12C1-438B-A66A-DB9B3041D3C9}" type="pres">
      <dgm:prSet presAssocID="{654F159E-F3BD-424C-B243-C1D01F277097}" presName="space" presStyleCnt="0"/>
      <dgm:spPr/>
    </dgm:pt>
    <dgm:pt modelId="{AD13F013-604C-4B2D-9A69-11A00318CB28}" type="pres">
      <dgm:prSet presAssocID="{C62A9521-BBA8-4380-9E2E-21C904AB1BCB}" presName="composite" presStyleCnt="0"/>
      <dgm:spPr/>
    </dgm:pt>
    <dgm:pt modelId="{09AF178E-C7A9-4387-B6D4-78CAD9ADC007}" type="pres">
      <dgm:prSet presAssocID="{C62A9521-BBA8-4380-9E2E-21C904AB1BCB}" presName="parTx" presStyleLbl="node1" presStyleIdx="4" presStyleCnt="7" custLinFactNeighborY="-382">
        <dgm:presLayoutVars>
          <dgm:chMax val="0"/>
          <dgm:chPref val="0"/>
          <dgm:bulletEnabled val="1"/>
        </dgm:presLayoutVars>
      </dgm:prSet>
      <dgm:spPr/>
    </dgm:pt>
    <dgm:pt modelId="{F281BFD7-DEAA-4D99-AC98-9F72B442E867}" type="pres">
      <dgm:prSet presAssocID="{C62A9521-BBA8-4380-9E2E-21C904AB1BCB}" presName="desTx" presStyleLbl="revTx" presStyleIdx="4" presStyleCnt="5" custLinFactNeighborX="416" custLinFactNeighborY="1848">
        <dgm:presLayoutVars>
          <dgm:bulletEnabled val="1"/>
        </dgm:presLayoutVars>
      </dgm:prSet>
      <dgm:spPr>
        <a:prstGeom prst="rect">
          <a:avLst/>
        </a:prstGeom>
      </dgm:spPr>
    </dgm:pt>
    <dgm:pt modelId="{6D0D4BDC-7E2C-47A2-8368-798F98C19014}" type="pres">
      <dgm:prSet presAssocID="{957671AB-12B2-4C4D-A8D1-C357E06DBA6B}" presName="space" presStyleCnt="0"/>
      <dgm:spPr/>
    </dgm:pt>
    <dgm:pt modelId="{5780EC19-C9DE-4656-B7AF-1C3CE0EB6474}" type="pres">
      <dgm:prSet presAssocID="{A4D506F2-480B-4C1A-B7C7-5F9C25686563}" presName="composite" presStyleCnt="0"/>
      <dgm:spPr/>
    </dgm:pt>
    <dgm:pt modelId="{2866B5B8-8298-4684-A1DC-C275B45D1A7A}" type="pres">
      <dgm:prSet presAssocID="{A4D506F2-480B-4C1A-B7C7-5F9C25686563}" presName="parTx" presStyleLbl="node1" presStyleIdx="5" presStyleCnt="7">
        <dgm:presLayoutVars>
          <dgm:chMax val="0"/>
          <dgm:chPref val="0"/>
          <dgm:bulletEnabled val="1"/>
        </dgm:presLayoutVars>
      </dgm:prSet>
      <dgm:spPr/>
    </dgm:pt>
    <dgm:pt modelId="{B9F50188-AB0C-44D9-8A3B-FF80A8675CFB}" type="pres">
      <dgm:prSet presAssocID="{A4D506F2-480B-4C1A-B7C7-5F9C25686563}" presName="desTx" presStyleLbl="revTx" presStyleIdx="4" presStyleCnt="5">
        <dgm:presLayoutVars>
          <dgm:bulletEnabled val="1"/>
        </dgm:presLayoutVars>
      </dgm:prSet>
      <dgm:spPr/>
    </dgm:pt>
    <dgm:pt modelId="{831009ED-6707-45B7-90BC-8791111A61C6}" type="pres">
      <dgm:prSet presAssocID="{59654177-C5DB-43CF-B3F6-90858F1518A5}" presName="space" presStyleCnt="0"/>
      <dgm:spPr/>
    </dgm:pt>
    <dgm:pt modelId="{0E92103C-8416-4A9F-8EF3-87087B1E4962}" type="pres">
      <dgm:prSet presAssocID="{F33F5B16-A327-4EF6-9B01-522785381CFF}" presName="composite" presStyleCnt="0"/>
      <dgm:spPr/>
    </dgm:pt>
    <dgm:pt modelId="{D25497F4-F21F-45E3-B401-163D35624A42}" type="pres">
      <dgm:prSet presAssocID="{F33F5B16-A327-4EF6-9B01-522785381CFF}" presName="parTx" presStyleLbl="node1" presStyleIdx="6" presStyleCnt="7">
        <dgm:presLayoutVars>
          <dgm:chMax val="0"/>
          <dgm:chPref val="0"/>
          <dgm:bulletEnabled val="1"/>
        </dgm:presLayoutVars>
      </dgm:prSet>
      <dgm:spPr>
        <a:prstGeom prst="rect">
          <a:avLst/>
        </a:prstGeom>
      </dgm:spPr>
    </dgm:pt>
    <dgm:pt modelId="{DCD023FF-542D-4540-84FD-E6B2F175710D}" type="pres">
      <dgm:prSet presAssocID="{F33F5B16-A327-4EF6-9B01-522785381CFF}" presName="desTx" presStyleLbl="revTx" presStyleIdx="4" presStyleCnt="5">
        <dgm:presLayoutVars>
          <dgm:bulletEnabled val="1"/>
        </dgm:presLayoutVars>
      </dgm:prSet>
      <dgm:spPr/>
    </dgm:pt>
  </dgm:ptLst>
  <dgm:cxnLst>
    <dgm:cxn modelId="{1FB7C301-5546-4962-9B14-CF6506031DFA}" srcId="{C62A9521-BBA8-4380-9E2E-21C904AB1BCB}" destId="{5D021EC3-DBDB-4A7F-909E-461CFB568984}" srcOrd="1" destOrd="0" parTransId="{D1217611-53C6-416E-8761-A02C8F23366E}" sibTransId="{0E282FE0-3806-4539-9716-D1D8DF52B3DE}"/>
    <dgm:cxn modelId="{E1D46207-F140-4316-A775-E91F90197CA6}" type="presOf" srcId="{0F633792-799C-4949-A59C-9A3C9CBC6C74}" destId="{3D93CFEC-AB7A-4E08-939D-67CA966B2A44}" srcOrd="0" destOrd="3" presId="urn:microsoft.com/office/officeart/2005/8/layout/chevron1"/>
    <dgm:cxn modelId="{F3016F0C-EF71-4043-8D95-FA5B5EBD2968}" srcId="{C62A9521-BBA8-4380-9E2E-21C904AB1BCB}" destId="{DCE5A275-3C08-42D0-A073-FD920BEC8EF9}" srcOrd="0" destOrd="0" parTransId="{85F92AAE-0351-491C-84AC-E5759E6A8C49}" sibTransId="{F1096FA5-2FA0-4BA5-A713-2DFA2590DC28}"/>
    <dgm:cxn modelId="{5CB36E0E-68B6-4CA7-B8B3-1506C4EF8822}" type="presOf" srcId="{31DB05CD-6C6B-49B2-A982-ACEA9FB821EB}" destId="{73B6E3CB-B78C-41B3-B098-8C33D4B6BD81}" srcOrd="0" destOrd="4" presId="urn:microsoft.com/office/officeart/2005/8/layout/chevron1"/>
    <dgm:cxn modelId="{FF171611-5D5B-474B-A4F9-CD49E8CC5F32}" srcId="{18797C57-373C-412D-AD16-7B50272D4BA0}" destId="{6382B11D-06C1-44ED-B277-EB41415C518D}" srcOrd="2" destOrd="0" parTransId="{E47D6DEE-79B8-4D6D-A7AE-A1E0529F5A99}" sibTransId="{30B5A2D1-137D-4949-B51F-FDFADD26DA80}"/>
    <dgm:cxn modelId="{BBDDF116-B2F9-42B3-AB52-AA23FBE7006E}" srcId="{1486E0ED-B30E-4731-AD33-16E37DF6B641}" destId="{31DB05CD-6C6B-49B2-A982-ACEA9FB821EB}" srcOrd="4" destOrd="0" parTransId="{D52DFCBC-69C1-4000-9F0B-C6728701E3D9}" sibTransId="{D7CF37E9-8A95-40A6-8AFF-4864A1F54048}"/>
    <dgm:cxn modelId="{189D001D-E176-49D4-B9BC-7A6BC28FFFCF}" type="presOf" srcId="{04BE5F69-460D-4ACA-8CA9-80AF7DFEAD24}" destId="{3D93CFEC-AB7A-4E08-939D-67CA966B2A44}" srcOrd="0" destOrd="4" presId="urn:microsoft.com/office/officeart/2005/8/layout/chevron1"/>
    <dgm:cxn modelId="{6D07BC20-3D2B-4DF1-B857-DB1F8BADE238}" srcId="{1486E0ED-B30E-4731-AD33-16E37DF6B641}" destId="{25C83A89-3F6E-4203-9AA4-6C90EA0FDCD2}" srcOrd="3" destOrd="0" parTransId="{87849D3F-090E-42F5-994B-5A9676A588B5}" sibTransId="{A55D6421-1E4D-4BAA-B820-43E88D0DB04D}"/>
    <dgm:cxn modelId="{FC166728-8B75-46BD-AF3E-EFBDC67A678C}" srcId="{217D7B98-85F0-4F2F-8801-6C9FADF602B8}" destId="{C58D5C51-F9E2-4157-8486-F7B981E67FE5}" srcOrd="1" destOrd="0" parTransId="{A059279D-A0D8-4AA0-97ED-B18B4DF759D4}" sibTransId="{655B441A-042A-4557-A06D-059889797E8C}"/>
    <dgm:cxn modelId="{15123833-C94C-4C96-8656-58B5695154ED}" type="presOf" srcId="{18797C57-373C-412D-AD16-7B50272D4BA0}" destId="{7EA20075-5A71-47F9-8A02-D657ACC29004}" srcOrd="0" destOrd="0" presId="urn:microsoft.com/office/officeart/2005/8/layout/chevron1"/>
    <dgm:cxn modelId="{0E33A933-1BB1-47C6-B1B5-83BA1FEF724F}" srcId="{5269D5D7-54EE-4362-A0EE-25D197EB9DAB}" destId="{A4D506F2-480B-4C1A-B7C7-5F9C25686563}" srcOrd="5" destOrd="0" parTransId="{E9DE9FA1-6C5A-453F-A98A-CF926067230B}" sibTransId="{59654177-C5DB-43CF-B3F6-90858F1518A5}"/>
    <dgm:cxn modelId="{C40CD83B-2AAF-4141-A694-DF504669F96B}" type="presOf" srcId="{DCE5A275-3C08-42D0-A073-FD920BEC8EF9}" destId="{F281BFD7-DEAA-4D99-AC98-9F72B442E867}" srcOrd="0" destOrd="0" presId="urn:microsoft.com/office/officeart/2005/8/layout/chevron1"/>
    <dgm:cxn modelId="{508E615C-4D05-44AA-B61E-2EA8BEF6E7F8}" type="presOf" srcId="{CF73E033-2F8D-4A64-91E0-1D0AD80B5CDC}" destId="{C2CE0A6A-7DB0-46DD-BC2A-051099047616}" srcOrd="0" destOrd="2" presId="urn:microsoft.com/office/officeart/2005/8/layout/chevron1"/>
    <dgm:cxn modelId="{59CB0D60-B88C-42A0-8924-DF6258778CE0}" type="presOf" srcId="{AA5366EB-651E-4AA0-A4D0-7E9E2D4C24F6}" destId="{3D93CFEC-AB7A-4E08-939D-67CA966B2A44}" srcOrd="0" destOrd="1" presId="urn:microsoft.com/office/officeart/2005/8/layout/chevron1"/>
    <dgm:cxn modelId="{683E2B66-63C8-4E43-949D-3CE1CCFFC997}" srcId="{5269D5D7-54EE-4362-A0EE-25D197EB9DAB}" destId="{1486E0ED-B30E-4731-AD33-16E37DF6B641}" srcOrd="1" destOrd="0" parTransId="{39E71E37-8300-476F-9A99-E7FC550432C5}" sibTransId="{D90004C4-CFE9-4E8E-82BD-C2263C52657A}"/>
    <dgm:cxn modelId="{63DE2F68-EB3D-4EAF-9877-A8FDC27446CD}" type="presOf" srcId="{F33F5B16-A327-4EF6-9B01-522785381CFF}" destId="{D25497F4-F21F-45E3-B401-163D35624A42}" srcOrd="0" destOrd="0" presId="urn:microsoft.com/office/officeart/2005/8/layout/chevron1"/>
    <dgm:cxn modelId="{20D3CF6C-56D7-472A-96F9-3D71DB2702D5}" srcId="{18797C57-373C-412D-AD16-7B50272D4BA0}" destId="{B41A3734-ADB9-4009-844C-076CC545B8FB}" srcOrd="0" destOrd="0" parTransId="{9F7C19EA-03F1-4D7A-BD29-E7DCDEEE9440}" sibTransId="{8832BEA3-B631-42E7-946D-4768712CD91F}"/>
    <dgm:cxn modelId="{3641114D-CCE6-4805-8DB9-C5D49885C96A}" type="presOf" srcId="{6382B11D-06C1-44ED-B277-EB41415C518D}" destId="{3D93CFEC-AB7A-4E08-939D-67CA966B2A44}" srcOrd="0" destOrd="2" presId="urn:microsoft.com/office/officeart/2005/8/layout/chevron1"/>
    <dgm:cxn modelId="{ED84424F-8E58-474E-B713-D4398F040F03}" srcId="{217D7B98-85F0-4F2F-8801-6C9FADF602B8}" destId="{CF73E033-2F8D-4A64-91E0-1D0AD80B5CDC}" srcOrd="2" destOrd="0" parTransId="{FA56857E-31F4-4A9D-9171-5B0C1B08D59B}" sibTransId="{8606E0F7-F0C1-4342-AE1C-C676BD437A3D}"/>
    <dgm:cxn modelId="{3C6C3673-9942-45CA-B8CE-16DA4EA40113}" srcId="{1486E0ED-B30E-4731-AD33-16E37DF6B641}" destId="{BC3DA3F2-A3F1-463E-AA09-31693D1ADC44}" srcOrd="1" destOrd="0" parTransId="{8A217616-D0A0-4736-98C4-5F58A3EE0E11}" sibTransId="{5ADB3E20-F205-42AA-9B54-690A363C77B0}"/>
    <dgm:cxn modelId="{E75BDF55-74F6-469D-A09A-E211C9138DC3}" type="presOf" srcId="{5269D5D7-54EE-4362-A0EE-25D197EB9DAB}" destId="{854D5D07-1EF1-47A5-9F8E-E3FEF7AE92E3}" srcOrd="0" destOrd="0" presId="urn:microsoft.com/office/officeart/2005/8/layout/chevron1"/>
    <dgm:cxn modelId="{A3DD1858-8EDC-441C-80AE-70D4CF726D19}" srcId="{217D7B98-85F0-4F2F-8801-6C9FADF602B8}" destId="{CA035F63-847C-4EE4-9ADA-A56A519A4E06}" srcOrd="3" destOrd="0" parTransId="{3C355575-6378-43D5-93FD-01D3BC657BFF}" sibTransId="{409DFE71-B15D-4E09-BBE1-38201767D913}"/>
    <dgm:cxn modelId="{50DE7E7E-7514-4784-8C98-5E2506522ECD}" type="presOf" srcId="{C62A9521-BBA8-4380-9E2E-21C904AB1BCB}" destId="{09AF178E-C7A9-4387-B6D4-78CAD9ADC007}" srcOrd="0" destOrd="0" presId="urn:microsoft.com/office/officeart/2005/8/layout/chevron1"/>
    <dgm:cxn modelId="{BBEE6F86-83C7-4466-8600-F96F74E26316}" type="presOf" srcId="{B58B59D4-EC2C-4B0C-8EA3-92664ED929C0}" destId="{A6EA4504-4396-4413-A522-25C437D67E78}" srcOrd="0" destOrd="0" presId="urn:microsoft.com/office/officeart/2005/8/layout/chevron1"/>
    <dgm:cxn modelId="{510D7F87-78B7-4169-A6F3-93A5DD83E706}" srcId="{217D7B98-85F0-4F2F-8801-6C9FADF602B8}" destId="{03D3BB27-D627-4A06-8981-2E07E78856F4}" srcOrd="0" destOrd="0" parTransId="{25074285-62FB-4BFD-A19B-1BBD1144A5D2}" sibTransId="{0DC8BDCB-A092-4E4B-9D2A-32DA03811C6B}"/>
    <dgm:cxn modelId="{08F75789-B323-4DAA-8B05-1B07C3F22CAF}" srcId="{5269D5D7-54EE-4362-A0EE-25D197EB9DAB}" destId="{F33F5B16-A327-4EF6-9B01-522785381CFF}" srcOrd="6" destOrd="0" parTransId="{BBD92597-4290-4414-9B69-7D466B766166}" sibTransId="{16D3FB5B-CBAF-42C5-8736-57ED85F1D213}"/>
    <dgm:cxn modelId="{E6326B97-B600-429C-B546-66F3F175FF0F}" srcId="{5269D5D7-54EE-4362-A0EE-25D197EB9DAB}" destId="{217D7B98-85F0-4F2F-8801-6C9FADF602B8}" srcOrd="0" destOrd="0" parTransId="{B68749EB-7DD6-48A1-9DD3-06DAE8EEA260}" sibTransId="{37CC3A2F-3490-4C5A-ABA9-8B92B397194E}"/>
    <dgm:cxn modelId="{12ACE598-2953-4DCD-94E8-7A88ADF81EF2}" type="presOf" srcId="{0647D94B-9E52-46CA-A3EA-96DB52793312}" destId="{9224A8FB-19F6-4BA2-AEAC-EB71DD268D67}" srcOrd="0" destOrd="0" presId="urn:microsoft.com/office/officeart/2005/8/layout/chevron1"/>
    <dgm:cxn modelId="{EDC7859D-EF96-4B68-B02D-AA5DFA3CB8EB}" srcId="{18797C57-373C-412D-AD16-7B50272D4BA0}" destId="{20B1BD88-A0F0-4888-B44D-E7A5E12C1FA5}" srcOrd="5" destOrd="0" parTransId="{E39581D4-B564-40A1-829E-E7F87D897B32}" sibTransId="{57ED5965-4091-417D-AD62-1FE961504578}"/>
    <dgm:cxn modelId="{9731E8A1-6FEA-42A6-81E7-24851BE94070}" srcId="{1486E0ED-B30E-4731-AD33-16E37DF6B641}" destId="{BFF28998-FF77-42A8-B779-F3F7F9A22065}" srcOrd="2" destOrd="0" parTransId="{5241580D-441B-4083-ADDA-E8A18BD01D91}" sibTransId="{840DBDF5-6AB0-4D73-82EF-D5F05CDE3863}"/>
    <dgm:cxn modelId="{C6350AA2-8C8C-4604-8E30-8A539139812F}" srcId="{5269D5D7-54EE-4362-A0EE-25D197EB9DAB}" destId="{C62A9521-BBA8-4380-9E2E-21C904AB1BCB}" srcOrd="4" destOrd="0" parTransId="{60CB5EA2-C4BF-4D65-A322-949D2FEF562D}" sibTransId="{957671AB-12B2-4C4D-A8D1-C357E06DBA6B}"/>
    <dgm:cxn modelId="{964292AF-9166-4C01-9332-C2678290E9A7}" srcId="{18797C57-373C-412D-AD16-7B50272D4BA0}" destId="{0F633792-799C-4949-A59C-9A3C9CBC6C74}" srcOrd="3" destOrd="0" parTransId="{9750EED8-7F6A-42D2-82AB-C758FC08FE2D}" sibTransId="{63A50112-498C-4F02-8C8E-A2B20DCD1693}"/>
    <dgm:cxn modelId="{075F20B5-1B6F-4B1F-A98D-AF0EA186A1CD}" srcId="{B58B59D4-EC2C-4B0C-8EA3-92664ED929C0}" destId="{0647D94B-9E52-46CA-A3EA-96DB52793312}" srcOrd="0" destOrd="0" parTransId="{A042DF07-92F2-459A-9B6A-040E24DDBC6E}" sibTransId="{57109E4A-21E2-4FEA-8B3A-0A9B4046D3EF}"/>
    <dgm:cxn modelId="{9BAEAFB5-1892-4700-9722-B40682F10D24}" type="presOf" srcId="{C58D5C51-F9E2-4157-8486-F7B981E67FE5}" destId="{C2CE0A6A-7DB0-46DD-BC2A-051099047616}" srcOrd="0" destOrd="1" presId="urn:microsoft.com/office/officeart/2005/8/layout/chevron1"/>
    <dgm:cxn modelId="{56E8A2B7-6709-40BD-8D5E-C4C4498E5151}" srcId="{18797C57-373C-412D-AD16-7B50272D4BA0}" destId="{AA5366EB-651E-4AA0-A4D0-7E9E2D4C24F6}" srcOrd="1" destOrd="0" parTransId="{95F0A6D7-CE23-40C1-8D4C-C8B72AEECA32}" sibTransId="{7EEDB0EF-A638-4982-A945-A7074E119003}"/>
    <dgm:cxn modelId="{5A442BBD-236B-4D81-8896-9A493FFD6951}" type="presOf" srcId="{217D7B98-85F0-4F2F-8801-6C9FADF602B8}" destId="{2348DB4D-9540-4AA9-998D-0244D3B13DA9}" srcOrd="0" destOrd="0" presId="urn:microsoft.com/office/officeart/2005/8/layout/chevron1"/>
    <dgm:cxn modelId="{79B505C3-D041-4129-8277-AFD2A2FE7B99}" type="presOf" srcId="{BC3DA3F2-A3F1-463E-AA09-31693D1ADC44}" destId="{73B6E3CB-B78C-41B3-B098-8C33D4B6BD81}" srcOrd="0" destOrd="1" presId="urn:microsoft.com/office/officeart/2005/8/layout/chevron1"/>
    <dgm:cxn modelId="{626FA5C4-748A-4FD4-9003-9AFF47D9BF37}" type="presOf" srcId="{B41A3734-ADB9-4009-844C-076CC545B8FB}" destId="{3D93CFEC-AB7A-4E08-939D-67CA966B2A44}" srcOrd="0" destOrd="0" presId="urn:microsoft.com/office/officeart/2005/8/layout/chevron1"/>
    <dgm:cxn modelId="{253C8EC7-33F5-47F3-BD4A-1139E016A221}" type="presOf" srcId="{CD9DAB6B-FEE2-4606-BBE5-A9B9046B7DE7}" destId="{73B6E3CB-B78C-41B3-B098-8C33D4B6BD81}" srcOrd="0" destOrd="0" presId="urn:microsoft.com/office/officeart/2005/8/layout/chevron1"/>
    <dgm:cxn modelId="{F41586C9-DB79-4735-A66F-B3E949AF1411}" srcId="{1486E0ED-B30E-4731-AD33-16E37DF6B641}" destId="{CD9DAB6B-FEE2-4606-BBE5-A9B9046B7DE7}" srcOrd="0" destOrd="0" parTransId="{0154F4A7-9E0A-41AB-8D46-3CC362EEBDC4}" sibTransId="{F7F1F59B-F89A-4651-A9A9-9F2986DC26EF}"/>
    <dgm:cxn modelId="{1FEAE0CA-461B-43E9-A245-E5C4EE69E40D}" type="presOf" srcId="{5D021EC3-DBDB-4A7F-909E-461CFB568984}" destId="{F281BFD7-DEAA-4D99-AC98-9F72B442E867}" srcOrd="0" destOrd="1" presId="urn:microsoft.com/office/officeart/2005/8/layout/chevron1"/>
    <dgm:cxn modelId="{20020AD4-4217-4FDE-8CF6-534CDF31C568}" type="presOf" srcId="{1486E0ED-B30E-4731-AD33-16E37DF6B641}" destId="{60D9B98C-770C-4D37-8474-B18937E078B3}" srcOrd="0" destOrd="0" presId="urn:microsoft.com/office/officeart/2005/8/layout/chevron1"/>
    <dgm:cxn modelId="{C14326D9-F02B-464A-99C8-0106D468BFFB}" type="presOf" srcId="{A4D506F2-480B-4C1A-B7C7-5F9C25686563}" destId="{2866B5B8-8298-4684-A1DC-C275B45D1A7A}" srcOrd="0" destOrd="0" presId="urn:microsoft.com/office/officeart/2005/8/layout/chevron1"/>
    <dgm:cxn modelId="{BE8801DB-AD99-4F85-80CE-AE25AD52A34D}" srcId="{5269D5D7-54EE-4362-A0EE-25D197EB9DAB}" destId="{18797C57-373C-412D-AD16-7B50272D4BA0}" srcOrd="2" destOrd="0" parTransId="{884DFC9A-0501-4C29-8E33-03319638E2B3}" sibTransId="{319E2A10-5C74-489D-8BEA-7AD38BF71D4F}"/>
    <dgm:cxn modelId="{9C3C10DC-FC83-4919-97B0-81E6FEF8D70C}" srcId="{5269D5D7-54EE-4362-A0EE-25D197EB9DAB}" destId="{B58B59D4-EC2C-4B0C-8EA3-92664ED929C0}" srcOrd="3" destOrd="0" parTransId="{14F9EB8A-03AF-4B2E-8934-AC7BF48A69DB}" sibTransId="{654F159E-F3BD-424C-B243-C1D01F277097}"/>
    <dgm:cxn modelId="{0DB049DE-60A5-4BEB-B6ED-89BE96EB6C82}" type="presOf" srcId="{CA035F63-847C-4EE4-9ADA-A56A519A4E06}" destId="{C2CE0A6A-7DB0-46DD-BC2A-051099047616}" srcOrd="0" destOrd="3" presId="urn:microsoft.com/office/officeart/2005/8/layout/chevron1"/>
    <dgm:cxn modelId="{40CE24DF-71A5-4EFD-A16C-31A3E48469F4}" type="presOf" srcId="{BFF28998-FF77-42A8-B779-F3F7F9A22065}" destId="{73B6E3CB-B78C-41B3-B098-8C33D4B6BD81}" srcOrd="0" destOrd="2" presId="urn:microsoft.com/office/officeart/2005/8/layout/chevron1"/>
    <dgm:cxn modelId="{481B85E1-FB76-41AF-A9FE-7731EA72EC28}" srcId="{18797C57-373C-412D-AD16-7B50272D4BA0}" destId="{04BE5F69-460D-4ACA-8CA9-80AF7DFEAD24}" srcOrd="4" destOrd="0" parTransId="{491AA075-72AA-4D61-A691-F13F5E6221D4}" sibTransId="{08E4B0FC-2ACC-42E7-81C7-2A824132D35A}"/>
    <dgm:cxn modelId="{7BAF93E4-D1AC-47DB-B393-4B837D35B152}" type="presOf" srcId="{03D3BB27-D627-4A06-8981-2E07E78856F4}" destId="{C2CE0A6A-7DB0-46DD-BC2A-051099047616}" srcOrd="0" destOrd="0" presId="urn:microsoft.com/office/officeart/2005/8/layout/chevron1"/>
    <dgm:cxn modelId="{4F1A89E7-AB36-4155-B2B3-901374F25EB0}" type="presOf" srcId="{25C83A89-3F6E-4203-9AA4-6C90EA0FDCD2}" destId="{73B6E3CB-B78C-41B3-B098-8C33D4B6BD81}" srcOrd="0" destOrd="3" presId="urn:microsoft.com/office/officeart/2005/8/layout/chevron1"/>
    <dgm:cxn modelId="{298BCFFA-16EE-4997-BC3D-325E2993622B}" type="presOf" srcId="{20B1BD88-A0F0-4888-B44D-E7A5E12C1FA5}" destId="{3D93CFEC-AB7A-4E08-939D-67CA966B2A44}" srcOrd="0" destOrd="5" presId="urn:microsoft.com/office/officeart/2005/8/layout/chevron1"/>
    <dgm:cxn modelId="{7B50783C-85EE-4A91-9C26-639AEDB6AB32}" type="presParOf" srcId="{854D5D07-1EF1-47A5-9F8E-E3FEF7AE92E3}" destId="{293DD539-F84A-4598-BC46-9BDE260BE56E}" srcOrd="0" destOrd="0" presId="urn:microsoft.com/office/officeart/2005/8/layout/chevron1"/>
    <dgm:cxn modelId="{00183E79-7405-466C-9904-FFF687F65FBE}" type="presParOf" srcId="{293DD539-F84A-4598-BC46-9BDE260BE56E}" destId="{2348DB4D-9540-4AA9-998D-0244D3B13DA9}" srcOrd="0" destOrd="0" presId="urn:microsoft.com/office/officeart/2005/8/layout/chevron1"/>
    <dgm:cxn modelId="{22DB9D61-6AE2-4E23-92E9-956912D139C6}" type="presParOf" srcId="{293DD539-F84A-4598-BC46-9BDE260BE56E}" destId="{C2CE0A6A-7DB0-46DD-BC2A-051099047616}" srcOrd="1" destOrd="0" presId="urn:microsoft.com/office/officeart/2005/8/layout/chevron1"/>
    <dgm:cxn modelId="{1A1D8BFD-781C-4CC5-A5FD-6C2DAECF1F8C}" type="presParOf" srcId="{854D5D07-1EF1-47A5-9F8E-E3FEF7AE92E3}" destId="{4731A18D-70E8-41CB-8AE8-F33632F6C831}" srcOrd="1" destOrd="0" presId="urn:microsoft.com/office/officeart/2005/8/layout/chevron1"/>
    <dgm:cxn modelId="{C2BEF929-2FFC-4EB9-8EF9-5F6146213AE8}" type="presParOf" srcId="{854D5D07-1EF1-47A5-9F8E-E3FEF7AE92E3}" destId="{EA9F2EA4-C81B-43B2-8C73-A82C49B71728}" srcOrd="2" destOrd="0" presId="urn:microsoft.com/office/officeart/2005/8/layout/chevron1"/>
    <dgm:cxn modelId="{75A6CE3C-F19F-4B14-857A-E4411699D39A}" type="presParOf" srcId="{EA9F2EA4-C81B-43B2-8C73-A82C49B71728}" destId="{60D9B98C-770C-4D37-8474-B18937E078B3}" srcOrd="0" destOrd="0" presId="urn:microsoft.com/office/officeart/2005/8/layout/chevron1"/>
    <dgm:cxn modelId="{FFA48796-C39C-4549-84FF-74C98AAB57F1}" type="presParOf" srcId="{EA9F2EA4-C81B-43B2-8C73-A82C49B71728}" destId="{73B6E3CB-B78C-41B3-B098-8C33D4B6BD81}" srcOrd="1" destOrd="0" presId="urn:microsoft.com/office/officeart/2005/8/layout/chevron1"/>
    <dgm:cxn modelId="{B2876346-D7DC-4CF0-92AE-1B6FE277F12A}" type="presParOf" srcId="{854D5D07-1EF1-47A5-9F8E-E3FEF7AE92E3}" destId="{28CEF79A-2F9A-46BC-B0CA-ADCABB272788}" srcOrd="3" destOrd="0" presId="urn:microsoft.com/office/officeart/2005/8/layout/chevron1"/>
    <dgm:cxn modelId="{C90E9472-19DA-4FFC-99C4-AF7E36B8792D}" type="presParOf" srcId="{854D5D07-1EF1-47A5-9F8E-E3FEF7AE92E3}" destId="{87FC5A90-5275-41D4-9C35-988E604EB789}" srcOrd="4" destOrd="0" presId="urn:microsoft.com/office/officeart/2005/8/layout/chevron1"/>
    <dgm:cxn modelId="{F2730718-C275-49C9-8B3A-84D22609A27A}" type="presParOf" srcId="{87FC5A90-5275-41D4-9C35-988E604EB789}" destId="{7EA20075-5A71-47F9-8A02-D657ACC29004}" srcOrd="0" destOrd="0" presId="urn:microsoft.com/office/officeart/2005/8/layout/chevron1"/>
    <dgm:cxn modelId="{CE86EA5C-31A2-4517-A415-30E9D42EAF33}" type="presParOf" srcId="{87FC5A90-5275-41D4-9C35-988E604EB789}" destId="{3D93CFEC-AB7A-4E08-939D-67CA966B2A44}" srcOrd="1" destOrd="0" presId="urn:microsoft.com/office/officeart/2005/8/layout/chevron1"/>
    <dgm:cxn modelId="{C4B23718-09A8-434F-A52A-5DF2F543BE80}" type="presParOf" srcId="{854D5D07-1EF1-47A5-9F8E-E3FEF7AE92E3}" destId="{0F43FFF3-6B36-4474-81F5-14CB0929CF3C}" srcOrd="5" destOrd="0" presId="urn:microsoft.com/office/officeart/2005/8/layout/chevron1"/>
    <dgm:cxn modelId="{A7AB42E8-DBAE-42E6-BE88-B47164C20976}" type="presParOf" srcId="{854D5D07-1EF1-47A5-9F8E-E3FEF7AE92E3}" destId="{AAD32B42-9CB1-40A5-A608-E791A53E8B4B}" srcOrd="6" destOrd="0" presId="urn:microsoft.com/office/officeart/2005/8/layout/chevron1"/>
    <dgm:cxn modelId="{9EF91F5E-AEB6-48BC-89CD-015AB88DE8B1}" type="presParOf" srcId="{AAD32B42-9CB1-40A5-A608-E791A53E8B4B}" destId="{A6EA4504-4396-4413-A522-25C437D67E78}" srcOrd="0" destOrd="0" presId="urn:microsoft.com/office/officeart/2005/8/layout/chevron1"/>
    <dgm:cxn modelId="{B5F6752E-6DCE-4407-8C43-F1FF59F601CD}" type="presParOf" srcId="{AAD32B42-9CB1-40A5-A608-E791A53E8B4B}" destId="{9224A8FB-19F6-4BA2-AEAC-EB71DD268D67}" srcOrd="1" destOrd="0" presId="urn:microsoft.com/office/officeart/2005/8/layout/chevron1"/>
    <dgm:cxn modelId="{327C3B76-5C6D-41C2-B9B3-995F92144EF2}" type="presParOf" srcId="{854D5D07-1EF1-47A5-9F8E-E3FEF7AE92E3}" destId="{12E8BFD6-12C1-438B-A66A-DB9B3041D3C9}" srcOrd="7" destOrd="0" presId="urn:microsoft.com/office/officeart/2005/8/layout/chevron1"/>
    <dgm:cxn modelId="{26693127-2EBD-485C-99CF-0D38D8DA1AE4}" type="presParOf" srcId="{854D5D07-1EF1-47A5-9F8E-E3FEF7AE92E3}" destId="{AD13F013-604C-4B2D-9A69-11A00318CB28}" srcOrd="8" destOrd="0" presId="urn:microsoft.com/office/officeart/2005/8/layout/chevron1"/>
    <dgm:cxn modelId="{CBDC84B8-694C-4266-82B3-AD131D05FDDC}" type="presParOf" srcId="{AD13F013-604C-4B2D-9A69-11A00318CB28}" destId="{09AF178E-C7A9-4387-B6D4-78CAD9ADC007}" srcOrd="0" destOrd="0" presId="urn:microsoft.com/office/officeart/2005/8/layout/chevron1"/>
    <dgm:cxn modelId="{D68C15F1-A6C9-4C83-B0B8-170573B253E4}" type="presParOf" srcId="{AD13F013-604C-4B2D-9A69-11A00318CB28}" destId="{F281BFD7-DEAA-4D99-AC98-9F72B442E867}" srcOrd="1" destOrd="0" presId="urn:microsoft.com/office/officeart/2005/8/layout/chevron1"/>
    <dgm:cxn modelId="{0EAD5E4F-CE29-474F-871A-7D9AB0CBD9EA}" type="presParOf" srcId="{854D5D07-1EF1-47A5-9F8E-E3FEF7AE92E3}" destId="{6D0D4BDC-7E2C-47A2-8368-798F98C19014}" srcOrd="9" destOrd="0" presId="urn:microsoft.com/office/officeart/2005/8/layout/chevron1"/>
    <dgm:cxn modelId="{93C081FC-33B9-4787-A6B8-813BA17D8330}" type="presParOf" srcId="{854D5D07-1EF1-47A5-9F8E-E3FEF7AE92E3}" destId="{5780EC19-C9DE-4656-B7AF-1C3CE0EB6474}" srcOrd="10" destOrd="0" presId="urn:microsoft.com/office/officeart/2005/8/layout/chevron1"/>
    <dgm:cxn modelId="{36D16063-6742-49A6-A49C-3EAF1DE0AF61}" type="presParOf" srcId="{5780EC19-C9DE-4656-B7AF-1C3CE0EB6474}" destId="{2866B5B8-8298-4684-A1DC-C275B45D1A7A}" srcOrd="0" destOrd="0" presId="urn:microsoft.com/office/officeart/2005/8/layout/chevron1"/>
    <dgm:cxn modelId="{76515DEC-7CEF-4DF4-B595-23211D3E2AE2}" type="presParOf" srcId="{5780EC19-C9DE-4656-B7AF-1C3CE0EB6474}" destId="{B9F50188-AB0C-44D9-8A3B-FF80A8675CFB}" srcOrd="1" destOrd="0" presId="urn:microsoft.com/office/officeart/2005/8/layout/chevron1"/>
    <dgm:cxn modelId="{FBF6FBFA-E231-4931-AE43-968FFBC428E3}" type="presParOf" srcId="{854D5D07-1EF1-47A5-9F8E-E3FEF7AE92E3}" destId="{831009ED-6707-45B7-90BC-8791111A61C6}" srcOrd="11" destOrd="0" presId="urn:microsoft.com/office/officeart/2005/8/layout/chevron1"/>
    <dgm:cxn modelId="{CFAB7AE5-1492-4331-8E39-FF8C392778FC}" type="presParOf" srcId="{854D5D07-1EF1-47A5-9F8E-E3FEF7AE92E3}" destId="{0E92103C-8416-4A9F-8EF3-87087B1E4962}" srcOrd="12" destOrd="0" presId="urn:microsoft.com/office/officeart/2005/8/layout/chevron1"/>
    <dgm:cxn modelId="{6685F899-FE59-4A88-8ED2-DB10CBFDF4C4}" type="presParOf" srcId="{0E92103C-8416-4A9F-8EF3-87087B1E4962}" destId="{D25497F4-F21F-45E3-B401-163D35624A42}" srcOrd="0" destOrd="0" presId="urn:microsoft.com/office/officeart/2005/8/layout/chevron1"/>
    <dgm:cxn modelId="{1881107B-FF49-4E39-912D-FE87D7A65EA2}" type="presParOf" srcId="{0E92103C-8416-4A9F-8EF3-87087B1E4962}" destId="{DCD023FF-542D-4540-84FD-E6B2F175710D}"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8177E7-85C6-40F6-9545-EDBA8CA31890}">
      <dsp:nvSpPr>
        <dsp:cNvPr id="0" name=""/>
        <dsp:cNvSpPr/>
      </dsp:nvSpPr>
      <dsp:spPr>
        <a:xfrm>
          <a:off x="776" y="0"/>
          <a:ext cx="2019974" cy="4732639"/>
        </a:xfrm>
        <a:prstGeom prst="roundRect">
          <a:avLst>
            <a:gd name="adj" fmla="val 10000"/>
          </a:avLst>
        </a:prstGeom>
        <a:solidFill>
          <a:srgbClr val="DED2E4"/>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NZ" sz="1200" b="1" kern="1200">
              <a:solidFill>
                <a:sysClr val="windowText" lastClr="000000">
                  <a:hueOff val="0"/>
                  <a:satOff val="0"/>
                  <a:lumOff val="0"/>
                  <a:alphaOff val="0"/>
                </a:sysClr>
              </a:solidFill>
              <a:latin typeface="SegoeUI"/>
              <a:ea typeface="+mn-ea"/>
              <a:cs typeface="+mn-cs"/>
            </a:rPr>
            <a:t>Direct </a:t>
          </a:r>
        </a:p>
        <a:p>
          <a:pPr marL="0" lvl="0" indent="0" algn="ctr" defTabSz="533400">
            <a:lnSpc>
              <a:spcPct val="90000"/>
            </a:lnSpc>
            <a:spcBef>
              <a:spcPct val="0"/>
            </a:spcBef>
            <a:spcAft>
              <a:spcPct val="35000"/>
            </a:spcAft>
            <a:buNone/>
          </a:pPr>
          <a:r>
            <a:rPr lang="en-NZ" sz="1200" b="1" kern="1200">
              <a:solidFill>
                <a:sysClr val="windowText" lastClr="000000">
                  <a:hueOff val="0"/>
                  <a:satOff val="0"/>
                  <a:lumOff val="0"/>
                  <a:alphaOff val="0"/>
                </a:sysClr>
              </a:solidFill>
              <a:latin typeface="SegoeUI"/>
              <a:ea typeface="+mn-ea"/>
              <a:cs typeface="+mn-cs"/>
            </a:rPr>
            <a:t>commissioning</a:t>
          </a:r>
          <a:endParaRPr lang="en-NZ" sz="1200" kern="1200">
            <a:solidFill>
              <a:sysClr val="windowText" lastClr="000000">
                <a:hueOff val="0"/>
                <a:satOff val="0"/>
                <a:lumOff val="0"/>
                <a:alphaOff val="0"/>
              </a:sysClr>
            </a:solidFill>
            <a:latin typeface="Calibri" panose="020F0502020204030204"/>
            <a:ea typeface="+mn-ea"/>
            <a:cs typeface="+mn-cs"/>
          </a:endParaRPr>
        </a:p>
      </dsp:txBody>
      <dsp:txXfrm>
        <a:off x="42360" y="41584"/>
        <a:ext cx="1936806" cy="1336623"/>
      </dsp:txXfrm>
    </dsp:sp>
    <dsp:sp modelId="{6CBE8205-0A2D-4F0D-952D-75B595973754}">
      <dsp:nvSpPr>
        <dsp:cNvPr id="0" name=""/>
        <dsp:cNvSpPr/>
      </dsp:nvSpPr>
      <dsp:spPr>
        <a:xfrm>
          <a:off x="228355" y="964833"/>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Increased investment in M</a:t>
          </a:r>
          <a:r>
            <a:rPr lang="en-NZ" sz="900" kern="1200" dirty="0">
              <a:solidFill>
                <a:schemeClr val="tx1"/>
              </a:solidFill>
              <a:latin typeface="SegoeUI"/>
              <a:ea typeface="+mn-ea"/>
              <a:cs typeface="Calibri" panose="020F0502020204030204" pitchFamily="34" charset="0"/>
            </a:rPr>
            <a:t>āori specific education and training programmes</a:t>
          </a:r>
        </a:p>
      </dsp:txBody>
      <dsp:txXfrm>
        <a:off x="255587" y="992065"/>
        <a:ext cx="1561515" cy="875310"/>
      </dsp:txXfrm>
    </dsp:sp>
    <dsp:sp modelId="{6440C09C-AF68-4225-ABC1-01C4F079BE91}">
      <dsp:nvSpPr>
        <dsp:cNvPr id="0" name=""/>
        <dsp:cNvSpPr/>
      </dsp:nvSpPr>
      <dsp:spPr>
        <a:xfrm>
          <a:off x="238212" y="2063162"/>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Training and education provided across all levels of workforce, delivered regionally and nationally </a:t>
          </a:r>
        </a:p>
      </dsp:txBody>
      <dsp:txXfrm>
        <a:off x="265444" y="2090394"/>
        <a:ext cx="1561515" cy="875310"/>
      </dsp:txXfrm>
    </dsp:sp>
    <dsp:sp modelId="{9BFFC1A7-ABBD-4DBD-A904-ABEDC7371A66}">
      <dsp:nvSpPr>
        <dsp:cNvPr id="0" name=""/>
        <dsp:cNvSpPr/>
      </dsp:nvSpPr>
      <dsp:spPr>
        <a:xfrm>
          <a:off x="238212" y="3185694"/>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Commissioned directly by Te Aka Whai Ora</a:t>
          </a:r>
        </a:p>
      </dsp:txBody>
      <dsp:txXfrm>
        <a:off x="265444" y="3212926"/>
        <a:ext cx="1561515" cy="875310"/>
      </dsp:txXfrm>
    </dsp:sp>
    <dsp:sp modelId="{14156222-85CC-4934-841A-438AE93A9BB2}">
      <dsp:nvSpPr>
        <dsp:cNvPr id="0" name=""/>
        <dsp:cNvSpPr/>
      </dsp:nvSpPr>
      <dsp:spPr>
        <a:xfrm>
          <a:off x="2205194" y="0"/>
          <a:ext cx="2019974" cy="4732639"/>
        </a:xfrm>
        <a:prstGeom prst="roundRect">
          <a:avLst>
            <a:gd name="adj" fmla="val 10000"/>
          </a:avLst>
        </a:prstGeom>
        <a:solidFill>
          <a:srgbClr val="DED2E4"/>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NZ" sz="1200" b="1" kern="1200">
              <a:solidFill>
                <a:sysClr val="windowText" lastClr="000000">
                  <a:hueOff val="0"/>
                  <a:satOff val="0"/>
                  <a:lumOff val="0"/>
                  <a:alphaOff val="0"/>
                </a:sysClr>
              </a:solidFill>
              <a:latin typeface="SegoeUI"/>
              <a:ea typeface="+mn-ea"/>
              <a:cs typeface="+mn-cs"/>
            </a:rPr>
            <a:t>Co-commissioning</a:t>
          </a:r>
        </a:p>
      </dsp:txBody>
      <dsp:txXfrm>
        <a:off x="2246778" y="41584"/>
        <a:ext cx="1936806" cy="1336623"/>
      </dsp:txXfrm>
    </dsp:sp>
    <dsp:sp modelId="{E4D9F348-AA99-4E53-85E8-5690B338F7A4}">
      <dsp:nvSpPr>
        <dsp:cNvPr id="0" name=""/>
        <dsp:cNvSpPr/>
      </dsp:nvSpPr>
      <dsp:spPr>
        <a:xfrm>
          <a:off x="2357197" y="928739"/>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Targeting M</a:t>
          </a:r>
          <a:r>
            <a:rPr lang="en-NZ" sz="900" kern="1200" dirty="0">
              <a:solidFill>
                <a:schemeClr val="tx1"/>
              </a:solidFill>
              <a:latin typeface="SegoeUI"/>
              <a:ea typeface="+mn-ea"/>
              <a:cs typeface="Calibri" panose="020F0502020204030204" pitchFamily="34" charset="0"/>
            </a:rPr>
            <a:t>āori workforce development and growth across education and training programmes</a:t>
          </a:r>
          <a:endParaRPr lang="en-NZ" sz="900" kern="1200" dirty="0">
            <a:solidFill>
              <a:schemeClr val="tx1"/>
            </a:solidFill>
            <a:latin typeface="SegoeUI"/>
            <a:ea typeface="+mn-ea"/>
            <a:cs typeface="+mn-cs"/>
          </a:endParaRPr>
        </a:p>
      </dsp:txBody>
      <dsp:txXfrm>
        <a:off x="2384429" y="955971"/>
        <a:ext cx="1561515" cy="875310"/>
      </dsp:txXfrm>
    </dsp:sp>
    <dsp:sp modelId="{1C63B31E-1704-44DA-A2B0-E8318C7AF297}">
      <dsp:nvSpPr>
        <dsp:cNvPr id="0" name=""/>
        <dsp:cNvSpPr/>
      </dsp:nvSpPr>
      <dsp:spPr>
        <a:xfrm>
          <a:off x="2368558" y="2083757"/>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Includes focus on key workforce priority areas</a:t>
          </a:r>
        </a:p>
      </dsp:txBody>
      <dsp:txXfrm>
        <a:off x="2395790" y="2110989"/>
        <a:ext cx="1561515" cy="875310"/>
      </dsp:txXfrm>
    </dsp:sp>
    <dsp:sp modelId="{F83EF757-0397-4011-9B42-2C2A23E9A918}">
      <dsp:nvSpPr>
        <dsp:cNvPr id="0" name=""/>
        <dsp:cNvSpPr/>
      </dsp:nvSpPr>
      <dsp:spPr>
        <a:xfrm>
          <a:off x="2368558" y="3181119"/>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Co-commissioned with Te Whatu Ora partners</a:t>
          </a:r>
        </a:p>
      </dsp:txBody>
      <dsp:txXfrm>
        <a:off x="2395790" y="3208351"/>
        <a:ext cx="1561515" cy="875310"/>
      </dsp:txXfrm>
    </dsp:sp>
    <dsp:sp modelId="{9AA15B08-80E1-459D-BF6D-5BE7543D00F7}">
      <dsp:nvSpPr>
        <dsp:cNvPr id="0" name=""/>
        <dsp:cNvSpPr/>
      </dsp:nvSpPr>
      <dsp:spPr>
        <a:xfrm>
          <a:off x="4343721" y="0"/>
          <a:ext cx="2019974" cy="4732639"/>
        </a:xfrm>
        <a:prstGeom prst="roundRect">
          <a:avLst>
            <a:gd name="adj" fmla="val 10000"/>
          </a:avLst>
        </a:prstGeom>
        <a:solidFill>
          <a:srgbClr val="DED2E4"/>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NZ" sz="1200" b="1" kern="1200">
              <a:solidFill>
                <a:sysClr val="windowText" lastClr="000000">
                  <a:hueOff val="0"/>
                  <a:satOff val="0"/>
                  <a:lumOff val="0"/>
                  <a:alphaOff val="0"/>
                </a:sysClr>
              </a:solidFill>
              <a:latin typeface="SegoeUI"/>
              <a:ea typeface="+mn-ea"/>
              <a:cs typeface="+mn-cs"/>
            </a:rPr>
            <a:t>Partnership</a:t>
          </a:r>
        </a:p>
      </dsp:txBody>
      <dsp:txXfrm>
        <a:off x="4385305" y="41584"/>
        <a:ext cx="1936806" cy="1336623"/>
      </dsp:txXfrm>
    </dsp:sp>
    <dsp:sp modelId="{78071659-2864-4F84-B26F-08653ED34171}">
      <dsp:nvSpPr>
        <dsp:cNvPr id="0" name=""/>
        <dsp:cNvSpPr/>
      </dsp:nvSpPr>
      <dsp:spPr>
        <a:xfrm>
          <a:off x="4545718" y="901441"/>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Partnering with tertiary education providers and cross-government agencies and stakeholders</a:t>
          </a:r>
        </a:p>
      </dsp:txBody>
      <dsp:txXfrm>
        <a:off x="4572950" y="928673"/>
        <a:ext cx="1561515" cy="875310"/>
      </dsp:txXfrm>
    </dsp:sp>
    <dsp:sp modelId="{FD4FDC2E-46CF-4CFB-9B43-BD63D1626AD3}">
      <dsp:nvSpPr>
        <dsp:cNvPr id="0" name=""/>
        <dsp:cNvSpPr/>
      </dsp:nvSpPr>
      <dsp:spPr>
        <a:xfrm>
          <a:off x="4537186" y="2031355"/>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Focus on targeting M</a:t>
          </a:r>
          <a:r>
            <a:rPr lang="en-NZ" sz="900" kern="1200" dirty="0">
              <a:solidFill>
                <a:schemeClr val="tx1"/>
              </a:solidFill>
              <a:latin typeface="SegoeUI"/>
              <a:ea typeface="+mn-ea"/>
              <a:cs typeface="Calibri" panose="020F0502020204030204" pitchFamily="34" charset="0"/>
            </a:rPr>
            <a:t>āori workforce development and growth</a:t>
          </a:r>
        </a:p>
      </dsp:txBody>
      <dsp:txXfrm>
        <a:off x="4564418" y="2058587"/>
        <a:ext cx="1561515" cy="875310"/>
      </dsp:txXfrm>
    </dsp:sp>
    <dsp:sp modelId="{E23950EE-CB10-448C-ADB1-3677EA3BFCFC}">
      <dsp:nvSpPr>
        <dsp:cNvPr id="0" name=""/>
        <dsp:cNvSpPr/>
      </dsp:nvSpPr>
      <dsp:spPr>
        <a:xfrm>
          <a:off x="4546300" y="3177735"/>
          <a:ext cx="1615979" cy="929774"/>
        </a:xfrm>
        <a:prstGeom prst="roundRect">
          <a:avLst>
            <a:gd name="adj" fmla="val 10000"/>
          </a:avLst>
        </a:prstGeom>
        <a:solidFill>
          <a:srgbClr val="6E62AB"/>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a:lnSpc>
              <a:spcPct val="90000"/>
            </a:lnSpc>
            <a:spcBef>
              <a:spcPct val="0"/>
            </a:spcBef>
            <a:spcAft>
              <a:spcPct val="35000"/>
            </a:spcAft>
            <a:buNone/>
          </a:pPr>
          <a:r>
            <a:rPr lang="en-NZ" sz="900" kern="1200" dirty="0">
              <a:solidFill>
                <a:schemeClr val="tx1"/>
              </a:solidFill>
              <a:latin typeface="SegoeUI"/>
              <a:ea typeface="+mn-ea"/>
              <a:cs typeface="+mn-cs"/>
            </a:rPr>
            <a:t>Growing and scaling successful M</a:t>
          </a:r>
          <a:r>
            <a:rPr lang="en-NZ" sz="900" kern="1200" dirty="0">
              <a:solidFill>
                <a:schemeClr val="tx1"/>
              </a:solidFill>
              <a:latin typeface="SegoeUI"/>
              <a:ea typeface="+mn-ea"/>
              <a:cs typeface="Calibri" panose="020F0502020204030204" pitchFamily="34" charset="0"/>
            </a:rPr>
            <a:t>āori models of education and training pathways</a:t>
          </a:r>
          <a:endParaRPr lang="en-NZ" sz="900" kern="1200" dirty="0">
            <a:solidFill>
              <a:schemeClr val="tx1"/>
            </a:solidFill>
            <a:latin typeface="SegoeUI"/>
            <a:ea typeface="+mn-ea"/>
            <a:cs typeface="+mn-cs"/>
          </a:endParaRPr>
        </a:p>
      </dsp:txBody>
      <dsp:txXfrm>
        <a:off x="4573532" y="3204967"/>
        <a:ext cx="1561515" cy="875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8DB4D-9540-4AA9-998D-0244D3B13DA9}">
      <dsp:nvSpPr>
        <dsp:cNvPr id="0" name=""/>
        <dsp:cNvSpPr/>
      </dsp:nvSpPr>
      <dsp:spPr>
        <a:xfrm>
          <a:off x="6275" y="1083701"/>
          <a:ext cx="1928930" cy="673144"/>
        </a:xfrm>
        <a:prstGeom prst="chevron">
          <a:avLst/>
        </a:prstGeom>
        <a:solidFill>
          <a:srgbClr val="00AFB9">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NZ" sz="1700" b="1" kern="1200">
              <a:solidFill>
                <a:srgbClr val="FFFFFF"/>
              </a:solidFill>
              <a:latin typeface="Calibri" panose="020F0502020204030204"/>
              <a:ea typeface="+mn-ea"/>
              <a:cs typeface="+mn-cs"/>
            </a:rPr>
            <a:t>Sep – Oct 2022</a:t>
          </a:r>
        </a:p>
      </dsp:txBody>
      <dsp:txXfrm>
        <a:off x="342847" y="1083701"/>
        <a:ext cx="1255786" cy="673144"/>
      </dsp:txXfrm>
    </dsp:sp>
    <dsp:sp modelId="{C2CE0A6A-7DB0-46DD-BC2A-051099047616}">
      <dsp:nvSpPr>
        <dsp:cNvPr id="0" name=""/>
        <dsp:cNvSpPr/>
      </dsp:nvSpPr>
      <dsp:spPr>
        <a:xfrm>
          <a:off x="129309" y="1840988"/>
          <a:ext cx="1346289" cy="2945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Appoint Interim Workforce Lead</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Appoint Interim Programme Manager Workforce</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Understand Structure</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Understand existing state</a:t>
          </a:r>
        </a:p>
      </dsp:txBody>
      <dsp:txXfrm>
        <a:off x="129309" y="1840988"/>
        <a:ext cx="1346289" cy="2945250"/>
      </dsp:txXfrm>
    </dsp:sp>
    <dsp:sp modelId="{60D9B98C-770C-4D37-8474-B18937E078B3}">
      <dsp:nvSpPr>
        <dsp:cNvPr id="0" name=""/>
        <dsp:cNvSpPr/>
      </dsp:nvSpPr>
      <dsp:spPr>
        <a:xfrm>
          <a:off x="1912404" y="1083701"/>
          <a:ext cx="1682862" cy="673144"/>
        </a:xfrm>
        <a:prstGeom prst="chevron">
          <a:avLst/>
        </a:prstGeom>
        <a:solidFill>
          <a:srgbClr val="00AFB9">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NZ" sz="1700" b="1" kern="1200">
              <a:solidFill>
                <a:srgbClr val="FFFFFF"/>
              </a:solidFill>
              <a:latin typeface="Calibri" panose="020F0502020204030204"/>
              <a:ea typeface="+mn-ea"/>
              <a:cs typeface="+mn-cs"/>
            </a:rPr>
            <a:t>Oct – Nov 2022</a:t>
          </a:r>
        </a:p>
      </dsp:txBody>
      <dsp:txXfrm>
        <a:off x="2248976" y="1083701"/>
        <a:ext cx="1009718" cy="673144"/>
      </dsp:txXfrm>
    </dsp:sp>
    <dsp:sp modelId="{73B6E3CB-B78C-41B3-B098-8C33D4B6BD81}">
      <dsp:nvSpPr>
        <dsp:cNvPr id="0" name=""/>
        <dsp:cNvSpPr/>
      </dsp:nvSpPr>
      <dsp:spPr>
        <a:xfrm>
          <a:off x="1767563" y="1840988"/>
          <a:ext cx="1732688" cy="2945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Map workforce pipeline</a:t>
          </a:r>
        </a:p>
        <a:p>
          <a:pPr marL="114300" lvl="1" indent="-114300" algn="l" defTabSz="622300">
            <a:lnSpc>
              <a:spcPct val="90000"/>
            </a:lnSpc>
            <a:spcBef>
              <a:spcPct val="0"/>
            </a:spcBef>
            <a:spcAft>
              <a:spcPct val="15000"/>
            </a:spcAft>
            <a:buChar char="•"/>
          </a:pPr>
          <a:r>
            <a:rPr lang="en-NZ" sz="1400" kern="1200" dirty="0">
              <a:solidFill>
                <a:srgbClr val="09050A">
                  <a:hueOff val="0"/>
                  <a:satOff val="0"/>
                  <a:lumOff val="0"/>
                  <a:alphaOff val="0"/>
                </a:srgbClr>
              </a:solidFill>
              <a:latin typeface="Arial" panose="020B0604020202020204" pitchFamily="34" charset="0"/>
              <a:ea typeface="+mn-ea"/>
              <a:cs typeface="Arial" panose="020B0604020202020204" pitchFamily="34" charset="0"/>
            </a:rPr>
            <a:t>Consolidate programme of work</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Manage / review existing funding and contracts</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National workforce datasets &amp; forecasting</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Sector engagement</a:t>
          </a:r>
        </a:p>
      </dsp:txBody>
      <dsp:txXfrm>
        <a:off x="1767563" y="1840988"/>
        <a:ext cx="1732688" cy="2945250"/>
      </dsp:txXfrm>
    </dsp:sp>
    <dsp:sp modelId="{7EA20075-5A71-47F9-8A02-D657ACC29004}">
      <dsp:nvSpPr>
        <dsp:cNvPr id="0" name=""/>
        <dsp:cNvSpPr/>
      </dsp:nvSpPr>
      <dsp:spPr>
        <a:xfrm>
          <a:off x="3525412" y="1083701"/>
          <a:ext cx="1682862" cy="673144"/>
        </a:xfrm>
        <a:prstGeom prst="chevron">
          <a:avLst/>
        </a:prstGeom>
        <a:solidFill>
          <a:srgbClr val="00AFB9">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NZ" sz="1700" b="1" kern="1200">
              <a:solidFill>
                <a:srgbClr val="FFFFFF"/>
              </a:solidFill>
              <a:latin typeface="Calibri" panose="020F0502020204030204"/>
              <a:ea typeface="+mn-ea"/>
              <a:cs typeface="+mn-cs"/>
            </a:rPr>
            <a:t>Nov – Dec 2022</a:t>
          </a:r>
        </a:p>
      </dsp:txBody>
      <dsp:txXfrm>
        <a:off x="3861984" y="1083701"/>
        <a:ext cx="1009718" cy="673144"/>
      </dsp:txXfrm>
    </dsp:sp>
    <dsp:sp modelId="{3D93CFEC-AB7A-4E08-939D-67CA966B2A44}">
      <dsp:nvSpPr>
        <dsp:cNvPr id="0" name=""/>
        <dsp:cNvSpPr/>
      </dsp:nvSpPr>
      <dsp:spPr>
        <a:xfrm>
          <a:off x="3567585" y="1895417"/>
          <a:ext cx="1638582" cy="2945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Draft National Workforce Action Plan</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Prioritisation of workforce actions</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Te </a:t>
          </a:r>
          <a:r>
            <a:rPr lang="en-NZ" sz="1400" kern="1200" err="1">
              <a:solidFill>
                <a:srgbClr val="09050A">
                  <a:hueOff val="0"/>
                  <a:satOff val="0"/>
                  <a:lumOff val="0"/>
                  <a:alphaOff val="0"/>
                </a:srgbClr>
              </a:solidFill>
              <a:latin typeface="Arial" panose="020B0604020202020204" pitchFamily="34" charset="0"/>
              <a:ea typeface="+mn-ea"/>
              <a:cs typeface="Arial" panose="020B0604020202020204" pitchFamily="34" charset="0"/>
            </a:rPr>
            <a:t>Pae</a:t>
          </a: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 Tata, Ola </a:t>
          </a:r>
          <a:r>
            <a:rPr lang="en-NZ" sz="1400" kern="1200" err="1">
              <a:solidFill>
                <a:srgbClr val="09050A">
                  <a:hueOff val="0"/>
                  <a:satOff val="0"/>
                  <a:lumOff val="0"/>
                  <a:alphaOff val="0"/>
                </a:srgbClr>
              </a:solidFill>
              <a:latin typeface="Arial" panose="020B0604020202020204" pitchFamily="34" charset="0"/>
              <a:ea typeface="+mn-ea"/>
              <a:cs typeface="Arial" panose="020B0604020202020204" pitchFamily="34" charset="0"/>
            </a:rPr>
            <a:t>Manuia</a:t>
          </a: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 alignment</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National Pacific Health Senate establishment</a:t>
          </a:r>
        </a:p>
        <a:p>
          <a:pPr marL="114300" lvl="1" indent="-114300" algn="l" defTabSz="622300">
            <a:lnSpc>
              <a:spcPct val="90000"/>
            </a:lnSpc>
            <a:spcBef>
              <a:spcPct val="0"/>
            </a:spcBef>
            <a:spcAft>
              <a:spcPct val="15000"/>
            </a:spcAft>
            <a:buChar char="•"/>
          </a:pPr>
          <a:r>
            <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rPr>
            <a:t>Ongoing sector engagement</a:t>
          </a:r>
        </a:p>
        <a:p>
          <a:pPr marL="114300" lvl="1" indent="-114300" algn="l" defTabSz="622300">
            <a:lnSpc>
              <a:spcPct val="90000"/>
            </a:lnSpc>
            <a:spcBef>
              <a:spcPct val="0"/>
            </a:spcBef>
            <a:spcAft>
              <a:spcPct val="15000"/>
            </a:spcAft>
            <a:buChar char="•"/>
          </a:pPr>
          <a:endParaRPr lang="en-NZ" sz="1400" kern="1200">
            <a:solidFill>
              <a:srgbClr val="09050A">
                <a:hueOff val="0"/>
                <a:satOff val="0"/>
                <a:lumOff val="0"/>
                <a:alphaOff val="0"/>
              </a:srgbClr>
            </a:solidFill>
            <a:latin typeface="Arial" panose="020B0604020202020204" pitchFamily="34" charset="0"/>
            <a:ea typeface="+mn-ea"/>
            <a:cs typeface="Arial" panose="020B0604020202020204" pitchFamily="34" charset="0"/>
          </a:endParaRPr>
        </a:p>
      </dsp:txBody>
      <dsp:txXfrm>
        <a:off x="3567585" y="1895417"/>
        <a:ext cx="1638582" cy="2945250"/>
      </dsp:txXfrm>
    </dsp:sp>
    <dsp:sp modelId="{A6EA4504-4396-4413-A522-25C437D67E78}">
      <dsp:nvSpPr>
        <dsp:cNvPr id="0" name=""/>
        <dsp:cNvSpPr/>
      </dsp:nvSpPr>
      <dsp:spPr>
        <a:xfrm>
          <a:off x="4992274" y="1083701"/>
          <a:ext cx="1682862" cy="673144"/>
        </a:xfrm>
        <a:prstGeom prst="chevron">
          <a:avLst/>
        </a:prstGeom>
        <a:gradFill rotWithShape="0">
          <a:gsLst>
            <a:gs pos="49000">
              <a:srgbClr val="00AFB9"/>
            </a:gs>
            <a:gs pos="49000">
              <a:srgbClr val="00AFB9"/>
            </a:gs>
            <a:gs pos="48000">
              <a:srgbClr val="3F3958"/>
            </a:gs>
          </a:gsLst>
          <a:lin ang="10800000" scaled="0"/>
        </a:gra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NZ" sz="1700" b="1" kern="1200">
              <a:solidFill>
                <a:srgbClr val="FFFFFF"/>
              </a:solidFill>
              <a:latin typeface="Calibri" panose="020F0502020204030204"/>
              <a:ea typeface="+mn-ea"/>
              <a:cs typeface="+mn-cs"/>
            </a:rPr>
            <a:t>Dec – Jan </a:t>
          </a:r>
          <a:br>
            <a:rPr lang="en-NZ" sz="1700" b="1" kern="1200">
              <a:solidFill>
                <a:srgbClr val="FFFFFF"/>
              </a:solidFill>
              <a:latin typeface="Calibri" panose="020F0502020204030204"/>
              <a:ea typeface="+mn-ea"/>
              <a:cs typeface="+mn-cs"/>
            </a:rPr>
          </a:br>
          <a:r>
            <a:rPr lang="en-NZ" sz="1700" b="1" kern="1200">
              <a:solidFill>
                <a:srgbClr val="FFFFFF"/>
              </a:solidFill>
              <a:latin typeface="Calibri" panose="020F0502020204030204"/>
              <a:ea typeface="+mn-ea"/>
              <a:cs typeface="+mn-cs"/>
            </a:rPr>
            <a:t>2023</a:t>
          </a:r>
        </a:p>
      </dsp:txBody>
      <dsp:txXfrm>
        <a:off x="5328846" y="1083701"/>
        <a:ext cx="1009718" cy="673144"/>
      </dsp:txXfrm>
    </dsp:sp>
    <dsp:sp modelId="{9224A8FB-19F6-4BA2-AEAC-EB71DD268D67}">
      <dsp:nvSpPr>
        <dsp:cNvPr id="0" name=""/>
        <dsp:cNvSpPr/>
      </dsp:nvSpPr>
      <dsp:spPr>
        <a:xfrm>
          <a:off x="5146438" y="1906697"/>
          <a:ext cx="1346289" cy="2945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a:ln>
                <a:noFill/>
              </a:ln>
              <a:solidFill>
                <a:srgbClr val="09050A">
                  <a:hueOff val="0"/>
                  <a:satOff val="0"/>
                  <a:lumOff val="0"/>
                  <a:alphaOff val="0"/>
                </a:srgbClr>
              </a:solidFill>
              <a:effectLst/>
              <a:uLnTx/>
              <a:uFillTx/>
              <a:latin typeface="Arial" panose="020B0604020202020204" pitchFamily="34" charset="0"/>
              <a:ea typeface="+mn-ea"/>
              <a:cs typeface="Arial" panose="020B0604020202020204" pitchFamily="34" charset="0"/>
            </a:rPr>
            <a:t>National Workforce Action Plan</a:t>
          </a:r>
        </a:p>
      </dsp:txBody>
      <dsp:txXfrm>
        <a:off x="5146438" y="1906697"/>
        <a:ext cx="1346289" cy="2945250"/>
      </dsp:txXfrm>
    </dsp:sp>
    <dsp:sp modelId="{09AF178E-C7A9-4387-B6D4-78CAD9ADC007}">
      <dsp:nvSpPr>
        <dsp:cNvPr id="0" name=""/>
        <dsp:cNvSpPr/>
      </dsp:nvSpPr>
      <dsp:spPr>
        <a:xfrm>
          <a:off x="6459136" y="1081129"/>
          <a:ext cx="1682862" cy="673144"/>
        </a:xfrm>
        <a:prstGeom prst="chevron">
          <a:avLst/>
        </a:prstGeom>
        <a:solidFill>
          <a:srgbClr val="3F3958"/>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NZ" sz="1700" b="1" kern="1200">
              <a:solidFill>
                <a:srgbClr val="FFFFFF"/>
              </a:solidFill>
              <a:latin typeface="Calibri" panose="020F0502020204030204"/>
              <a:ea typeface="+mn-ea"/>
              <a:cs typeface="+mn-cs"/>
            </a:rPr>
            <a:t>Feb – Mar</a:t>
          </a:r>
          <a:br>
            <a:rPr lang="en-NZ" sz="1700" b="1" kern="1200">
              <a:solidFill>
                <a:srgbClr val="FFFFFF"/>
              </a:solidFill>
              <a:latin typeface="Calibri" panose="020F0502020204030204"/>
              <a:ea typeface="+mn-ea"/>
              <a:cs typeface="+mn-cs"/>
            </a:rPr>
          </a:br>
          <a:r>
            <a:rPr lang="en-NZ" sz="1700" b="1" kern="1200">
              <a:solidFill>
                <a:srgbClr val="FFFFFF"/>
              </a:solidFill>
              <a:latin typeface="Calibri" panose="020F0502020204030204"/>
              <a:ea typeface="+mn-ea"/>
              <a:cs typeface="+mn-cs"/>
            </a:rPr>
            <a:t>2023</a:t>
          </a:r>
        </a:p>
      </dsp:txBody>
      <dsp:txXfrm>
        <a:off x="6795708" y="1081129"/>
        <a:ext cx="1009718" cy="673144"/>
      </dsp:txXfrm>
    </dsp:sp>
    <dsp:sp modelId="{F281BFD7-DEAA-4D99-AC98-9F72B442E867}">
      <dsp:nvSpPr>
        <dsp:cNvPr id="0" name=""/>
        <dsp:cNvSpPr/>
      </dsp:nvSpPr>
      <dsp:spPr>
        <a:xfrm>
          <a:off x="6464737" y="1895417"/>
          <a:ext cx="1346289" cy="2945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a:ln>
                <a:noFill/>
              </a:ln>
              <a:solidFill>
                <a:srgbClr val="09050A">
                  <a:hueOff val="0"/>
                  <a:satOff val="0"/>
                  <a:lumOff val="0"/>
                  <a:alphaOff val="0"/>
                </a:srgbClr>
              </a:solidFill>
              <a:effectLst/>
              <a:uLnTx/>
              <a:uFillTx/>
              <a:latin typeface="Arial" panose="020B0604020202020204" pitchFamily="34" charset="0"/>
              <a:ea typeface="+mn-ea"/>
              <a:cs typeface="Arial" panose="020B0604020202020204" pitchFamily="34" charset="0"/>
            </a:rPr>
            <a:t>Deliver agreed prioritised actions</a:t>
          </a:r>
        </a:p>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a:ln>
                <a:noFill/>
              </a:ln>
              <a:solidFill>
                <a:srgbClr val="09050A">
                  <a:hueOff val="0"/>
                  <a:satOff val="0"/>
                  <a:lumOff val="0"/>
                  <a:alphaOff val="0"/>
                </a:srgbClr>
              </a:solidFill>
              <a:effectLst/>
              <a:uLnTx/>
              <a:uFillTx/>
              <a:latin typeface="Arial" panose="020B0604020202020204" pitchFamily="34" charset="0"/>
              <a:ea typeface="+mn-ea"/>
              <a:cs typeface="Arial" panose="020B0604020202020204" pitchFamily="34" charset="0"/>
            </a:rPr>
            <a:t>Monitor and evaluate</a:t>
          </a:r>
        </a:p>
      </dsp:txBody>
      <dsp:txXfrm>
        <a:off x="6464737" y="1895417"/>
        <a:ext cx="1346289" cy="2945250"/>
      </dsp:txXfrm>
    </dsp:sp>
    <dsp:sp modelId="{2866B5B8-8298-4684-A1DC-C275B45D1A7A}">
      <dsp:nvSpPr>
        <dsp:cNvPr id="0" name=""/>
        <dsp:cNvSpPr/>
      </dsp:nvSpPr>
      <dsp:spPr>
        <a:xfrm>
          <a:off x="7925998" y="1083701"/>
          <a:ext cx="1682862" cy="673144"/>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NZ" sz="1700" b="1" kern="1200"/>
            <a:t>Mar – Dec</a:t>
          </a:r>
        </a:p>
        <a:p>
          <a:pPr marL="0" lvl="0" indent="0" algn="ctr" defTabSz="755650">
            <a:lnSpc>
              <a:spcPct val="90000"/>
            </a:lnSpc>
            <a:spcBef>
              <a:spcPct val="0"/>
            </a:spcBef>
            <a:spcAft>
              <a:spcPct val="35000"/>
            </a:spcAft>
            <a:buNone/>
          </a:pPr>
          <a:r>
            <a:rPr lang="en-NZ" sz="1700" b="1" kern="1200"/>
            <a:t>2023</a:t>
          </a:r>
        </a:p>
      </dsp:txBody>
      <dsp:txXfrm>
        <a:off x="8262570" y="1083701"/>
        <a:ext cx="1009718" cy="673144"/>
      </dsp:txXfrm>
    </dsp:sp>
    <dsp:sp modelId="{D25497F4-F21F-45E3-B401-163D35624A42}">
      <dsp:nvSpPr>
        <dsp:cNvPr id="0" name=""/>
        <dsp:cNvSpPr/>
      </dsp:nvSpPr>
      <dsp:spPr>
        <a:xfrm>
          <a:off x="9392860" y="1083701"/>
          <a:ext cx="1682862" cy="673144"/>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endParaRPr lang="en-NZ" sz="1700" kern="1200">
            <a:solidFill>
              <a:srgbClr val="09050A">
                <a:hueOff val="0"/>
                <a:satOff val="0"/>
                <a:lumOff val="0"/>
                <a:alphaOff val="0"/>
              </a:srgbClr>
            </a:solidFill>
            <a:latin typeface="Calibri" panose="020F0502020204030204"/>
            <a:ea typeface="+mn-ea"/>
            <a:cs typeface="+mn-cs"/>
          </a:endParaRPr>
        </a:p>
      </dsp:txBody>
      <dsp:txXfrm>
        <a:off x="9392860" y="1083701"/>
        <a:ext cx="1682862" cy="67314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87D10C-4194-9B47-9AC4-16D4870BB9B5}" type="datetimeFigureOut">
              <a:rPr lang="en-US" smtClean="0"/>
              <a:t>3/22/2023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FE8F9B-E7AF-A742-BEFE-CED1584FFF97}" type="slidenum">
              <a:rPr lang="en-US" smtClean="0"/>
              <a:t>‹#›</a:t>
            </a:fld>
            <a:endParaRPr lang="en-US"/>
          </a:p>
        </p:txBody>
      </p:sp>
    </p:spTree>
    <p:extLst>
      <p:ext uri="{BB962C8B-B14F-4D97-AF65-F5344CB8AC3E}">
        <p14:creationId xmlns:p14="http://schemas.microsoft.com/office/powerpoint/2010/main" val="3828177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NZ" b="1" dirty="0"/>
              <a:t>Te Whatu Ora - Health New Zealand and Te Aka Whai Ora - the Māori Health Authority are working together on initiatives to address significant workforce pressures and to deliver a simpler, more equitable and coordinated health system.</a:t>
            </a:r>
          </a:p>
          <a:p>
            <a:pPr marL="342900" indent="-342900">
              <a:buFont typeface="Arial,Sans-Serif"/>
              <a:buChar char="•"/>
            </a:pPr>
            <a:r>
              <a:rPr lang="en-NZ" b="1" dirty="0"/>
              <a:t>The Workforce Taskforce has been established to address significant workforce pressures across the health system, focusing both on immediate priorities and a longer-term plan to build a sustainable workforce able to meet future challenges.</a:t>
            </a:r>
            <a:endParaRPr lang="en-US" dirty="0">
              <a:cs typeface="Calibri"/>
            </a:endParaRPr>
          </a:p>
          <a:p>
            <a:pPr marL="342900" indent="-342900">
              <a:buFont typeface="Arial,Sans-Serif"/>
              <a:buChar char="•"/>
            </a:pPr>
            <a:r>
              <a:rPr lang="en-NZ" b="1" dirty="0"/>
              <a:t>Te Whatu Ora and Te Aka Whai Ora are working in partnership on the Taskforce, underpinned by the commitment to improve equity and Māori outcomes, and embed Te Tiriti ways of working. </a:t>
            </a:r>
            <a:endParaRPr lang="en-US" dirty="0"/>
          </a:p>
          <a:p>
            <a:pPr marL="342900" indent="-342900">
              <a:buFont typeface="Arial,Sans-Serif"/>
              <a:buChar char="•"/>
            </a:pPr>
            <a:endParaRPr lang="en-NZ" dirty="0"/>
          </a:p>
          <a:p>
            <a:pPr marL="342900" indent="-342900">
              <a:buFont typeface="Arial,Sans-Serif"/>
              <a:buChar char="•"/>
            </a:pPr>
            <a:r>
              <a:rPr lang="en-NZ" b="1" dirty="0"/>
              <a:t>It is jointly led by myself, and Anna-Marie Ruhe, Workforce Lead from Te Aka Whai Ora.</a:t>
            </a:r>
            <a:endParaRPr lang="en-NZ" dirty="0"/>
          </a:p>
          <a:p>
            <a:endParaRPr lang="en-US" dirty="0">
              <a:cs typeface="Calibri"/>
            </a:endParaRPr>
          </a:p>
        </p:txBody>
      </p:sp>
      <p:sp>
        <p:nvSpPr>
          <p:cNvPr id="4" name="Slide Number Placeholder 3"/>
          <p:cNvSpPr>
            <a:spLocks noGrp="1"/>
          </p:cNvSpPr>
          <p:nvPr>
            <p:ph type="sldNum" sz="quarter" idx="5"/>
          </p:nvPr>
        </p:nvSpPr>
        <p:spPr/>
        <p:txBody>
          <a:bodyPr/>
          <a:lstStyle/>
          <a:p>
            <a:fld id="{F1FE8F9B-E7AF-A742-BEFE-CED1584FFF97}" type="slidenum">
              <a:rPr lang="en-US" smtClean="0"/>
              <a:t>2</a:t>
            </a:fld>
            <a:endParaRPr lang="en-US"/>
          </a:p>
        </p:txBody>
      </p:sp>
    </p:spTree>
    <p:extLst>
      <p:ext uri="{BB962C8B-B14F-4D97-AF65-F5344CB8AC3E}">
        <p14:creationId xmlns:p14="http://schemas.microsoft.com/office/powerpoint/2010/main" val="3903112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NZ" b="1" dirty="0"/>
              <a:t>Te Whatu Ora - Health New Zealand and Te Aka Whai Ora - the Māori Health Authority are working together on initiatives to address significant workforce pressures and to deliver a simpler, more equitable and coordinated health system.</a:t>
            </a:r>
          </a:p>
          <a:p>
            <a:pPr marL="342900" indent="-342900">
              <a:buFont typeface="Arial,Sans-Serif"/>
              <a:buChar char="•"/>
            </a:pPr>
            <a:r>
              <a:rPr lang="en-NZ" b="1" dirty="0"/>
              <a:t>The Workforce Taskforce has been established to address significant workforce pressures across the health system, focusing both on immediate priorities and a longer-term plan to build a sustainable workforce able to meet future challenges.</a:t>
            </a:r>
            <a:endParaRPr lang="en-US" dirty="0">
              <a:cs typeface="Calibri"/>
            </a:endParaRPr>
          </a:p>
          <a:p>
            <a:pPr marL="342900" indent="-342900">
              <a:buFont typeface="Arial,Sans-Serif"/>
              <a:buChar char="•"/>
            </a:pPr>
            <a:r>
              <a:rPr lang="en-NZ" b="1" dirty="0"/>
              <a:t>Te Whatu Ora and Te Aka Whai Ora are working in partnership on the Taskforce, underpinned by the commitment to improve equity and Māori outcomes, and embed Te Tiriti ways of working. </a:t>
            </a:r>
            <a:endParaRPr lang="en-US" dirty="0"/>
          </a:p>
          <a:p>
            <a:pPr marL="342900" indent="-342900">
              <a:buFont typeface="Arial,Sans-Serif"/>
              <a:buChar char="•"/>
            </a:pPr>
            <a:endParaRPr lang="en-NZ" dirty="0"/>
          </a:p>
          <a:p>
            <a:pPr marL="342900" indent="-342900">
              <a:buFont typeface="Arial,Sans-Serif"/>
              <a:buChar char="•"/>
            </a:pPr>
            <a:r>
              <a:rPr lang="en-NZ" b="1" dirty="0"/>
              <a:t>It is jointly led by myself, and Anna-Marie Ruhe, Workforce Lead from Te Aka Whai Ora.</a:t>
            </a:r>
            <a:endParaRPr lang="en-NZ" dirty="0"/>
          </a:p>
          <a:p>
            <a:endParaRPr lang="en-US" dirty="0">
              <a:cs typeface="Calibri"/>
            </a:endParaRPr>
          </a:p>
        </p:txBody>
      </p:sp>
      <p:sp>
        <p:nvSpPr>
          <p:cNvPr id="4" name="Slide Number Placeholder 3"/>
          <p:cNvSpPr>
            <a:spLocks noGrp="1"/>
          </p:cNvSpPr>
          <p:nvPr>
            <p:ph type="sldNum" sz="quarter" idx="5"/>
          </p:nvPr>
        </p:nvSpPr>
        <p:spPr/>
        <p:txBody>
          <a:bodyPr/>
          <a:lstStyle/>
          <a:p>
            <a:fld id="{F1FE8F9B-E7AF-A742-BEFE-CED1584FFF97}" type="slidenum">
              <a:rPr lang="en-US" smtClean="0"/>
              <a:t>4</a:t>
            </a:fld>
            <a:endParaRPr lang="en-US"/>
          </a:p>
        </p:txBody>
      </p:sp>
    </p:spTree>
    <p:extLst>
      <p:ext uri="{BB962C8B-B14F-4D97-AF65-F5344CB8AC3E}">
        <p14:creationId xmlns:p14="http://schemas.microsoft.com/office/powerpoint/2010/main" val="350180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b="1" dirty="0"/>
              <a:t>2 year work </a:t>
            </a:r>
            <a:r>
              <a:rPr lang="en-NZ" b="1" dirty="0" err="1"/>
              <a:t>progamme</a:t>
            </a:r>
            <a:endParaRPr lang="en-NZ" b="1" dirty="0"/>
          </a:p>
          <a:p>
            <a:r>
              <a:rPr lang="en-NZ" b="1"/>
              <a:t>Examples </a:t>
            </a:r>
            <a:r>
              <a:rPr lang="en-NZ" dirty="0"/>
              <a:t>Leadership &amp; Development- increase support to management &amp; leadership pathways</a:t>
            </a:r>
          </a:p>
          <a:p>
            <a:r>
              <a:rPr lang="en-NZ" dirty="0" err="1"/>
              <a:t>Whakatupu</a:t>
            </a:r>
            <a:r>
              <a:rPr lang="en-NZ" dirty="0"/>
              <a:t> in Health Careers- Increasing the no. of </a:t>
            </a:r>
            <a:r>
              <a:rPr lang="en-NZ" dirty="0" err="1"/>
              <a:t>maori</a:t>
            </a:r>
            <a:r>
              <a:rPr lang="en-NZ" dirty="0"/>
              <a:t> </a:t>
            </a:r>
            <a:r>
              <a:rPr lang="en-NZ" dirty="0" err="1"/>
              <a:t>studying,graduating,entering</a:t>
            </a:r>
            <a:r>
              <a:rPr lang="en-NZ" dirty="0"/>
              <a:t>, and remaining in health careers  - thru access to mentoring/coaching </a:t>
            </a:r>
            <a:r>
              <a:rPr lang="en-NZ" dirty="0" err="1"/>
              <a:t>programes</a:t>
            </a:r>
            <a:r>
              <a:rPr lang="en-NZ" dirty="0"/>
              <a:t> -earn as you learn,  growing priority workforce areas, enhancing the </a:t>
            </a:r>
            <a:r>
              <a:rPr lang="en-NZ" dirty="0" err="1"/>
              <a:t>kaiawhina</a:t>
            </a:r>
            <a:r>
              <a:rPr lang="en-NZ" dirty="0"/>
              <a:t> role  and increase access to </a:t>
            </a:r>
            <a:r>
              <a:rPr lang="en-NZ" dirty="0" err="1"/>
              <a:t>microcredentialling</a:t>
            </a:r>
            <a:r>
              <a:rPr lang="en-NZ" dirty="0"/>
              <a:t> pathways, </a:t>
            </a:r>
          </a:p>
          <a:p>
            <a:r>
              <a:rPr lang="en-NZ" dirty="0" err="1"/>
              <a:t>Mātauranga</a:t>
            </a:r>
            <a:r>
              <a:rPr lang="en-NZ" dirty="0"/>
              <a:t> Māori visibility and action- growing Rongoa &amp; traditional </a:t>
            </a:r>
            <a:r>
              <a:rPr lang="en-NZ" dirty="0" err="1"/>
              <a:t>hauora</a:t>
            </a:r>
            <a:r>
              <a:rPr lang="en-NZ" dirty="0"/>
              <a:t> roles, support iwi centric workforce solutions</a:t>
            </a:r>
          </a:p>
          <a:p>
            <a:r>
              <a:rPr lang="en-NZ" dirty="0"/>
              <a:t>Data &amp; Evidence- consistent iwi and data protocols, Kaupapa </a:t>
            </a:r>
            <a:r>
              <a:rPr lang="en-NZ" dirty="0" err="1"/>
              <a:t>māori</a:t>
            </a:r>
            <a:r>
              <a:rPr lang="en-NZ" dirty="0"/>
              <a:t> evaluation and research approaches</a:t>
            </a:r>
          </a:p>
        </p:txBody>
      </p:sp>
      <p:sp>
        <p:nvSpPr>
          <p:cNvPr id="4" name="Slide Number Placeholder 3"/>
          <p:cNvSpPr>
            <a:spLocks noGrp="1"/>
          </p:cNvSpPr>
          <p:nvPr>
            <p:ph type="sldNum" sz="quarter" idx="5"/>
          </p:nvPr>
        </p:nvSpPr>
        <p:spPr/>
        <p:txBody>
          <a:bodyPr/>
          <a:lstStyle/>
          <a:p>
            <a:fld id="{F1FE8F9B-E7AF-A742-BEFE-CED1584FFF97}" type="slidenum">
              <a:rPr lang="en-US" smtClean="0"/>
              <a:t>6</a:t>
            </a:fld>
            <a:endParaRPr lang="en-US"/>
          </a:p>
        </p:txBody>
      </p:sp>
    </p:spTree>
    <p:extLst>
      <p:ext uri="{BB962C8B-B14F-4D97-AF65-F5344CB8AC3E}">
        <p14:creationId xmlns:p14="http://schemas.microsoft.com/office/powerpoint/2010/main" val="36480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1FE8F9B-E7AF-A742-BEFE-CED1584FFF97}" type="slidenum">
              <a:rPr lang="en-US" smtClean="0"/>
              <a:t>7</a:t>
            </a:fld>
            <a:endParaRPr lang="en-US"/>
          </a:p>
        </p:txBody>
      </p:sp>
    </p:spTree>
    <p:extLst>
      <p:ext uri="{BB962C8B-B14F-4D97-AF65-F5344CB8AC3E}">
        <p14:creationId xmlns:p14="http://schemas.microsoft.com/office/powerpoint/2010/main" val="3855778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FE8F9B-E7AF-A742-BEFE-CED1584FF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753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6FFF6-1147-4D86-BE3A-4D77A5A560B0}"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676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Definition:</a:t>
            </a:r>
            <a:r>
              <a:rPr lang="en-US" b="0" i="0" dirty="0">
                <a:solidFill>
                  <a:srgbClr val="333333"/>
                </a:solidFill>
                <a:effectLst/>
                <a:latin typeface="Verdana" panose="020B0604030504040204" pitchFamily="34" charset="0"/>
              </a:rPr>
              <a:t>A micro-credential is an award that is not a qualification</a:t>
            </a:r>
          </a:p>
          <a:p>
            <a:r>
              <a:rPr lang="en-US" b="0" i="0" dirty="0">
                <a:solidFill>
                  <a:srgbClr val="111111"/>
                </a:solidFill>
                <a:effectLst/>
                <a:latin typeface="Roboto" panose="02000000000000000000" pitchFamily="2" charset="0"/>
              </a:rPr>
              <a:t>listed on the Qualifications and Credentials Framework </a:t>
            </a:r>
          </a:p>
          <a:p>
            <a:r>
              <a:rPr lang="en-US" b="0" i="0">
                <a:solidFill>
                  <a:srgbClr val="111111"/>
                </a:solidFill>
                <a:effectLst/>
                <a:latin typeface="Roboto" panose="02000000000000000000" pitchFamily="2" charset="0"/>
              </a:rPr>
              <a:t>delivered </a:t>
            </a:r>
            <a:r>
              <a:rPr lang="en-US" b="0" i="0" dirty="0">
                <a:solidFill>
                  <a:srgbClr val="111111"/>
                </a:solidFill>
                <a:effectLst/>
                <a:latin typeface="Roboto" panose="02000000000000000000" pitchFamily="2" charset="0"/>
              </a:rPr>
              <a:t>by registered tertiary education </a:t>
            </a:r>
            <a:r>
              <a:rPr lang="en-US" b="0" i="0">
                <a:solidFill>
                  <a:srgbClr val="111111"/>
                </a:solidFill>
                <a:effectLst/>
                <a:latin typeface="Roboto" panose="02000000000000000000" pitchFamily="2" charset="0"/>
              </a:rPr>
              <a:t>providers </a:t>
            </a:r>
          </a:p>
          <a:p>
            <a:r>
              <a:rPr lang="en-US" b="0" i="0" dirty="0">
                <a:solidFill>
                  <a:srgbClr val="111111"/>
                </a:solidFill>
                <a:effectLst/>
                <a:latin typeface="Roboto" panose="02000000000000000000" pitchFamily="2" charset="0"/>
              </a:rPr>
              <a:t>can be up to 40 credits in size and at any level of the framework</a:t>
            </a:r>
            <a:endParaRPr lang="en-NZ" dirty="0"/>
          </a:p>
        </p:txBody>
      </p:sp>
      <p:sp>
        <p:nvSpPr>
          <p:cNvPr id="4" name="Slide Number Placeholder 3"/>
          <p:cNvSpPr>
            <a:spLocks noGrp="1"/>
          </p:cNvSpPr>
          <p:nvPr>
            <p:ph type="sldNum" sz="quarter" idx="5"/>
          </p:nvPr>
        </p:nvSpPr>
        <p:spPr/>
        <p:txBody>
          <a:bodyPr/>
          <a:lstStyle/>
          <a:p>
            <a:fld id="{F1FE8F9B-E7AF-A742-BEFE-CED1584FFF97}" type="slidenum">
              <a:rPr lang="en-US" smtClean="0"/>
              <a:t>14</a:t>
            </a:fld>
            <a:endParaRPr lang="en-US"/>
          </a:p>
        </p:txBody>
      </p:sp>
    </p:spTree>
    <p:extLst>
      <p:ext uri="{BB962C8B-B14F-4D97-AF65-F5344CB8AC3E}">
        <p14:creationId xmlns:p14="http://schemas.microsoft.com/office/powerpoint/2010/main" val="3895673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a:t>NZ REX = New Zealand Registration Examination </a:t>
            </a:r>
          </a:p>
          <a:p>
            <a:r>
              <a:rPr lang="en-NZ" sz="1200" b="1">
                <a:solidFill>
                  <a:srgbClr val="00AFB9"/>
                </a:solidFill>
                <a:cs typeface="Arial"/>
              </a:rPr>
              <a:t>International Recruitment Centre  starts late Oct</a:t>
            </a:r>
          </a:p>
          <a:p>
            <a:r>
              <a:rPr lang="en-NZ" sz="1200" b="1">
                <a:solidFill>
                  <a:srgbClr val="00AFB9"/>
                </a:solidFill>
                <a:cs typeface="Arial"/>
              </a:rPr>
              <a:t> Recruitment Campaign</a:t>
            </a:r>
            <a:r>
              <a:rPr lang="en-US" sz="1200">
                <a:solidFill>
                  <a:srgbClr val="00AFB9"/>
                </a:solidFill>
                <a:cs typeface="Arial"/>
              </a:rPr>
              <a:t>​ </a:t>
            </a:r>
            <a:r>
              <a:rPr lang="en-US" sz="1200" b="1">
                <a:solidFill>
                  <a:srgbClr val="00AFB9"/>
                </a:solidFill>
                <a:cs typeface="Arial"/>
              </a:rPr>
              <a:t> starts mid Nov</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F1FE8F9B-E7AF-A742-BEFE-CED1584FFF97}" type="slidenum">
              <a:rPr lang="en-US" smtClean="0"/>
              <a:t>16</a:t>
            </a:fld>
            <a:endParaRPr lang="en-US"/>
          </a:p>
        </p:txBody>
      </p:sp>
    </p:spTree>
    <p:extLst>
      <p:ext uri="{BB962C8B-B14F-4D97-AF65-F5344CB8AC3E}">
        <p14:creationId xmlns:p14="http://schemas.microsoft.com/office/powerpoint/2010/main" val="3117966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1FE8F9B-E7AF-A742-BEFE-CED1584FFF97}" type="slidenum">
              <a:rPr lang="en-US" smtClean="0"/>
              <a:t>18</a:t>
            </a:fld>
            <a:endParaRPr lang="en-US"/>
          </a:p>
        </p:txBody>
      </p:sp>
    </p:spTree>
    <p:extLst>
      <p:ext uri="{BB962C8B-B14F-4D97-AF65-F5344CB8AC3E}">
        <p14:creationId xmlns:p14="http://schemas.microsoft.com/office/powerpoint/2010/main" val="3842672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jpeg"/><Relationship Id="rId1" Type="http://schemas.openxmlformats.org/officeDocument/2006/relationships/slideMaster" Target="../slideMasters/slideMaster3.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Master" Target="../slideMasters/slideMaster4.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_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8AFB67-8078-7743-BBBB-728EEE0EE4C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AE06B29-9804-B245-B86F-1FA80830A9F8}"/>
              </a:ext>
            </a:extLst>
          </p:cNvPr>
          <p:cNvSpPr>
            <a:spLocks noGrp="1"/>
          </p:cNvSpPr>
          <p:nvPr>
            <p:ph type="ctrTitle" hasCustomPrompt="1"/>
          </p:nvPr>
        </p:nvSpPr>
        <p:spPr>
          <a:xfrm>
            <a:off x="671333" y="2110260"/>
            <a:ext cx="9996668" cy="2387600"/>
          </a:xfrm>
        </p:spPr>
        <p:txBody>
          <a:bodyPr anchor="b">
            <a:normAutofit/>
          </a:bodyPr>
          <a:lstStyle>
            <a:lvl1pPr algn="l">
              <a:defRPr lang="en-NZ" sz="7000" b="1" smtClean="0">
                <a:solidFill>
                  <a:schemeClr val="accent1"/>
                </a:solidFill>
                <a:effectLst/>
              </a:defRPr>
            </a:lvl1pPr>
          </a:lstStyle>
          <a:p>
            <a:r>
              <a:rPr lang="en-NZ" b="1">
                <a:solidFill>
                  <a:srgbClr val="CDEBEF"/>
                </a:solidFill>
                <a:effectLst/>
                <a:latin typeface="Arial" panose="020B0604020202020204" pitchFamily="34" charset="0"/>
              </a:rPr>
              <a:t>Cover page </a:t>
            </a:r>
            <a:br>
              <a:rPr lang="en-NZ" b="1">
                <a:solidFill>
                  <a:srgbClr val="CDEBEF"/>
                </a:solidFill>
                <a:effectLst/>
                <a:latin typeface="Arial" panose="020B0604020202020204" pitchFamily="34" charset="0"/>
              </a:rPr>
            </a:br>
            <a:r>
              <a:rPr lang="en-NZ" b="1">
                <a:solidFill>
                  <a:srgbClr val="CDEBEF"/>
                </a:solidFill>
                <a:effectLst/>
                <a:latin typeface="Arial" panose="020B0604020202020204" pitchFamily="34" charset="0"/>
              </a:rPr>
              <a:t>option one</a:t>
            </a:r>
            <a:endParaRPr lang="en-NZ">
              <a:solidFill>
                <a:srgbClr val="CDEBEF"/>
              </a:solidFill>
              <a:effectLst/>
              <a:latin typeface="Arial" panose="020B0604020202020204" pitchFamily="34" charset="0"/>
            </a:endParaRPr>
          </a:p>
        </p:txBody>
      </p:sp>
      <p:sp>
        <p:nvSpPr>
          <p:cNvPr id="3" name="Subtitle 2">
            <a:extLst>
              <a:ext uri="{FF2B5EF4-FFF2-40B4-BE49-F238E27FC236}">
                <a16:creationId xmlns:a16="http://schemas.microsoft.com/office/drawing/2014/main" id="{3E4E590B-CF11-1141-9EC0-24B006302A66}"/>
              </a:ext>
            </a:extLst>
          </p:cNvPr>
          <p:cNvSpPr>
            <a:spLocks noGrp="1"/>
          </p:cNvSpPr>
          <p:nvPr>
            <p:ph type="subTitle" idx="1" hasCustomPrompt="1"/>
          </p:nvPr>
        </p:nvSpPr>
        <p:spPr>
          <a:xfrm>
            <a:off x="752355" y="4758654"/>
            <a:ext cx="9915645" cy="485442"/>
          </a:xfrm>
        </p:spPr>
        <p:txBody>
          <a:bodyPr/>
          <a:lstStyle>
            <a:lvl1pPr marL="0" indent="0" algn="l">
              <a:buNone/>
              <a:defRPr lang="en-NZ" b="1" smtClean="0">
                <a:solidFill>
                  <a:schemeClr val="bg2"/>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NZ" b="1">
                <a:solidFill>
                  <a:srgbClr val="00B2B9"/>
                </a:solidFill>
                <a:effectLst/>
                <a:latin typeface="Arial" panose="020B0604020202020204" pitchFamily="34" charset="0"/>
              </a:rPr>
              <a:t>Subheading</a:t>
            </a:r>
            <a:endParaRPr lang="en-NZ">
              <a:solidFill>
                <a:srgbClr val="00B2B9"/>
              </a:solidFill>
              <a:effectLst/>
              <a:latin typeface="Arial" panose="020B0604020202020204" pitchFamily="34" charset="0"/>
            </a:endParaRPr>
          </a:p>
        </p:txBody>
      </p:sp>
      <p:sp>
        <p:nvSpPr>
          <p:cNvPr id="4" name="Date Placeholder 3">
            <a:extLst>
              <a:ext uri="{FF2B5EF4-FFF2-40B4-BE49-F238E27FC236}">
                <a16:creationId xmlns:a16="http://schemas.microsoft.com/office/drawing/2014/main" id="{5CFD1E8C-F4B6-9447-BFE8-9A5892CFEBC9}"/>
              </a:ext>
            </a:extLst>
          </p:cNvPr>
          <p:cNvSpPr>
            <a:spLocks noGrp="1"/>
          </p:cNvSpPr>
          <p:nvPr>
            <p:ph type="dt" sz="half" idx="10"/>
          </p:nvPr>
        </p:nvSpPr>
        <p:spPr>
          <a:xfrm>
            <a:off x="752355" y="5244097"/>
            <a:ext cx="9915644" cy="365125"/>
          </a:xfrm>
        </p:spPr>
        <p:txBody>
          <a:bodyPr/>
          <a:lstStyle>
            <a:lvl1pPr algn="l">
              <a:defRPr sz="2400" b="1">
                <a:solidFill>
                  <a:schemeClr val="bg2"/>
                </a:solidFill>
              </a:defRPr>
            </a:lvl1pPr>
          </a:lstStyle>
          <a:p>
            <a:fld id="{760D1E2C-25B0-4F41-B0D0-99B7BBE766BA}" type="datetimeFigureOut">
              <a:rPr lang="en-US" smtClean="0"/>
              <a:pPr/>
              <a:t>3/22/2023</a:t>
            </a:fld>
            <a:endParaRPr lang="en-US"/>
          </a:p>
        </p:txBody>
      </p:sp>
    </p:spTree>
    <p:extLst>
      <p:ext uri="{BB962C8B-B14F-4D97-AF65-F5344CB8AC3E}">
        <p14:creationId xmlns:p14="http://schemas.microsoft.com/office/powerpoint/2010/main" val="1940243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3CFB55-44C4-E24F-9B59-0D9CBC59AA4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18A6BFD9-C9B2-E74C-8E1D-A85AFE19031A}"/>
              </a:ext>
            </a:extLst>
          </p:cNvPr>
          <p:cNvSpPr>
            <a:spLocks noGrp="1"/>
          </p:cNvSpPr>
          <p:nvPr>
            <p:ph type="ctrTitle" hasCustomPrompt="1"/>
          </p:nvPr>
        </p:nvSpPr>
        <p:spPr>
          <a:xfrm>
            <a:off x="786063" y="480971"/>
            <a:ext cx="7724274" cy="2387600"/>
          </a:xfrm>
        </p:spPr>
        <p:txBody>
          <a:bodyPr anchor="b">
            <a:normAutofit/>
          </a:bodyPr>
          <a:lstStyle>
            <a:lvl1pPr algn="l">
              <a:defRPr lang="en-NZ" sz="6400" b="1" smtClean="0">
                <a:solidFill>
                  <a:schemeClr val="tx1"/>
                </a:solidFill>
                <a:effectLst/>
              </a:defRPr>
            </a:lvl1pPr>
          </a:lstStyle>
          <a:p>
            <a:r>
              <a:rPr lang="en-NZ" b="1">
                <a:solidFill>
                  <a:srgbClr val="CDEBEF"/>
                </a:solidFill>
                <a:effectLst/>
                <a:latin typeface="Arial" panose="020B0604020202020204" pitchFamily="34" charset="0"/>
              </a:rPr>
              <a:t>COVER PAGE OPTION TWO</a:t>
            </a:r>
            <a:endParaRPr lang="en-NZ">
              <a:solidFill>
                <a:srgbClr val="CDEBEF"/>
              </a:solidFill>
              <a:effectLst/>
              <a:latin typeface="Arial" panose="020B0604020202020204" pitchFamily="34" charset="0"/>
            </a:endParaRPr>
          </a:p>
        </p:txBody>
      </p:sp>
      <p:sp>
        <p:nvSpPr>
          <p:cNvPr id="16" name="Text Placeholder 15">
            <a:extLst>
              <a:ext uri="{FF2B5EF4-FFF2-40B4-BE49-F238E27FC236}">
                <a16:creationId xmlns:a16="http://schemas.microsoft.com/office/drawing/2014/main" id="{C8BAB750-98F9-D145-AFF8-ECA56CC31F99}"/>
              </a:ext>
            </a:extLst>
          </p:cNvPr>
          <p:cNvSpPr>
            <a:spLocks noGrp="1"/>
          </p:cNvSpPr>
          <p:nvPr>
            <p:ph type="body" sz="quarter" idx="10"/>
          </p:nvPr>
        </p:nvSpPr>
        <p:spPr>
          <a:xfrm>
            <a:off x="758031" y="3083719"/>
            <a:ext cx="7780337" cy="690562"/>
          </a:xfrm>
        </p:spPr>
        <p:txBody>
          <a:bodyPr>
            <a:normAutofit/>
          </a:bodyPr>
          <a:lstStyle>
            <a:lvl1pPr marL="0" indent="0">
              <a:buNone/>
              <a:defRPr sz="2000" b="1">
                <a:solidFill>
                  <a:schemeClr val="bg2"/>
                </a:solidFill>
              </a:defRPr>
            </a:lvl1pPr>
          </a:lstStyle>
          <a:p>
            <a:pPr lvl="0"/>
            <a:r>
              <a:rPr lang="en-US"/>
              <a:t>Click to edit Master text styles</a:t>
            </a:r>
          </a:p>
        </p:txBody>
      </p:sp>
      <p:sp>
        <p:nvSpPr>
          <p:cNvPr id="19" name="Date Placeholder 3">
            <a:extLst>
              <a:ext uri="{FF2B5EF4-FFF2-40B4-BE49-F238E27FC236}">
                <a16:creationId xmlns:a16="http://schemas.microsoft.com/office/drawing/2014/main" id="{81D71ECB-95FF-844F-BDD6-C4E7A5628E83}"/>
              </a:ext>
            </a:extLst>
          </p:cNvPr>
          <p:cNvSpPr>
            <a:spLocks noGrp="1"/>
          </p:cNvSpPr>
          <p:nvPr>
            <p:ph type="dt" sz="half" idx="11"/>
          </p:nvPr>
        </p:nvSpPr>
        <p:spPr>
          <a:xfrm>
            <a:off x="758031" y="3429000"/>
            <a:ext cx="9143999" cy="365125"/>
          </a:xfrm>
        </p:spPr>
        <p:txBody>
          <a:bodyPr/>
          <a:lstStyle>
            <a:lvl1pPr algn="l">
              <a:defRPr sz="2400" b="1">
                <a:solidFill>
                  <a:schemeClr val="bg2"/>
                </a:solidFill>
              </a:defRPr>
            </a:lvl1pPr>
          </a:lstStyle>
          <a:p>
            <a:fld id="{760D1E2C-25B0-4F41-B0D0-99B7BBE766BA}" type="datetimeFigureOut">
              <a:rPr lang="en-US" smtClean="0"/>
              <a:pPr/>
              <a:t>3/22/2023</a:t>
            </a:fld>
            <a:endParaRPr lang="en-US"/>
          </a:p>
        </p:txBody>
      </p:sp>
    </p:spTree>
    <p:extLst>
      <p:ext uri="{BB962C8B-B14F-4D97-AF65-F5344CB8AC3E}">
        <p14:creationId xmlns:p14="http://schemas.microsoft.com/office/powerpoint/2010/main" val="2029013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_1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5333FD-53CF-244F-8489-8FA000A51B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59944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a:t>Divider page option one</a:t>
            </a:r>
            <a:endParaRPr lang="en-US"/>
          </a:p>
        </p:txBody>
      </p:sp>
    </p:spTree>
    <p:extLst>
      <p:ext uri="{BB962C8B-B14F-4D97-AF65-F5344CB8AC3E}">
        <p14:creationId xmlns:p14="http://schemas.microsoft.com/office/powerpoint/2010/main" val="143569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_1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8F8557-71A9-1F4D-8675-DE87C16A78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198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a:t>Divider page option two</a:t>
            </a:r>
            <a:endParaRPr lang="en-US"/>
          </a:p>
        </p:txBody>
      </p:sp>
    </p:spTree>
    <p:extLst>
      <p:ext uri="{BB962C8B-B14F-4D97-AF65-F5344CB8AC3E}">
        <p14:creationId xmlns:p14="http://schemas.microsoft.com/office/powerpoint/2010/main" val="1318528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_2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27F593-37D0-D547-9302-7B93D3FBBB3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lvl1pPr>
          </a:lstStyle>
          <a:p>
            <a:r>
              <a:rPr lang="en-GB"/>
              <a:t>DIVIDER PAGE OPTION TWO (A)</a:t>
            </a:r>
            <a:endParaRPr lang="en-US"/>
          </a:p>
        </p:txBody>
      </p:sp>
    </p:spTree>
    <p:extLst>
      <p:ext uri="{BB962C8B-B14F-4D97-AF65-F5344CB8AC3E}">
        <p14:creationId xmlns:p14="http://schemas.microsoft.com/office/powerpoint/2010/main" val="2364969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_2B">
    <p:spTree>
      <p:nvGrpSpPr>
        <p:cNvPr id="1" name=""/>
        <p:cNvGrpSpPr/>
        <p:nvPr/>
      </p:nvGrpSpPr>
      <p:grpSpPr>
        <a:xfrm>
          <a:off x="0" y="0"/>
          <a:ext cx="0" cy="0"/>
          <a:chOff x="0" y="0"/>
          <a:chExt cx="0" cy="0"/>
        </a:xfrm>
      </p:grpSpPr>
      <p:pic>
        <p:nvPicPr>
          <p:cNvPr id="4" name="Picture 3" descr="People running in grass">
            <a:extLst>
              <a:ext uri="{FF2B5EF4-FFF2-40B4-BE49-F238E27FC236}">
                <a16:creationId xmlns:a16="http://schemas.microsoft.com/office/drawing/2014/main" id="{A224D2E8-1E10-BC4E-BC32-D45BE7DCFF2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
            <a:ext cx="12192000" cy="7513896"/>
          </a:xfrm>
          <a:prstGeom prst="rect">
            <a:avLst/>
          </a:prstGeom>
        </p:spPr>
      </p:pic>
      <p:pic>
        <p:nvPicPr>
          <p:cNvPr id="9" name="Picture 8" descr="Background pattern&#10;&#10;Description automatically generated">
            <a:extLst>
              <a:ext uri="{FF2B5EF4-FFF2-40B4-BE49-F238E27FC236}">
                <a16:creationId xmlns:a16="http://schemas.microsoft.com/office/drawing/2014/main" id="{0E1DC582-C29C-492B-A334-68A71B6CBA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12995" y="-2"/>
            <a:ext cx="4045752" cy="4776186"/>
          </a:xfrm>
          <a:prstGeom prst="rect">
            <a:avLst/>
          </a:prstGeom>
        </p:spPr>
      </p:pic>
      <p:sp>
        <p:nvSpPr>
          <p:cNvPr id="3" name="Rectangle 2">
            <a:extLst>
              <a:ext uri="{FF2B5EF4-FFF2-40B4-BE49-F238E27FC236}">
                <a16:creationId xmlns:a16="http://schemas.microsoft.com/office/drawing/2014/main" id="{6085457F-FA47-4DBD-85FE-4656C30B05D6}"/>
              </a:ext>
            </a:extLst>
          </p:cNvPr>
          <p:cNvSpPr/>
          <p:nvPr userDrawn="1"/>
        </p:nvSpPr>
        <p:spPr>
          <a:xfrm>
            <a:off x="896644" y="-1"/>
            <a:ext cx="5086905" cy="6858000"/>
          </a:xfrm>
          <a:prstGeom prst="rect">
            <a:avLst/>
          </a:prstGeom>
          <a:solidFill>
            <a:srgbClr val="0F818F"/>
          </a:solidFill>
          <a:ln>
            <a:solidFill>
              <a:srgbClr val="00B2B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solidFill>
                  <a:schemeClr val="bg1"/>
                </a:solidFill>
              </a:defRPr>
            </a:lvl1pPr>
          </a:lstStyle>
          <a:p>
            <a:r>
              <a:rPr lang="en-GB"/>
              <a:t>DIVIDER PAGE OPTION TWO (B)</a:t>
            </a:r>
            <a:endParaRPr lang="en-US"/>
          </a:p>
        </p:txBody>
      </p:sp>
      <p:pic>
        <p:nvPicPr>
          <p:cNvPr id="8" name="Picture 7" descr="Background pattern&#10;&#10;Description automatically generated">
            <a:extLst>
              <a:ext uri="{FF2B5EF4-FFF2-40B4-BE49-F238E27FC236}">
                <a16:creationId xmlns:a16="http://schemas.microsoft.com/office/drawing/2014/main" id="{E619F75D-93EF-40EC-B490-A58FB7BBFD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6248" y="0"/>
            <a:ext cx="4045752" cy="4776186"/>
          </a:xfrm>
          <a:prstGeom prst="rect">
            <a:avLst/>
          </a:prstGeom>
        </p:spPr>
      </p:pic>
    </p:spTree>
    <p:extLst>
      <p:ext uri="{BB962C8B-B14F-4D97-AF65-F5344CB8AC3E}">
        <p14:creationId xmlns:p14="http://schemas.microsoft.com/office/powerpoint/2010/main" val="1255347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9AC637-2226-A54F-B2DE-5D02C43D87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79396" y="0"/>
            <a:ext cx="4212603" cy="5029200"/>
          </a:xfrm>
          <a:prstGeom prst="rect">
            <a:avLst/>
          </a:prstGeom>
        </p:spPr>
      </p:pic>
      <p:sp>
        <p:nvSpPr>
          <p:cNvPr id="11" name="Text Placeholder 10">
            <a:extLst>
              <a:ext uri="{FF2B5EF4-FFF2-40B4-BE49-F238E27FC236}">
                <a16:creationId xmlns:a16="http://schemas.microsoft.com/office/drawing/2014/main" id="{CA34AE92-42F8-9C49-AC1B-479290E3D9C7}"/>
              </a:ext>
            </a:extLst>
          </p:cNvPr>
          <p:cNvSpPr>
            <a:spLocks noGrp="1"/>
          </p:cNvSpPr>
          <p:nvPr>
            <p:ph type="body" sz="quarter" idx="14" hasCustomPrompt="1"/>
          </p:nvPr>
        </p:nvSpPr>
        <p:spPr>
          <a:xfrm>
            <a:off x="814137" y="782219"/>
            <a:ext cx="10335126" cy="753979"/>
          </a:xfrm>
        </p:spPr>
        <p:txBody>
          <a:bodyPr>
            <a:noAutofit/>
          </a:bodyPr>
          <a:lstStyle>
            <a:lvl1pPr marL="0" indent="0">
              <a:buNone/>
              <a:defRPr sz="5000" b="1">
                <a:solidFill>
                  <a:schemeClr val="tx2"/>
                </a:solidFill>
              </a:defRPr>
            </a:lvl1pPr>
          </a:lstStyle>
          <a:p>
            <a:pPr lvl="0"/>
            <a:r>
              <a:rPr lang="en-GB"/>
              <a:t>Heading</a:t>
            </a:r>
          </a:p>
        </p:txBody>
      </p:sp>
      <p:sp>
        <p:nvSpPr>
          <p:cNvPr id="13" name="Text Placeholder 12">
            <a:extLst>
              <a:ext uri="{FF2B5EF4-FFF2-40B4-BE49-F238E27FC236}">
                <a16:creationId xmlns:a16="http://schemas.microsoft.com/office/drawing/2014/main" id="{4197B82A-BCB6-4E49-BD01-8BDF288185F0}"/>
              </a:ext>
            </a:extLst>
          </p:cNvPr>
          <p:cNvSpPr>
            <a:spLocks noGrp="1"/>
          </p:cNvSpPr>
          <p:nvPr>
            <p:ph type="body" sz="quarter" idx="15"/>
          </p:nvPr>
        </p:nvSpPr>
        <p:spPr>
          <a:xfrm>
            <a:off x="814138" y="2125244"/>
            <a:ext cx="5017168" cy="3950537"/>
          </a:xfrm>
        </p:spPr>
        <p:txBody>
          <a:bodyPr/>
          <a:lstStyle>
            <a:lvl1pPr marL="0" indent="0">
              <a:buNone/>
              <a:defRPr sz="2600" b="1"/>
            </a:lvl1pPr>
            <a:lvl2pPr marL="457200" indent="0">
              <a:buNone/>
              <a:defRPr>
                <a:solidFill>
                  <a:schemeClr val="bg2"/>
                </a:solidFill>
              </a:defRPr>
            </a:lvl2pPr>
          </a:lstStyle>
          <a:p>
            <a:pPr lvl="0"/>
            <a:r>
              <a:rPr lang="en-US"/>
              <a:t>Click to edit Master text styles</a:t>
            </a:r>
          </a:p>
        </p:txBody>
      </p:sp>
      <p:sp>
        <p:nvSpPr>
          <p:cNvPr id="15" name="Text Placeholder 14">
            <a:extLst>
              <a:ext uri="{FF2B5EF4-FFF2-40B4-BE49-F238E27FC236}">
                <a16:creationId xmlns:a16="http://schemas.microsoft.com/office/drawing/2014/main" id="{E52DF885-1649-5A48-85F5-F398B30576DB}"/>
              </a:ext>
            </a:extLst>
          </p:cNvPr>
          <p:cNvSpPr>
            <a:spLocks noGrp="1"/>
          </p:cNvSpPr>
          <p:nvPr>
            <p:ph type="body" sz="quarter" idx="16"/>
          </p:nvPr>
        </p:nvSpPr>
        <p:spPr>
          <a:xfrm>
            <a:off x="6132095" y="2125243"/>
            <a:ext cx="5017168" cy="3950537"/>
          </a:xfrm>
        </p:spPr>
        <p:txBody>
          <a:bodyPr>
            <a:normAutofit/>
          </a:bodyPr>
          <a:lstStyle>
            <a:lvl1pPr>
              <a:defRPr sz="24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52587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highligh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6048CA-B874-0641-B449-2A58C1B7595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01000" y="0"/>
            <a:ext cx="33528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6396789" cy="753979"/>
          </a:xfrm>
        </p:spPr>
        <p:txBody>
          <a:bodyPr>
            <a:noAutofit/>
          </a:bodyPr>
          <a:lstStyle>
            <a:lvl1pPr marL="0" indent="0">
              <a:buNone/>
              <a:defRPr sz="5000" b="1">
                <a:solidFill>
                  <a:schemeClr val="tx2"/>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6"/>
            <a:ext cx="6396788" cy="3950537"/>
          </a:xfrm>
        </p:spPr>
        <p:txBody>
          <a:bodyPr/>
          <a:lstStyle>
            <a:lvl1pPr marL="0" indent="0">
              <a:buNone/>
              <a:defRPr sz="2600" b="1"/>
            </a:lvl1pPr>
          </a:lstStyle>
          <a:p>
            <a:pPr lvl="0"/>
            <a:r>
              <a:rPr lang="en-US"/>
              <a:t>Click to edit Master text styles</a:t>
            </a:r>
          </a:p>
          <a:p>
            <a:pPr lvl="1"/>
            <a:r>
              <a:rPr lang="en-US"/>
              <a:t>Second level</a:t>
            </a:r>
          </a:p>
        </p:txBody>
      </p:sp>
      <p:sp>
        <p:nvSpPr>
          <p:cNvPr id="14" name="Text Placeholder 13">
            <a:extLst>
              <a:ext uri="{FF2B5EF4-FFF2-40B4-BE49-F238E27FC236}">
                <a16:creationId xmlns:a16="http://schemas.microsoft.com/office/drawing/2014/main" id="{FBBA1DF4-9224-B144-8338-BF6D2E5DA3A1}"/>
              </a:ext>
            </a:extLst>
          </p:cNvPr>
          <p:cNvSpPr>
            <a:spLocks noGrp="1"/>
          </p:cNvSpPr>
          <p:nvPr>
            <p:ph type="body" sz="quarter" idx="17"/>
          </p:nvPr>
        </p:nvSpPr>
        <p:spPr>
          <a:xfrm>
            <a:off x="8323596" y="3428999"/>
            <a:ext cx="2627395" cy="2646363"/>
          </a:xfrm>
        </p:spPr>
        <p:txBody>
          <a:bodyPr>
            <a:normAutofit/>
          </a:bodyPr>
          <a:lstStyle>
            <a:lvl1pPr marL="0" indent="0">
              <a:buNone/>
              <a:defRPr sz="2400" b="1"/>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95411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36F58E-47FF-DB47-90CD-BF54C9605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62900" y="0"/>
            <a:ext cx="42291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a:t>Click to 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a:t>Click icon to add picture</a:t>
            </a:r>
          </a:p>
        </p:txBody>
      </p:sp>
    </p:spTree>
    <p:extLst>
      <p:ext uri="{BB962C8B-B14F-4D97-AF65-F5344CB8AC3E}">
        <p14:creationId xmlns:p14="http://schemas.microsoft.com/office/powerpoint/2010/main" val="348812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6608C-7A3D-D246-B47B-4AF3B9746D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47542" y="0"/>
            <a:ext cx="5744458"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a:t>Click to 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a:t>Click icon to add picture</a:t>
            </a:r>
          </a:p>
        </p:txBody>
      </p:sp>
    </p:spTree>
    <p:extLst>
      <p:ext uri="{BB962C8B-B14F-4D97-AF65-F5344CB8AC3E}">
        <p14:creationId xmlns:p14="http://schemas.microsoft.com/office/powerpoint/2010/main" val="745291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 and image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6608C-7A3D-D246-B47B-4AF3B9746D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04100" y="0"/>
            <a:ext cx="47879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a:t>Heading</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814138" y="2124826"/>
            <a:ext cx="10487276" cy="3826711"/>
          </a:xfrm>
        </p:spPr>
        <p:txBody>
          <a:bodyPr/>
          <a:lstStyle/>
          <a:p>
            <a:r>
              <a:rPr lang="en-US"/>
              <a:t>Click icon to add picture</a:t>
            </a:r>
          </a:p>
        </p:txBody>
      </p:sp>
    </p:spTree>
    <p:extLst>
      <p:ext uri="{BB962C8B-B14F-4D97-AF65-F5344CB8AC3E}">
        <p14:creationId xmlns:p14="http://schemas.microsoft.com/office/powerpoint/2010/main" val="1738146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3E6A06-AC02-0B4C-BEC4-22E5EB0E5F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543301"/>
            <a:ext cx="12192000" cy="3314699"/>
          </a:xfrm>
          <a:prstGeom prst="rect">
            <a:avLst/>
          </a:prstGeom>
        </p:spPr>
      </p:pic>
      <p:sp>
        <p:nvSpPr>
          <p:cNvPr id="9" name="Text Placeholder 10">
            <a:extLst>
              <a:ext uri="{FF2B5EF4-FFF2-40B4-BE49-F238E27FC236}">
                <a16:creationId xmlns:a16="http://schemas.microsoft.com/office/drawing/2014/main" id="{DBEE3B4B-E739-954D-B290-F6295F786641}"/>
              </a:ext>
            </a:extLst>
          </p:cNvPr>
          <p:cNvSpPr>
            <a:spLocks noGrp="1"/>
          </p:cNvSpPr>
          <p:nvPr>
            <p:ph type="body" sz="quarter" idx="14" hasCustomPrompt="1"/>
          </p:nvPr>
        </p:nvSpPr>
        <p:spPr>
          <a:xfrm>
            <a:off x="814137" y="782219"/>
            <a:ext cx="10487276" cy="753979"/>
          </a:xfrm>
        </p:spPr>
        <p:txBody>
          <a:bodyPr>
            <a:noAutofit/>
          </a:bodyPr>
          <a:lstStyle>
            <a:lvl1pPr marL="0" indent="0">
              <a:buNone/>
              <a:defRPr sz="5000" b="1">
                <a:solidFill>
                  <a:schemeClr val="tx2"/>
                </a:solidFill>
              </a:defRPr>
            </a:lvl1pPr>
          </a:lstStyle>
          <a:p>
            <a:pPr lvl="0"/>
            <a:r>
              <a:rPr lang="en-GB"/>
              <a:t>Heading</a:t>
            </a:r>
          </a:p>
        </p:txBody>
      </p:sp>
      <p:sp>
        <p:nvSpPr>
          <p:cNvPr id="10" name="Picture Placeholder 17">
            <a:extLst>
              <a:ext uri="{FF2B5EF4-FFF2-40B4-BE49-F238E27FC236}">
                <a16:creationId xmlns:a16="http://schemas.microsoft.com/office/drawing/2014/main" id="{3FDB6C1F-5349-374A-88E7-0D8122E02E85}"/>
              </a:ext>
            </a:extLst>
          </p:cNvPr>
          <p:cNvSpPr>
            <a:spLocks noGrp="1"/>
          </p:cNvSpPr>
          <p:nvPr>
            <p:ph type="pic" sz="quarter" idx="17"/>
          </p:nvPr>
        </p:nvSpPr>
        <p:spPr>
          <a:xfrm>
            <a:off x="6208713" y="2124825"/>
            <a:ext cx="5092700" cy="3826712"/>
          </a:xfrm>
        </p:spPr>
        <p:txBody>
          <a:bodyPr/>
          <a:lstStyle/>
          <a:p>
            <a:r>
              <a:rPr lang="en-US"/>
              <a:t>Click icon to add picture</a:t>
            </a:r>
          </a:p>
        </p:txBody>
      </p:sp>
      <p:sp>
        <p:nvSpPr>
          <p:cNvPr id="11" name="Picture Placeholder 17">
            <a:extLst>
              <a:ext uri="{FF2B5EF4-FFF2-40B4-BE49-F238E27FC236}">
                <a16:creationId xmlns:a16="http://schemas.microsoft.com/office/drawing/2014/main" id="{32BB2FD4-C845-7440-B204-8ACE87C1444A}"/>
              </a:ext>
            </a:extLst>
          </p:cNvPr>
          <p:cNvSpPr>
            <a:spLocks noGrp="1"/>
          </p:cNvSpPr>
          <p:nvPr>
            <p:ph type="pic" sz="quarter" idx="18"/>
          </p:nvPr>
        </p:nvSpPr>
        <p:spPr>
          <a:xfrm>
            <a:off x="814137" y="2124825"/>
            <a:ext cx="5092700" cy="3826712"/>
          </a:xfrm>
        </p:spPr>
        <p:txBody>
          <a:bodyPr/>
          <a:lstStyle/>
          <a:p>
            <a:r>
              <a:rPr lang="en-US"/>
              <a:t>Click icon to add picture</a:t>
            </a:r>
          </a:p>
        </p:txBody>
      </p:sp>
    </p:spTree>
    <p:extLst>
      <p:ext uri="{BB962C8B-B14F-4D97-AF65-F5344CB8AC3E}">
        <p14:creationId xmlns:p14="http://schemas.microsoft.com/office/powerpoint/2010/main" val="3915895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ey stats/inf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4638C0-0085-7C44-BF6A-6CBEB7EBF6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901700"/>
            <a:ext cx="12192000" cy="5956300"/>
          </a:xfrm>
          <a:prstGeom prst="rect">
            <a:avLst/>
          </a:prstGeom>
        </p:spPr>
      </p:pic>
      <p:sp>
        <p:nvSpPr>
          <p:cNvPr id="13" name="Text Placeholder 13">
            <a:extLst>
              <a:ext uri="{FF2B5EF4-FFF2-40B4-BE49-F238E27FC236}">
                <a16:creationId xmlns:a16="http://schemas.microsoft.com/office/drawing/2014/main" id="{08449011-4DB6-7843-A7BF-92C8DD091788}"/>
              </a:ext>
            </a:extLst>
          </p:cNvPr>
          <p:cNvSpPr>
            <a:spLocks noGrp="1"/>
          </p:cNvSpPr>
          <p:nvPr>
            <p:ph type="body" sz="quarter" idx="17"/>
          </p:nvPr>
        </p:nvSpPr>
        <p:spPr>
          <a:xfrm>
            <a:off x="8323596" y="3481137"/>
            <a:ext cx="2627395" cy="2273969"/>
          </a:xfrm>
        </p:spPr>
        <p:txBody>
          <a:bodyPr>
            <a:normAutofit/>
          </a:bodyPr>
          <a:lstStyle>
            <a:lvl1pPr marL="0" indent="0" algn="ctr">
              <a:buNone/>
              <a:defRPr sz="2400" b="1">
                <a:solidFill>
                  <a:schemeClr val="accent4"/>
                </a:solidFill>
              </a:defRPr>
            </a:lvl1pPr>
            <a:lvl2pPr marL="457200" indent="0">
              <a:buNone/>
              <a:defRPr/>
            </a:lvl2pPr>
          </a:lstStyle>
          <a:p>
            <a:pPr lvl="0"/>
            <a:r>
              <a:rPr lang="en-US"/>
              <a:t>Click to edit Master text styles</a:t>
            </a:r>
          </a:p>
        </p:txBody>
      </p:sp>
      <p:sp>
        <p:nvSpPr>
          <p:cNvPr id="14" name="Text Placeholder 13">
            <a:extLst>
              <a:ext uri="{FF2B5EF4-FFF2-40B4-BE49-F238E27FC236}">
                <a16:creationId xmlns:a16="http://schemas.microsoft.com/office/drawing/2014/main" id="{0A9B624A-E79B-1D4C-8FBE-83631AE8F9DC}"/>
              </a:ext>
            </a:extLst>
          </p:cNvPr>
          <p:cNvSpPr>
            <a:spLocks noGrp="1"/>
          </p:cNvSpPr>
          <p:nvPr>
            <p:ph type="body" sz="quarter" idx="18"/>
          </p:nvPr>
        </p:nvSpPr>
        <p:spPr>
          <a:xfrm>
            <a:off x="4778291" y="3481137"/>
            <a:ext cx="2627395" cy="2273969"/>
          </a:xfrm>
        </p:spPr>
        <p:txBody>
          <a:bodyPr>
            <a:normAutofit/>
          </a:bodyPr>
          <a:lstStyle>
            <a:lvl1pPr marL="0" indent="0" algn="ctr">
              <a:buNone/>
              <a:defRPr sz="2400" b="1">
                <a:solidFill>
                  <a:schemeClr val="accent1"/>
                </a:solidFill>
              </a:defRPr>
            </a:lvl1pPr>
            <a:lvl2pPr marL="457200" indent="0">
              <a:buNone/>
              <a:defRPr/>
            </a:lvl2pPr>
          </a:lstStyle>
          <a:p>
            <a:pPr lvl="0"/>
            <a:r>
              <a:rPr lang="en-US"/>
              <a:t>Click to edit Master text styles</a:t>
            </a:r>
          </a:p>
        </p:txBody>
      </p:sp>
      <p:sp>
        <p:nvSpPr>
          <p:cNvPr id="15" name="Text Placeholder 13">
            <a:extLst>
              <a:ext uri="{FF2B5EF4-FFF2-40B4-BE49-F238E27FC236}">
                <a16:creationId xmlns:a16="http://schemas.microsoft.com/office/drawing/2014/main" id="{3539133A-E48F-E74B-9BF0-B73EB9D4B6C2}"/>
              </a:ext>
            </a:extLst>
          </p:cNvPr>
          <p:cNvSpPr>
            <a:spLocks noGrp="1"/>
          </p:cNvSpPr>
          <p:nvPr>
            <p:ph type="body" sz="quarter" idx="19"/>
          </p:nvPr>
        </p:nvSpPr>
        <p:spPr>
          <a:xfrm>
            <a:off x="1241007" y="3481137"/>
            <a:ext cx="2627395" cy="2273969"/>
          </a:xfrm>
        </p:spPr>
        <p:txBody>
          <a:bodyPr>
            <a:normAutofit/>
          </a:bodyPr>
          <a:lstStyle>
            <a:lvl1pPr marL="0" indent="0" algn="ctr">
              <a:buNone/>
              <a:defRPr sz="2400" b="1">
                <a:solidFill>
                  <a:schemeClr val="accent1"/>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1316741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03D34-2D18-FE43-A1C1-F8901428DB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10">
            <a:extLst>
              <a:ext uri="{FF2B5EF4-FFF2-40B4-BE49-F238E27FC236}">
                <a16:creationId xmlns:a16="http://schemas.microsoft.com/office/drawing/2014/main" id="{C9DBD6B0-5AD0-734E-8148-EE19B3630633}"/>
              </a:ext>
            </a:extLst>
          </p:cNvPr>
          <p:cNvSpPr>
            <a:spLocks noGrp="1"/>
          </p:cNvSpPr>
          <p:nvPr>
            <p:ph type="body" sz="quarter" idx="10" hasCustomPrompt="1"/>
          </p:nvPr>
        </p:nvSpPr>
        <p:spPr>
          <a:xfrm>
            <a:off x="938213" y="1508125"/>
            <a:ext cx="10331450" cy="3833813"/>
          </a:xfrm>
        </p:spPr>
        <p:txBody>
          <a:bodyPr anchor="ctr">
            <a:normAutofit/>
          </a:bodyPr>
          <a:lstStyle>
            <a:lvl1pPr marL="0" indent="0" algn="ctr">
              <a:buNone/>
              <a:defRPr sz="6000" b="1">
                <a:solidFill>
                  <a:schemeClr val="accent1"/>
                </a:solidFill>
              </a:defRPr>
            </a:lvl1pPr>
          </a:lstStyle>
          <a:p>
            <a:pPr lvl="0"/>
            <a:r>
              <a:rPr lang="en-GB"/>
              <a:t>Quote here</a:t>
            </a:r>
            <a:endParaRPr lang="en-US"/>
          </a:p>
        </p:txBody>
      </p:sp>
    </p:spTree>
    <p:extLst>
      <p:ext uri="{BB962C8B-B14F-4D97-AF65-F5344CB8AC3E}">
        <p14:creationId xmlns:p14="http://schemas.microsoft.com/office/powerpoint/2010/main" val="2752218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1F0EB7-D548-0D45-8C00-2F88088487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2B4771FA-A523-7C48-A713-5D4D6CD36AC2}"/>
              </a:ext>
            </a:extLst>
          </p:cNvPr>
          <p:cNvSpPr>
            <a:spLocks noGrp="1"/>
          </p:cNvSpPr>
          <p:nvPr>
            <p:ph type="ctrTitle" hasCustomPrompt="1"/>
          </p:nvPr>
        </p:nvSpPr>
        <p:spPr>
          <a:xfrm>
            <a:off x="833377" y="2110260"/>
            <a:ext cx="9834623" cy="3498962"/>
          </a:xfrm>
        </p:spPr>
        <p:txBody>
          <a:bodyPr anchor="ctr">
            <a:normAutofit/>
          </a:bodyPr>
          <a:lstStyle>
            <a:lvl1pPr algn="l">
              <a:defRPr lang="en-NZ" b="1" smtClean="0">
                <a:effectLst/>
              </a:defRPr>
            </a:lvl1pPr>
          </a:lstStyle>
          <a:p>
            <a:r>
              <a:rPr lang="en-NZ" b="1" err="1">
                <a:solidFill>
                  <a:srgbClr val="D3ECE7"/>
                </a:solidFill>
                <a:effectLst/>
                <a:latin typeface="Arial" panose="020B0604020202020204" pitchFamily="34" charset="0"/>
              </a:rPr>
              <a:t>Ngā</a:t>
            </a:r>
            <a:r>
              <a:rPr lang="en-NZ" b="1">
                <a:solidFill>
                  <a:srgbClr val="D3ECE7"/>
                </a:solidFill>
                <a:effectLst/>
                <a:latin typeface="Arial" panose="020B0604020202020204" pitchFamily="34" charset="0"/>
              </a:rPr>
              <a:t> mihi </a:t>
            </a:r>
            <a:r>
              <a:rPr lang="en-NZ" b="1" err="1">
                <a:solidFill>
                  <a:srgbClr val="D3ECE7"/>
                </a:solidFill>
                <a:effectLst/>
                <a:latin typeface="Arial" panose="020B0604020202020204" pitchFamily="34" charset="0"/>
              </a:rPr>
              <a:t>nui</a:t>
            </a:r>
            <a:endParaRPr lang="en-NZ">
              <a:solidFill>
                <a:srgbClr val="D3ECE7"/>
              </a:solidFill>
              <a:effectLst/>
              <a:latin typeface="Arial" panose="020B0604020202020204" pitchFamily="34" charset="0"/>
            </a:endParaRPr>
          </a:p>
        </p:txBody>
      </p:sp>
    </p:spTree>
    <p:extLst>
      <p:ext uri="{BB962C8B-B14F-4D97-AF65-F5344CB8AC3E}">
        <p14:creationId xmlns:p14="http://schemas.microsoft.com/office/powerpoint/2010/main" val="481124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ymbols and nu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4A48-8799-0A4B-A902-DA857E25B514}"/>
              </a:ext>
            </a:extLst>
          </p:cNvPr>
          <p:cNvSpPr>
            <a:spLocks noGrp="1"/>
          </p:cNvSpPr>
          <p:nvPr>
            <p:ph type="title" hasCustomPrompt="1"/>
          </p:nvPr>
        </p:nvSpPr>
        <p:spPr>
          <a:xfrm>
            <a:off x="180473" y="196683"/>
            <a:ext cx="5530516" cy="292601"/>
          </a:xfrm>
        </p:spPr>
        <p:txBody>
          <a:bodyPr anchor="t">
            <a:normAutofit/>
          </a:bodyPr>
          <a:lstStyle>
            <a:lvl1pPr>
              <a:defRPr sz="1600">
                <a:solidFill>
                  <a:schemeClr val="tx2"/>
                </a:solidFill>
              </a:defRPr>
            </a:lvl1pPr>
          </a:lstStyle>
          <a:p>
            <a:r>
              <a:rPr lang="en-GB"/>
              <a:t>Numbers and symbols for use in infographics</a:t>
            </a:r>
            <a:endParaRPr lang="en-US"/>
          </a:p>
        </p:txBody>
      </p:sp>
      <p:sp>
        <p:nvSpPr>
          <p:cNvPr id="42" name="Title 1">
            <a:extLst>
              <a:ext uri="{FF2B5EF4-FFF2-40B4-BE49-F238E27FC236}">
                <a16:creationId xmlns:a16="http://schemas.microsoft.com/office/drawing/2014/main" id="{10D8DB19-7D95-9047-9D7B-A7FF902FCA3D}"/>
              </a:ext>
            </a:extLst>
          </p:cNvPr>
          <p:cNvSpPr txBox="1">
            <a:spLocks/>
          </p:cNvSpPr>
          <p:nvPr userDrawn="1"/>
        </p:nvSpPr>
        <p:spPr>
          <a:xfrm>
            <a:off x="180473" y="553647"/>
            <a:ext cx="5530516" cy="292601"/>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1600" b="1" i="0" kern="1200">
                <a:solidFill>
                  <a:schemeClr val="tx2"/>
                </a:solidFill>
                <a:latin typeface="Arial" panose="020B0604020202020204" pitchFamily="34" charset="0"/>
                <a:ea typeface="+mj-ea"/>
                <a:cs typeface="Arial" panose="020B0604020202020204" pitchFamily="34" charset="0"/>
              </a:defRPr>
            </a:lvl1pPr>
          </a:lstStyle>
          <a:p>
            <a:r>
              <a:rPr lang="en-GB"/>
              <a:t>Can change the colours with the graphics fill tool</a:t>
            </a:r>
            <a:endParaRPr lang="en-US"/>
          </a:p>
        </p:txBody>
      </p:sp>
      <p:sp>
        <p:nvSpPr>
          <p:cNvPr id="3" name="Rectangle 2">
            <a:extLst>
              <a:ext uri="{FF2B5EF4-FFF2-40B4-BE49-F238E27FC236}">
                <a16:creationId xmlns:a16="http://schemas.microsoft.com/office/drawing/2014/main" id="{7781A915-63BF-4F4D-92AD-FF8479577C73}"/>
              </a:ext>
            </a:extLst>
          </p:cNvPr>
          <p:cNvSpPr/>
          <p:nvPr userDrawn="1"/>
        </p:nvSpPr>
        <p:spPr>
          <a:xfrm>
            <a:off x="496111" y="1108953"/>
            <a:ext cx="11245174" cy="536966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A7C6DA2-1D97-FC4E-BEF7-4E783336C3F7}"/>
              </a:ext>
            </a:extLst>
          </p:cNvPr>
          <p:cNvSpPr/>
          <p:nvPr userDrawn="1"/>
        </p:nvSpPr>
        <p:spPr>
          <a:xfrm>
            <a:off x="1567543" y="1947553"/>
            <a:ext cx="1465663" cy="1460665"/>
          </a:xfrm>
          <a:prstGeom prst="ellipse">
            <a:avLst/>
          </a:prstGeom>
          <a:blipFill>
            <a:blip r:embed="rId2"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F5A67FE-4664-F54A-87A5-17B14C6E082D}"/>
              </a:ext>
            </a:extLst>
          </p:cNvPr>
          <p:cNvSpPr/>
          <p:nvPr userDrawn="1"/>
        </p:nvSpPr>
        <p:spPr>
          <a:xfrm>
            <a:off x="3858438" y="1947553"/>
            <a:ext cx="1465663" cy="1460665"/>
          </a:xfrm>
          <a:prstGeom prst="ellipse">
            <a:avLst/>
          </a:prstGeom>
          <a:blipFill>
            <a:blip r:embed="rId3"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79645A0-D402-FA4C-B603-94400E630216}"/>
              </a:ext>
            </a:extLst>
          </p:cNvPr>
          <p:cNvSpPr/>
          <p:nvPr userDrawn="1"/>
        </p:nvSpPr>
        <p:spPr>
          <a:xfrm>
            <a:off x="6118698" y="1947553"/>
            <a:ext cx="1465663" cy="1460665"/>
          </a:xfrm>
          <a:prstGeom prst="ellipse">
            <a:avLst/>
          </a:prstGeom>
          <a:blipFill>
            <a:blip r:embed="rId4"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9C63008-89AA-F047-8422-A7F74BEFBD94}"/>
              </a:ext>
            </a:extLst>
          </p:cNvPr>
          <p:cNvSpPr/>
          <p:nvPr userDrawn="1"/>
        </p:nvSpPr>
        <p:spPr>
          <a:xfrm>
            <a:off x="1567543" y="3670923"/>
            <a:ext cx="1465663" cy="1460665"/>
          </a:xfrm>
          <a:prstGeom prst="ellipse">
            <a:avLst/>
          </a:prstGeom>
          <a:blipFill>
            <a:blip r:embed="rId5"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FFAAE81-AF75-B94A-813B-FDFCE3DD0DB5}"/>
              </a:ext>
            </a:extLst>
          </p:cNvPr>
          <p:cNvSpPr/>
          <p:nvPr userDrawn="1"/>
        </p:nvSpPr>
        <p:spPr>
          <a:xfrm>
            <a:off x="3858438" y="3670923"/>
            <a:ext cx="1465663" cy="1460665"/>
          </a:xfrm>
          <a:prstGeom prst="ellipse">
            <a:avLst/>
          </a:prstGeom>
          <a:blipFill>
            <a:blip r:embed="rId6"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E260620-8C25-8141-AEC0-04D23BCE8724}"/>
              </a:ext>
            </a:extLst>
          </p:cNvPr>
          <p:cNvSpPr/>
          <p:nvPr userDrawn="1"/>
        </p:nvSpPr>
        <p:spPr>
          <a:xfrm>
            <a:off x="6118698" y="3670923"/>
            <a:ext cx="1465663" cy="1460665"/>
          </a:xfrm>
          <a:prstGeom prst="ellipse">
            <a:avLst/>
          </a:prstGeom>
          <a:blipFill>
            <a:blip r:embed="rId7"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5273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1" i="0">
                <a:solidFill>
                  <a:srgbClr val="28212B"/>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rgbClr val="6D60AB"/>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57834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2B11-BA17-FCA0-6575-D0DE559372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C7C5DDA7-0CD3-F9FE-EDF7-27F60BD96B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E7E008F3-073B-8AA1-678A-17A88FD1A6E2}"/>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5" name="Footer Placeholder 4">
            <a:extLst>
              <a:ext uri="{FF2B5EF4-FFF2-40B4-BE49-F238E27FC236}">
                <a16:creationId xmlns:a16="http://schemas.microsoft.com/office/drawing/2014/main" id="{206CD17C-D5F2-E43D-37DD-73C7CF93328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E405F442-EAE4-2826-8DDE-438069ADA06F}"/>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2840590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DDEB7-DB89-7918-B992-50A7272690CD}"/>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C0002977-35F2-9831-EC86-E447C077A4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779930A-4628-B4F0-A72E-FBE772B33E4E}"/>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5" name="Footer Placeholder 4">
            <a:extLst>
              <a:ext uri="{FF2B5EF4-FFF2-40B4-BE49-F238E27FC236}">
                <a16:creationId xmlns:a16="http://schemas.microsoft.com/office/drawing/2014/main" id="{B4C746FB-90EA-CE83-02C2-A4095D4F1AC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FB6FA98D-FE38-72E9-8306-ECBF32AA9A03}"/>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3820693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1FD0-3592-B695-2A90-FDBA171A5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C4A4133C-3E64-529B-531C-A17448B767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B50B5F-BD46-A6EF-2412-2723ED17AF3C}"/>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5" name="Footer Placeholder 4">
            <a:extLst>
              <a:ext uri="{FF2B5EF4-FFF2-40B4-BE49-F238E27FC236}">
                <a16:creationId xmlns:a16="http://schemas.microsoft.com/office/drawing/2014/main" id="{D089AAAE-25CF-4DB4-BD4D-99D9D4BDA09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DFFEC6F-9F19-BCC5-F27D-DE15590ABACC}"/>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1187155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697C7-61C7-4F1C-181B-6A5155C7063C}"/>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B1A1DDFB-5232-4C1D-BE8A-7946B31F09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D9CFD916-D306-CA9E-413F-5DAB5AEB24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4689F261-2272-2F15-C6CB-19D37B098D89}"/>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6" name="Footer Placeholder 5">
            <a:extLst>
              <a:ext uri="{FF2B5EF4-FFF2-40B4-BE49-F238E27FC236}">
                <a16:creationId xmlns:a16="http://schemas.microsoft.com/office/drawing/2014/main" id="{D6F53F66-62ED-EDCA-9FFD-38345A5681E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99698622-2D4F-0E38-F74E-5D25C8C84019}"/>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1503396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CC4BD-69D5-17E5-C97D-58F16530B950}"/>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50957229-E389-667D-5E5E-58CCB9558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ACA3C-E3FF-342D-5B62-BA8F55FE81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D00669DC-77C9-83B0-83A6-70B52464A4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C02E67-1C3B-EEC7-331D-72C86E5604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31D6CC4E-AFD8-A7E8-1E6F-845F67E98956}"/>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8" name="Footer Placeholder 7">
            <a:extLst>
              <a:ext uri="{FF2B5EF4-FFF2-40B4-BE49-F238E27FC236}">
                <a16:creationId xmlns:a16="http://schemas.microsoft.com/office/drawing/2014/main" id="{85A1D64C-392A-7088-4FBA-8F71CF921A1A}"/>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F53B900-7A38-34FA-C14D-CC94A4EB6971}"/>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957050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06900-F32C-F50D-5D18-4C2DB50A8AA4}"/>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F0F8C734-05D1-77EA-CF2F-E329C6A04F6C}"/>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4" name="Footer Placeholder 3">
            <a:extLst>
              <a:ext uri="{FF2B5EF4-FFF2-40B4-BE49-F238E27FC236}">
                <a16:creationId xmlns:a16="http://schemas.microsoft.com/office/drawing/2014/main" id="{EDA62E67-8350-064C-3B28-4A9F0217C88C}"/>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54B6D330-A222-3272-95B9-0D28F79E70B8}"/>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6981861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ED68FC-64D6-FB64-D9A5-08648DCDFD3F}"/>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3" name="Footer Placeholder 2">
            <a:extLst>
              <a:ext uri="{FF2B5EF4-FFF2-40B4-BE49-F238E27FC236}">
                <a16:creationId xmlns:a16="http://schemas.microsoft.com/office/drawing/2014/main" id="{751B609B-3752-B0BD-D8C8-B4B3E0B676B2}"/>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BDE93A0D-11E3-6301-34DB-BA1DA1F576C3}"/>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537400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E1F4-E6CF-8489-4FB8-3C5600C4B6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4D9AE7B4-0112-1268-5D43-DA74136177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26442429-7FA1-BFA2-3AC7-FD6E2F025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5233AC-7FAC-E2F7-5CC8-66ED5F55AD11}"/>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6" name="Footer Placeholder 5">
            <a:extLst>
              <a:ext uri="{FF2B5EF4-FFF2-40B4-BE49-F238E27FC236}">
                <a16:creationId xmlns:a16="http://schemas.microsoft.com/office/drawing/2014/main" id="{8379A46D-098B-F108-D835-E389F6DCA32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A3BE726B-D71A-2823-5CEA-FFE066A5F40A}"/>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2532283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5F811-5B77-3B43-5C2E-03E5A2EAD0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32EF2FB1-92D8-AD55-5D6B-3A0184539A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621853EB-A4FC-8526-9066-3221784C62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6DF97F-7977-0598-76E7-D3C73C66AF93}"/>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6" name="Footer Placeholder 5">
            <a:extLst>
              <a:ext uri="{FF2B5EF4-FFF2-40B4-BE49-F238E27FC236}">
                <a16:creationId xmlns:a16="http://schemas.microsoft.com/office/drawing/2014/main" id="{6E67241C-C7C7-A424-14FC-E21F3599D48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E260B40-A0DA-162C-A31D-0A7384853066}"/>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1626065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72A7-F6BF-F36A-3DFE-286FA196BE11}"/>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EFC93DAD-8929-A553-1172-E5D23BC37A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0A1032D-DD5A-02E7-D429-3D23A6932432}"/>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5" name="Footer Placeholder 4">
            <a:extLst>
              <a:ext uri="{FF2B5EF4-FFF2-40B4-BE49-F238E27FC236}">
                <a16:creationId xmlns:a16="http://schemas.microsoft.com/office/drawing/2014/main" id="{20DFB5F0-BE0E-B9AD-98E6-ADE112DF38E6}"/>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5544A0B-C06B-2BAE-0643-65F8F62B01DA}"/>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3436391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B8A919-1E5B-A313-0B7B-1810EC2429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C34B3563-79D7-1C60-D939-A5EEEC657D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5BC66CD-83B4-4A33-CF12-3C9E38992DAF}"/>
              </a:ext>
            </a:extLst>
          </p:cNvPr>
          <p:cNvSpPr>
            <a:spLocks noGrp="1"/>
          </p:cNvSpPr>
          <p:nvPr>
            <p:ph type="dt" sz="half" idx="10"/>
          </p:nvPr>
        </p:nvSpPr>
        <p:spPr/>
        <p:txBody>
          <a:bodyPr/>
          <a:lstStyle/>
          <a:p>
            <a:fld id="{F3751D5A-2CF4-4854-A483-A9B5282808FE}" type="datetimeFigureOut">
              <a:rPr lang="en-NZ" smtClean="0"/>
              <a:t>22/03/2023</a:t>
            </a:fld>
            <a:endParaRPr lang="en-NZ"/>
          </a:p>
        </p:txBody>
      </p:sp>
      <p:sp>
        <p:nvSpPr>
          <p:cNvPr id="5" name="Footer Placeholder 4">
            <a:extLst>
              <a:ext uri="{FF2B5EF4-FFF2-40B4-BE49-F238E27FC236}">
                <a16:creationId xmlns:a16="http://schemas.microsoft.com/office/drawing/2014/main" id="{BF4ADBE4-B5A9-224E-A4DB-93948B8F028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0A7E0B8-9A19-9519-19A2-9384BB219E6D}"/>
              </a:ext>
            </a:extLst>
          </p:cNvPr>
          <p:cNvSpPr>
            <a:spLocks noGrp="1"/>
          </p:cNvSpPr>
          <p:nvPr>
            <p:ph type="sldNum" sz="quarter" idx="12"/>
          </p:nvPr>
        </p:nvSpPr>
        <p:spPr/>
        <p:txBody>
          <a:bodyPr/>
          <a:lstStyle/>
          <a:p>
            <a:fld id="{DA9739A8-D394-4EC1-A361-BA6663168F80}" type="slidenum">
              <a:rPr lang="en-NZ" smtClean="0"/>
              <a:t>‹#›</a:t>
            </a:fld>
            <a:endParaRPr lang="en-NZ"/>
          </a:p>
        </p:txBody>
      </p:sp>
    </p:spTree>
    <p:extLst>
      <p:ext uri="{BB962C8B-B14F-4D97-AF65-F5344CB8AC3E}">
        <p14:creationId xmlns:p14="http://schemas.microsoft.com/office/powerpoint/2010/main" val="1297662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_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B60A49-3D8C-414A-BA42-D4F2FE0B4C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AE06B29-9804-B245-B86F-1FA80830A9F8}"/>
              </a:ext>
            </a:extLst>
          </p:cNvPr>
          <p:cNvSpPr>
            <a:spLocks noGrp="1"/>
          </p:cNvSpPr>
          <p:nvPr>
            <p:ph type="ctrTitle" hasCustomPrompt="1"/>
          </p:nvPr>
        </p:nvSpPr>
        <p:spPr>
          <a:xfrm>
            <a:off x="1523999" y="1947263"/>
            <a:ext cx="9352547" cy="2387600"/>
          </a:xfrm>
        </p:spPr>
        <p:txBody>
          <a:bodyPr anchor="b">
            <a:normAutofit/>
          </a:bodyPr>
          <a:lstStyle>
            <a:lvl1pPr algn="l">
              <a:defRPr lang="en-NZ" sz="7000" b="1" smtClean="0">
                <a:solidFill>
                  <a:schemeClr val="bg1"/>
                </a:solidFill>
                <a:effectLst/>
              </a:defRPr>
            </a:lvl1pPr>
          </a:lstStyle>
          <a:p>
            <a:r>
              <a:rPr lang="en-NZ" b="1">
                <a:solidFill>
                  <a:srgbClr val="CDEBEF"/>
                </a:solidFill>
                <a:effectLst/>
                <a:latin typeface="Arial" panose="020B0604020202020204" pitchFamily="34" charset="0"/>
              </a:rPr>
              <a:t>Cover page </a:t>
            </a:r>
            <a:br>
              <a:rPr lang="en-NZ" b="1">
                <a:solidFill>
                  <a:srgbClr val="CDEBEF"/>
                </a:solidFill>
                <a:effectLst/>
                <a:latin typeface="Arial" panose="020B0604020202020204" pitchFamily="34" charset="0"/>
              </a:rPr>
            </a:br>
            <a:r>
              <a:rPr lang="en-NZ" b="1">
                <a:solidFill>
                  <a:srgbClr val="CDEBEF"/>
                </a:solidFill>
                <a:effectLst/>
                <a:latin typeface="Arial" panose="020B0604020202020204" pitchFamily="34" charset="0"/>
              </a:rPr>
              <a:t>option one</a:t>
            </a:r>
            <a:endParaRPr lang="en-NZ">
              <a:solidFill>
                <a:srgbClr val="CDEBEF"/>
              </a:solidFill>
              <a:effectLst/>
              <a:latin typeface="Arial" panose="020B0604020202020204" pitchFamily="34" charset="0"/>
            </a:endParaRPr>
          </a:p>
        </p:txBody>
      </p:sp>
      <p:sp>
        <p:nvSpPr>
          <p:cNvPr id="3" name="Subtitle 2">
            <a:extLst>
              <a:ext uri="{FF2B5EF4-FFF2-40B4-BE49-F238E27FC236}">
                <a16:creationId xmlns:a16="http://schemas.microsoft.com/office/drawing/2014/main" id="{3E4E590B-CF11-1141-9EC0-24B006302A66}"/>
              </a:ext>
            </a:extLst>
          </p:cNvPr>
          <p:cNvSpPr>
            <a:spLocks noGrp="1"/>
          </p:cNvSpPr>
          <p:nvPr>
            <p:ph type="subTitle" idx="1" hasCustomPrompt="1"/>
          </p:nvPr>
        </p:nvSpPr>
        <p:spPr>
          <a:xfrm>
            <a:off x="1524000" y="4758655"/>
            <a:ext cx="9144000" cy="595770"/>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NZ" sz="2200" b="1" baseline="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NZ" b="1">
                <a:solidFill>
                  <a:srgbClr val="00B2B9"/>
                </a:solidFill>
                <a:effectLst/>
                <a:latin typeface="Arial" panose="020B0604020202020204" pitchFamily="34" charset="0"/>
              </a:rPr>
              <a:t>Subheading</a:t>
            </a:r>
            <a:br>
              <a:rPr lang="en-NZ" b="1">
                <a:solidFill>
                  <a:srgbClr val="00B2B9"/>
                </a:solidFill>
                <a:effectLst/>
                <a:latin typeface="Arial" panose="020B0604020202020204" pitchFamily="34" charset="0"/>
              </a:rPr>
            </a:br>
            <a:fld id="{760D1E2C-25B0-4F41-B0D0-99B7BBE766BA}" type="datetimeFigureOut">
              <a:rPr lang="en-US" smtClean="0"/>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t>6/25/22</a:t>
            </a:fld>
            <a:endParaRPr lang="en-US"/>
          </a:p>
          <a:p>
            <a:endParaRPr lang="en-NZ">
              <a:solidFill>
                <a:srgbClr val="00B2B9"/>
              </a:solidFill>
              <a:effectLst/>
              <a:latin typeface="Arial" panose="020B0604020202020204" pitchFamily="34" charset="0"/>
            </a:endParaRPr>
          </a:p>
        </p:txBody>
      </p:sp>
      <p:pic>
        <p:nvPicPr>
          <p:cNvPr id="10" name="Graphic 9">
            <a:extLst>
              <a:ext uri="{FF2B5EF4-FFF2-40B4-BE49-F238E27FC236}">
                <a16:creationId xmlns:a16="http://schemas.microsoft.com/office/drawing/2014/main" id="{D67EC615-6A9B-AF44-943F-22BA7620FB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42105" y="1041149"/>
            <a:ext cx="2909708" cy="597528"/>
          </a:xfrm>
          <a:prstGeom prst="rect">
            <a:avLst/>
          </a:prstGeom>
        </p:spPr>
      </p:pic>
    </p:spTree>
    <p:extLst>
      <p:ext uri="{BB962C8B-B14F-4D97-AF65-F5344CB8AC3E}">
        <p14:creationId xmlns:p14="http://schemas.microsoft.com/office/powerpoint/2010/main" val="299275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_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062D0B-2A6E-3B42-BB73-812EAF96703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52" y="817"/>
            <a:ext cx="12189095" cy="6856365"/>
          </a:xfrm>
          <a:prstGeom prst="rect">
            <a:avLst/>
          </a:prstGeom>
        </p:spPr>
      </p:pic>
      <p:sp>
        <p:nvSpPr>
          <p:cNvPr id="8" name="Title 1">
            <a:extLst>
              <a:ext uri="{FF2B5EF4-FFF2-40B4-BE49-F238E27FC236}">
                <a16:creationId xmlns:a16="http://schemas.microsoft.com/office/drawing/2014/main" id="{18A6BFD9-C9B2-E74C-8E1D-A85AFE19031A}"/>
              </a:ext>
            </a:extLst>
          </p:cNvPr>
          <p:cNvSpPr>
            <a:spLocks noGrp="1"/>
          </p:cNvSpPr>
          <p:nvPr>
            <p:ph type="ctrTitle" hasCustomPrompt="1"/>
          </p:nvPr>
        </p:nvSpPr>
        <p:spPr>
          <a:xfrm>
            <a:off x="751716" y="254061"/>
            <a:ext cx="10458342" cy="2529516"/>
          </a:xfrm>
        </p:spPr>
        <p:txBody>
          <a:bodyPr anchor="b">
            <a:normAutofit/>
          </a:bodyPr>
          <a:lstStyle>
            <a:lvl1pPr algn="l">
              <a:lnSpc>
                <a:spcPct val="80000"/>
              </a:lnSpc>
              <a:defRPr lang="en-NZ" sz="6400" b="1" cap="all" baseline="0" smtClean="0">
                <a:solidFill>
                  <a:schemeClr val="bg1"/>
                </a:solidFill>
                <a:effectLst/>
              </a:defRPr>
            </a:lvl1pPr>
          </a:lstStyle>
          <a:p>
            <a:r>
              <a:rPr lang="en-NZ" b="1">
                <a:solidFill>
                  <a:srgbClr val="CDEBEF"/>
                </a:solidFill>
                <a:effectLst/>
                <a:latin typeface="Arial" panose="020B0604020202020204" pitchFamily="34" charset="0"/>
              </a:rPr>
              <a:t>COVER PAGE OPTION TWO</a:t>
            </a:r>
            <a:endParaRPr lang="en-NZ">
              <a:solidFill>
                <a:srgbClr val="CDEBEF"/>
              </a:solidFill>
              <a:effectLst/>
              <a:latin typeface="Arial" panose="020B0604020202020204" pitchFamily="34" charset="0"/>
            </a:endParaRPr>
          </a:p>
        </p:txBody>
      </p:sp>
      <p:sp>
        <p:nvSpPr>
          <p:cNvPr id="16" name="Text Placeholder 15">
            <a:extLst>
              <a:ext uri="{FF2B5EF4-FFF2-40B4-BE49-F238E27FC236}">
                <a16:creationId xmlns:a16="http://schemas.microsoft.com/office/drawing/2014/main" id="{C8BAB750-98F9-D145-AFF8-ECA56CC31F99}"/>
              </a:ext>
            </a:extLst>
          </p:cNvPr>
          <p:cNvSpPr>
            <a:spLocks noGrp="1"/>
          </p:cNvSpPr>
          <p:nvPr>
            <p:ph type="body" sz="quarter" idx="10" hasCustomPrompt="1"/>
          </p:nvPr>
        </p:nvSpPr>
        <p:spPr>
          <a:xfrm>
            <a:off x="785813" y="3079363"/>
            <a:ext cx="10377110" cy="710212"/>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Edit Master text styles</a:t>
            </a:r>
            <a:br>
              <a:rPr lang="en-US"/>
            </a:br>
            <a:fld id="{760D1E2C-25B0-4F41-B0D0-99B7BBE766BA}" type="datetimeFigureOut">
              <a:rPr lang="en-US" smtClean="0"/>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t>6/25/22</a:t>
            </a:fld>
            <a:endParaRPr lang="en-US"/>
          </a:p>
        </p:txBody>
      </p:sp>
    </p:spTree>
    <p:extLst>
      <p:ext uri="{BB962C8B-B14F-4D97-AF65-F5344CB8AC3E}">
        <p14:creationId xmlns:p14="http://schemas.microsoft.com/office/powerpoint/2010/main" val="62920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_1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5263C7-CE19-4248-843B-62900276BF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a:t>Divider page option one</a:t>
            </a:r>
            <a:endParaRPr lang="en-US"/>
          </a:p>
        </p:txBody>
      </p:sp>
      <p:pic>
        <p:nvPicPr>
          <p:cNvPr id="5" name="Graphic 10">
            <a:extLst>
              <a:ext uri="{FF2B5EF4-FFF2-40B4-BE49-F238E27FC236}">
                <a16:creationId xmlns:a16="http://schemas.microsoft.com/office/drawing/2014/main" id="{98F096F1-506A-514E-A0EE-E2E7CD8BC8C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71567" y="6138597"/>
            <a:ext cx="1969483" cy="404447"/>
          </a:xfrm>
          <a:prstGeom prst="rect">
            <a:avLst/>
          </a:prstGeom>
        </p:spPr>
      </p:pic>
    </p:spTree>
    <p:extLst>
      <p:ext uri="{BB962C8B-B14F-4D97-AF65-F5344CB8AC3E}">
        <p14:creationId xmlns:p14="http://schemas.microsoft.com/office/powerpoint/2010/main" val="124012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_1B">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1705DE-6E54-D748-BCE0-31D243126C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a:t>Divider page option two</a:t>
            </a:r>
            <a:endParaRPr lang="en-US"/>
          </a:p>
        </p:txBody>
      </p:sp>
      <p:pic>
        <p:nvPicPr>
          <p:cNvPr id="6" name="Graphic 10">
            <a:extLst>
              <a:ext uri="{FF2B5EF4-FFF2-40B4-BE49-F238E27FC236}">
                <a16:creationId xmlns:a16="http://schemas.microsoft.com/office/drawing/2014/main" id="{9A80BF45-E295-194C-911C-4D7458499AF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71567" y="6138597"/>
            <a:ext cx="1969483" cy="404447"/>
          </a:xfrm>
          <a:prstGeom prst="rect">
            <a:avLst/>
          </a:prstGeom>
        </p:spPr>
      </p:pic>
    </p:spTree>
    <p:extLst>
      <p:ext uri="{BB962C8B-B14F-4D97-AF65-F5344CB8AC3E}">
        <p14:creationId xmlns:p14="http://schemas.microsoft.com/office/powerpoint/2010/main" val="251087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der_2B">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1B9CA1-3270-3644-A70A-BAA4C77DDF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solidFill>
                  <a:schemeClr val="bg1"/>
                </a:solidFill>
              </a:defRPr>
            </a:lvl1pPr>
          </a:lstStyle>
          <a:p>
            <a:r>
              <a:rPr lang="en-GB"/>
              <a:t>DIVIDER PAGE OPTION TWO (A)</a:t>
            </a:r>
            <a:endParaRPr lang="en-US"/>
          </a:p>
        </p:txBody>
      </p:sp>
    </p:spTree>
    <p:extLst>
      <p:ext uri="{BB962C8B-B14F-4D97-AF65-F5344CB8AC3E}">
        <p14:creationId xmlns:p14="http://schemas.microsoft.com/office/powerpoint/2010/main" val="3946873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_2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FD254CB-0C92-A04F-A928-15AFD0E12E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solidFill>
                  <a:schemeClr val="bg1"/>
                </a:solidFill>
              </a:defRPr>
            </a:lvl1pPr>
          </a:lstStyle>
          <a:p>
            <a:r>
              <a:rPr lang="en-GB"/>
              <a:t>DIVIDER PAGE OPTION TWO (B)</a:t>
            </a:r>
            <a:endParaRPr lang="en-US"/>
          </a:p>
        </p:txBody>
      </p:sp>
    </p:spTree>
    <p:extLst>
      <p:ext uri="{BB962C8B-B14F-4D97-AF65-F5344CB8AC3E}">
        <p14:creationId xmlns:p14="http://schemas.microsoft.com/office/powerpoint/2010/main" val="3513459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59736C-E479-5045-BAED-14DDAE35B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10">
            <a:extLst>
              <a:ext uri="{FF2B5EF4-FFF2-40B4-BE49-F238E27FC236}">
                <a16:creationId xmlns:a16="http://schemas.microsoft.com/office/drawing/2014/main" id="{CA34AE92-42F8-9C49-AC1B-479290E3D9C7}"/>
              </a:ext>
            </a:extLst>
          </p:cNvPr>
          <p:cNvSpPr>
            <a:spLocks noGrp="1"/>
          </p:cNvSpPr>
          <p:nvPr>
            <p:ph type="body" sz="quarter" idx="14" hasCustomPrompt="1"/>
          </p:nvPr>
        </p:nvSpPr>
        <p:spPr>
          <a:xfrm>
            <a:off x="814137" y="782219"/>
            <a:ext cx="10335126" cy="753979"/>
          </a:xfrm>
        </p:spPr>
        <p:txBody>
          <a:bodyPr>
            <a:noAutofit/>
          </a:bodyPr>
          <a:lstStyle>
            <a:lvl1pPr marL="0" indent="0">
              <a:buNone/>
              <a:defRPr sz="5000" b="1">
                <a:solidFill>
                  <a:schemeClr val="accent6"/>
                </a:solidFill>
              </a:defRPr>
            </a:lvl1pPr>
          </a:lstStyle>
          <a:p>
            <a:pPr lvl="0"/>
            <a:r>
              <a:rPr lang="en-GB"/>
              <a:t>Heading</a:t>
            </a:r>
          </a:p>
        </p:txBody>
      </p:sp>
      <p:sp>
        <p:nvSpPr>
          <p:cNvPr id="13" name="Text Placeholder 12">
            <a:extLst>
              <a:ext uri="{FF2B5EF4-FFF2-40B4-BE49-F238E27FC236}">
                <a16:creationId xmlns:a16="http://schemas.microsoft.com/office/drawing/2014/main" id="{4197B82A-BCB6-4E49-BD01-8BDF288185F0}"/>
              </a:ext>
            </a:extLst>
          </p:cNvPr>
          <p:cNvSpPr>
            <a:spLocks noGrp="1"/>
          </p:cNvSpPr>
          <p:nvPr>
            <p:ph type="body" sz="quarter" idx="15"/>
          </p:nvPr>
        </p:nvSpPr>
        <p:spPr>
          <a:xfrm>
            <a:off x="814138" y="2125244"/>
            <a:ext cx="5017168" cy="3950537"/>
          </a:xfrm>
        </p:spPr>
        <p:txBody>
          <a:bodyPr/>
          <a:lstStyle>
            <a:lvl1pPr marL="0" indent="0">
              <a:buNone/>
              <a:defRPr sz="2600" b="1"/>
            </a:lvl1pPr>
            <a:lvl2pPr marL="457200" indent="0">
              <a:buNone/>
              <a:defRPr>
                <a:solidFill>
                  <a:schemeClr val="bg2"/>
                </a:solidFill>
              </a:defRPr>
            </a:lvl2pPr>
          </a:lstStyle>
          <a:p>
            <a:pPr lvl="0"/>
            <a:r>
              <a:rPr lang="en-US"/>
              <a:t>Click to edit Master text styles</a:t>
            </a:r>
          </a:p>
        </p:txBody>
      </p:sp>
      <p:sp>
        <p:nvSpPr>
          <p:cNvPr id="15" name="Text Placeholder 14">
            <a:extLst>
              <a:ext uri="{FF2B5EF4-FFF2-40B4-BE49-F238E27FC236}">
                <a16:creationId xmlns:a16="http://schemas.microsoft.com/office/drawing/2014/main" id="{E52DF885-1649-5A48-85F5-F398B30576DB}"/>
              </a:ext>
            </a:extLst>
          </p:cNvPr>
          <p:cNvSpPr>
            <a:spLocks noGrp="1"/>
          </p:cNvSpPr>
          <p:nvPr>
            <p:ph type="body" sz="quarter" idx="16"/>
          </p:nvPr>
        </p:nvSpPr>
        <p:spPr>
          <a:xfrm>
            <a:off x="6132095" y="2125243"/>
            <a:ext cx="5017168" cy="3950537"/>
          </a:xfrm>
        </p:spPr>
        <p:txBody>
          <a:bodyPr>
            <a:normAutofit/>
          </a:bodyPr>
          <a:lstStyle>
            <a:lvl1pPr>
              <a:defRPr sz="24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652888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highligh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F56513-9F99-B34E-B477-9A8CEAD08E8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6396789" cy="753979"/>
          </a:xfrm>
        </p:spPr>
        <p:txBody>
          <a:bodyPr>
            <a:noAutofit/>
          </a:bodyPr>
          <a:lstStyle>
            <a:lvl1pPr marL="0" indent="0">
              <a:buNone/>
              <a:defRPr sz="5000" b="1">
                <a:solidFill>
                  <a:schemeClr val="tx1"/>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6"/>
            <a:ext cx="6396788" cy="3950537"/>
          </a:xfrm>
        </p:spPr>
        <p:txBody>
          <a:bodyPr/>
          <a:lstStyle>
            <a:lvl1pPr marL="0" indent="0">
              <a:buNone/>
              <a:defRPr sz="2600" b="1"/>
            </a:lvl1pPr>
          </a:lstStyle>
          <a:p>
            <a:pPr lvl="0"/>
            <a:r>
              <a:rPr lang="en-US"/>
              <a:t>Click to edit Master text styles</a:t>
            </a:r>
          </a:p>
          <a:p>
            <a:pPr lvl="1"/>
            <a:r>
              <a:rPr lang="en-US"/>
              <a:t>Second level</a:t>
            </a:r>
          </a:p>
        </p:txBody>
      </p:sp>
      <p:sp>
        <p:nvSpPr>
          <p:cNvPr id="14" name="Text Placeholder 13">
            <a:extLst>
              <a:ext uri="{FF2B5EF4-FFF2-40B4-BE49-F238E27FC236}">
                <a16:creationId xmlns:a16="http://schemas.microsoft.com/office/drawing/2014/main" id="{FBBA1DF4-9224-B144-8338-BF6D2E5DA3A1}"/>
              </a:ext>
            </a:extLst>
          </p:cNvPr>
          <p:cNvSpPr>
            <a:spLocks noGrp="1"/>
          </p:cNvSpPr>
          <p:nvPr>
            <p:ph type="body" sz="quarter" idx="17"/>
          </p:nvPr>
        </p:nvSpPr>
        <p:spPr>
          <a:xfrm>
            <a:off x="8323596" y="3428999"/>
            <a:ext cx="2627395" cy="2646363"/>
          </a:xfrm>
        </p:spPr>
        <p:txBody>
          <a:bodyPr>
            <a:normAutofit/>
          </a:bodyPr>
          <a:lstStyle>
            <a:lvl1pPr marL="0" indent="0">
              <a:buNone/>
              <a:defRPr sz="2400" b="1">
                <a:solidFill>
                  <a:schemeClr val="accent3"/>
                </a:solidFill>
              </a:defRPr>
            </a:lvl1pPr>
            <a:lvl2pPr marL="457200" indent="0">
              <a:buNone/>
              <a:defRPr/>
            </a:lvl2pPr>
          </a:lstStyle>
          <a:p>
            <a:pPr lvl="0"/>
            <a:r>
              <a:rPr lang="en-US"/>
              <a:t>Click to edit Master text styles</a:t>
            </a:r>
          </a:p>
        </p:txBody>
      </p:sp>
      <p:sp>
        <p:nvSpPr>
          <p:cNvPr id="8" name="Text Placeholder 13">
            <a:extLst>
              <a:ext uri="{FF2B5EF4-FFF2-40B4-BE49-F238E27FC236}">
                <a16:creationId xmlns:a16="http://schemas.microsoft.com/office/drawing/2014/main" id="{457103A2-385A-8A4B-BC15-222D7126D67B}"/>
              </a:ext>
            </a:extLst>
          </p:cNvPr>
          <p:cNvSpPr>
            <a:spLocks noGrp="1"/>
          </p:cNvSpPr>
          <p:nvPr>
            <p:ph type="body" sz="quarter" idx="18" hasCustomPrompt="1"/>
          </p:nvPr>
        </p:nvSpPr>
        <p:spPr>
          <a:xfrm>
            <a:off x="8323596" y="2016542"/>
            <a:ext cx="2627395" cy="1207922"/>
          </a:xfrm>
        </p:spPr>
        <p:txBody>
          <a:bodyPr>
            <a:normAutofit/>
          </a:bodyPr>
          <a:lstStyle>
            <a:lvl1pPr marL="0" indent="0">
              <a:buNone/>
              <a:defRPr sz="7500" b="1" baseline="0">
                <a:solidFill>
                  <a:schemeClr val="accent3"/>
                </a:solidFill>
              </a:defRPr>
            </a:lvl1pPr>
            <a:lvl2pPr marL="457200" indent="0">
              <a:buNone/>
              <a:defRPr/>
            </a:lvl2pPr>
          </a:lstStyle>
          <a:p>
            <a:pPr lvl="0"/>
            <a:r>
              <a:rPr lang="en-GB"/>
              <a:t>XX%</a:t>
            </a:r>
          </a:p>
        </p:txBody>
      </p:sp>
    </p:spTree>
    <p:extLst>
      <p:ext uri="{BB962C8B-B14F-4D97-AF65-F5344CB8AC3E}">
        <p14:creationId xmlns:p14="http://schemas.microsoft.com/office/powerpoint/2010/main" val="235684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28F478-656F-8E4B-BF46-7A7A90526A1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1"/>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a:t>Click to 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a:t>Click icon to add picture</a:t>
            </a:r>
          </a:p>
        </p:txBody>
      </p:sp>
    </p:spTree>
    <p:extLst>
      <p:ext uri="{BB962C8B-B14F-4D97-AF65-F5344CB8AC3E}">
        <p14:creationId xmlns:p14="http://schemas.microsoft.com/office/powerpoint/2010/main" val="2692132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image_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9435CA-CBA1-5F4A-A81D-0F7008ABDE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1"/>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a:t>Click to 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a:t>Click icon to add picture</a:t>
            </a:r>
          </a:p>
        </p:txBody>
      </p:sp>
    </p:spTree>
    <p:extLst>
      <p:ext uri="{BB962C8B-B14F-4D97-AF65-F5344CB8AC3E}">
        <p14:creationId xmlns:p14="http://schemas.microsoft.com/office/powerpoint/2010/main" val="1993124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ext and image_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9435CA-CBA1-5F4A-A81D-0F7008ABDE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1"/>
                </a:solidFill>
              </a:defRPr>
            </a:lvl1pPr>
          </a:lstStyle>
          <a:p>
            <a:pPr lvl="0"/>
            <a:r>
              <a:rPr lang="en-GB"/>
              <a:t>Heading</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814137" y="1643062"/>
            <a:ext cx="10487276" cy="4308475"/>
          </a:xfrm>
        </p:spPr>
        <p:txBody>
          <a:bodyPr/>
          <a:lstStyle/>
          <a:p>
            <a:r>
              <a:rPr lang="en-US"/>
              <a:t>Click icon to add picture</a:t>
            </a:r>
          </a:p>
        </p:txBody>
      </p:sp>
    </p:spTree>
    <p:extLst>
      <p:ext uri="{BB962C8B-B14F-4D97-AF65-F5344CB8AC3E}">
        <p14:creationId xmlns:p14="http://schemas.microsoft.com/office/powerpoint/2010/main" val="427333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AD79AF-A0D2-3947-8D98-9D0AE4563E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 Placeholder 10">
            <a:extLst>
              <a:ext uri="{FF2B5EF4-FFF2-40B4-BE49-F238E27FC236}">
                <a16:creationId xmlns:a16="http://schemas.microsoft.com/office/drawing/2014/main" id="{DBEE3B4B-E739-954D-B290-F6295F786641}"/>
              </a:ext>
            </a:extLst>
          </p:cNvPr>
          <p:cNvSpPr>
            <a:spLocks noGrp="1"/>
          </p:cNvSpPr>
          <p:nvPr>
            <p:ph type="body" sz="quarter" idx="14" hasCustomPrompt="1"/>
          </p:nvPr>
        </p:nvSpPr>
        <p:spPr>
          <a:xfrm>
            <a:off x="814137" y="782219"/>
            <a:ext cx="10487276" cy="753979"/>
          </a:xfrm>
        </p:spPr>
        <p:txBody>
          <a:bodyPr>
            <a:noAutofit/>
          </a:bodyPr>
          <a:lstStyle>
            <a:lvl1pPr marL="0" indent="0">
              <a:buNone/>
              <a:defRPr sz="5000" b="1">
                <a:solidFill>
                  <a:schemeClr val="tx1"/>
                </a:solidFill>
              </a:defRPr>
            </a:lvl1pPr>
          </a:lstStyle>
          <a:p>
            <a:pPr lvl="0"/>
            <a:r>
              <a:rPr lang="en-GB"/>
              <a:t>Heading</a:t>
            </a:r>
          </a:p>
        </p:txBody>
      </p:sp>
      <p:sp>
        <p:nvSpPr>
          <p:cNvPr id="10" name="Picture Placeholder 17">
            <a:extLst>
              <a:ext uri="{FF2B5EF4-FFF2-40B4-BE49-F238E27FC236}">
                <a16:creationId xmlns:a16="http://schemas.microsoft.com/office/drawing/2014/main" id="{3FDB6C1F-5349-374A-88E7-0D8122E02E85}"/>
              </a:ext>
            </a:extLst>
          </p:cNvPr>
          <p:cNvSpPr>
            <a:spLocks noGrp="1"/>
          </p:cNvSpPr>
          <p:nvPr>
            <p:ph type="pic" sz="quarter" idx="17"/>
          </p:nvPr>
        </p:nvSpPr>
        <p:spPr>
          <a:xfrm>
            <a:off x="6184650" y="1980447"/>
            <a:ext cx="5092700" cy="3826712"/>
          </a:xfrm>
        </p:spPr>
        <p:txBody>
          <a:bodyPr/>
          <a:lstStyle/>
          <a:p>
            <a:r>
              <a:rPr lang="en-US"/>
              <a:t>Click icon to add picture</a:t>
            </a:r>
          </a:p>
        </p:txBody>
      </p:sp>
      <p:sp>
        <p:nvSpPr>
          <p:cNvPr id="11" name="Picture Placeholder 17">
            <a:extLst>
              <a:ext uri="{FF2B5EF4-FFF2-40B4-BE49-F238E27FC236}">
                <a16:creationId xmlns:a16="http://schemas.microsoft.com/office/drawing/2014/main" id="{32BB2FD4-C845-7440-B204-8ACE87C1444A}"/>
              </a:ext>
            </a:extLst>
          </p:cNvPr>
          <p:cNvSpPr>
            <a:spLocks noGrp="1"/>
          </p:cNvSpPr>
          <p:nvPr>
            <p:ph type="pic" sz="quarter" idx="18"/>
          </p:nvPr>
        </p:nvSpPr>
        <p:spPr>
          <a:xfrm>
            <a:off x="916949" y="1980446"/>
            <a:ext cx="5092700" cy="3826712"/>
          </a:xfrm>
        </p:spPr>
        <p:txBody>
          <a:bodyPr/>
          <a:lstStyle/>
          <a:p>
            <a:r>
              <a:rPr lang="en-US"/>
              <a:t>Click icon to add picture</a:t>
            </a:r>
          </a:p>
        </p:txBody>
      </p:sp>
    </p:spTree>
    <p:extLst>
      <p:ext uri="{BB962C8B-B14F-4D97-AF65-F5344CB8AC3E}">
        <p14:creationId xmlns:p14="http://schemas.microsoft.com/office/powerpoint/2010/main" val="568062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Key stats/inf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C354D6-DD01-0345-9D75-BA32A9FFDE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0A167322-3A51-8D4A-A50F-9A7C49D7006D}"/>
              </a:ext>
            </a:extLst>
          </p:cNvPr>
          <p:cNvSpPr/>
          <p:nvPr userDrawn="1"/>
        </p:nvSpPr>
        <p:spPr>
          <a:xfrm>
            <a:off x="7972926" y="890337"/>
            <a:ext cx="3328737" cy="50773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EAB08BCB-8449-F14F-8602-3C6BBA216F30}"/>
              </a:ext>
            </a:extLst>
          </p:cNvPr>
          <p:cNvSpPr/>
          <p:nvPr userDrawn="1"/>
        </p:nvSpPr>
        <p:spPr>
          <a:xfrm>
            <a:off x="4435642" y="890337"/>
            <a:ext cx="3328737" cy="50773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12" name="Rectangle 11">
            <a:extLst>
              <a:ext uri="{FF2B5EF4-FFF2-40B4-BE49-F238E27FC236}">
                <a16:creationId xmlns:a16="http://schemas.microsoft.com/office/drawing/2014/main" id="{11963634-F372-304D-BB79-480412C883A5}"/>
              </a:ext>
            </a:extLst>
          </p:cNvPr>
          <p:cNvSpPr/>
          <p:nvPr userDrawn="1"/>
        </p:nvSpPr>
        <p:spPr>
          <a:xfrm>
            <a:off x="890337" y="890337"/>
            <a:ext cx="3328737" cy="50773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3">
            <a:extLst>
              <a:ext uri="{FF2B5EF4-FFF2-40B4-BE49-F238E27FC236}">
                <a16:creationId xmlns:a16="http://schemas.microsoft.com/office/drawing/2014/main" id="{3539133A-E48F-E74B-9BF0-B73EB9D4B6C2}"/>
              </a:ext>
            </a:extLst>
          </p:cNvPr>
          <p:cNvSpPr>
            <a:spLocks noGrp="1"/>
          </p:cNvSpPr>
          <p:nvPr>
            <p:ph type="body" sz="quarter" idx="19"/>
          </p:nvPr>
        </p:nvSpPr>
        <p:spPr>
          <a:xfrm>
            <a:off x="1241007" y="3481137"/>
            <a:ext cx="2627395" cy="2273969"/>
          </a:xfrm>
        </p:spPr>
        <p:txBody>
          <a:bodyPr>
            <a:normAutofit/>
          </a:bodyPr>
          <a:lstStyle>
            <a:lvl1pPr marL="0" indent="0" algn="ctr">
              <a:lnSpc>
                <a:spcPct val="100000"/>
              </a:lnSpc>
              <a:buNone/>
              <a:defRPr sz="2500" b="1" baseline="0">
                <a:solidFill>
                  <a:schemeClr val="bg2"/>
                </a:solidFill>
              </a:defRPr>
            </a:lvl1pPr>
            <a:lvl2pPr marL="457200" indent="0">
              <a:buNone/>
              <a:defRPr/>
            </a:lvl2pPr>
          </a:lstStyle>
          <a:p>
            <a:pPr lvl="0"/>
            <a:r>
              <a:rPr lang="en-US"/>
              <a:t>Click to edit Master text styles</a:t>
            </a:r>
          </a:p>
        </p:txBody>
      </p:sp>
      <p:sp>
        <p:nvSpPr>
          <p:cNvPr id="10" name="Text Placeholder 13">
            <a:extLst>
              <a:ext uri="{FF2B5EF4-FFF2-40B4-BE49-F238E27FC236}">
                <a16:creationId xmlns:a16="http://schemas.microsoft.com/office/drawing/2014/main" id="{C22FA8F4-E2AB-0043-893E-D44DAA248ABE}"/>
              </a:ext>
            </a:extLst>
          </p:cNvPr>
          <p:cNvSpPr>
            <a:spLocks noGrp="1"/>
          </p:cNvSpPr>
          <p:nvPr>
            <p:ph type="body" sz="quarter" idx="20"/>
          </p:nvPr>
        </p:nvSpPr>
        <p:spPr>
          <a:xfrm>
            <a:off x="4782302" y="3481136"/>
            <a:ext cx="2627395" cy="2273969"/>
          </a:xfrm>
        </p:spPr>
        <p:txBody>
          <a:bodyPr>
            <a:normAutofit/>
          </a:bodyPr>
          <a:lstStyle>
            <a:lvl1pPr marL="0" indent="0" algn="ctr">
              <a:lnSpc>
                <a:spcPct val="100000"/>
              </a:lnSpc>
              <a:buNone/>
              <a:defRPr sz="2500" b="1" baseline="0">
                <a:solidFill>
                  <a:schemeClr val="bg2"/>
                </a:solidFill>
              </a:defRPr>
            </a:lvl1pPr>
            <a:lvl2pPr marL="457200" indent="0">
              <a:buNone/>
              <a:defRPr/>
            </a:lvl2pPr>
          </a:lstStyle>
          <a:p>
            <a:pPr lvl="0"/>
            <a:r>
              <a:rPr lang="en-US"/>
              <a:t>Click to edit Master text styles</a:t>
            </a:r>
          </a:p>
        </p:txBody>
      </p:sp>
      <p:sp>
        <p:nvSpPr>
          <p:cNvPr id="16" name="Text Placeholder 13">
            <a:extLst>
              <a:ext uri="{FF2B5EF4-FFF2-40B4-BE49-F238E27FC236}">
                <a16:creationId xmlns:a16="http://schemas.microsoft.com/office/drawing/2014/main" id="{3C474248-CE4D-8E42-8468-F4194970DE81}"/>
              </a:ext>
            </a:extLst>
          </p:cNvPr>
          <p:cNvSpPr>
            <a:spLocks noGrp="1"/>
          </p:cNvSpPr>
          <p:nvPr>
            <p:ph type="body" sz="quarter" idx="21"/>
          </p:nvPr>
        </p:nvSpPr>
        <p:spPr>
          <a:xfrm>
            <a:off x="8307055" y="3565356"/>
            <a:ext cx="2627395" cy="2273969"/>
          </a:xfrm>
        </p:spPr>
        <p:txBody>
          <a:bodyPr>
            <a:normAutofit/>
          </a:bodyPr>
          <a:lstStyle>
            <a:lvl1pPr marL="0" indent="0" algn="ctr">
              <a:lnSpc>
                <a:spcPct val="100000"/>
              </a:lnSpc>
              <a:buNone/>
              <a:defRPr sz="2500" b="1" baseline="0">
                <a:solidFill>
                  <a:schemeClr val="bg2"/>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24332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AA3B2E-E920-854E-B132-E3F8D09B86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10">
            <a:extLst>
              <a:ext uri="{FF2B5EF4-FFF2-40B4-BE49-F238E27FC236}">
                <a16:creationId xmlns:a16="http://schemas.microsoft.com/office/drawing/2014/main" id="{C9DBD6B0-5AD0-734E-8148-EE19B3630633}"/>
              </a:ext>
            </a:extLst>
          </p:cNvPr>
          <p:cNvSpPr>
            <a:spLocks noGrp="1"/>
          </p:cNvSpPr>
          <p:nvPr>
            <p:ph type="body" sz="quarter" idx="10" hasCustomPrompt="1"/>
          </p:nvPr>
        </p:nvSpPr>
        <p:spPr>
          <a:xfrm>
            <a:off x="930275" y="1371601"/>
            <a:ext cx="10331450" cy="3537284"/>
          </a:xfrm>
        </p:spPr>
        <p:txBody>
          <a:bodyPr anchor="ctr">
            <a:normAutofit/>
          </a:bodyPr>
          <a:lstStyle>
            <a:lvl1pPr marL="0" indent="0" algn="ctr">
              <a:buNone/>
              <a:defRPr sz="6000" b="1">
                <a:solidFill>
                  <a:schemeClr val="bg1"/>
                </a:solidFill>
              </a:defRPr>
            </a:lvl1pPr>
          </a:lstStyle>
          <a:p>
            <a:pPr lvl="0"/>
            <a:r>
              <a:rPr lang="en-GB"/>
              <a:t>Quote here</a:t>
            </a:r>
            <a:endParaRPr lang="en-US"/>
          </a:p>
        </p:txBody>
      </p:sp>
    </p:spTree>
    <p:extLst>
      <p:ext uri="{BB962C8B-B14F-4D97-AF65-F5344CB8AC3E}">
        <p14:creationId xmlns:p14="http://schemas.microsoft.com/office/powerpoint/2010/main" val="14286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B60A49-3D8C-414A-BA42-D4F2FE0B4C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2B4771FA-A523-7C48-A713-5D4D6CD36AC2}"/>
              </a:ext>
            </a:extLst>
          </p:cNvPr>
          <p:cNvSpPr>
            <a:spLocks noGrp="1"/>
          </p:cNvSpPr>
          <p:nvPr>
            <p:ph type="ctrTitle" hasCustomPrompt="1"/>
          </p:nvPr>
        </p:nvSpPr>
        <p:spPr>
          <a:xfrm>
            <a:off x="1524000" y="2110260"/>
            <a:ext cx="9144000" cy="2326986"/>
          </a:xfrm>
        </p:spPr>
        <p:txBody>
          <a:bodyPr anchor="ctr">
            <a:normAutofit/>
          </a:bodyPr>
          <a:lstStyle>
            <a:lvl1pPr algn="l">
              <a:defRPr lang="en-NZ" sz="7000" b="1" smtClean="0">
                <a:solidFill>
                  <a:schemeClr val="accent6">
                    <a:lumMod val="40000"/>
                    <a:lumOff val="60000"/>
                  </a:schemeClr>
                </a:solidFill>
                <a:effectLst/>
              </a:defRPr>
            </a:lvl1pPr>
          </a:lstStyle>
          <a:p>
            <a:r>
              <a:rPr lang="en-NZ"/>
              <a:t>Ngā mihi </a:t>
            </a:r>
            <a:r>
              <a:rPr lang="en-NZ" err="1"/>
              <a:t>nui</a:t>
            </a:r>
            <a:endParaRPr lang="en-NZ">
              <a:solidFill>
                <a:srgbClr val="CDEBEF"/>
              </a:solidFill>
              <a:effectLst/>
              <a:latin typeface="Arial" panose="020B0604020202020204" pitchFamily="34" charset="0"/>
            </a:endParaRPr>
          </a:p>
        </p:txBody>
      </p:sp>
      <p:pic>
        <p:nvPicPr>
          <p:cNvPr id="5" name="Graphic 9">
            <a:extLst>
              <a:ext uri="{FF2B5EF4-FFF2-40B4-BE49-F238E27FC236}">
                <a16:creationId xmlns:a16="http://schemas.microsoft.com/office/drawing/2014/main" id="{F7CBFCA2-A39F-7041-BA3F-B0AA3271FCA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33056" y="5078994"/>
            <a:ext cx="2909701" cy="597528"/>
          </a:xfrm>
          <a:prstGeom prst="rect">
            <a:avLst/>
          </a:prstGeom>
        </p:spPr>
      </p:pic>
    </p:spTree>
    <p:extLst>
      <p:ext uri="{BB962C8B-B14F-4D97-AF65-F5344CB8AC3E}">
        <p14:creationId xmlns:p14="http://schemas.microsoft.com/office/powerpoint/2010/main" val="220603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ymbols and nu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4A48-8799-0A4B-A902-DA857E25B514}"/>
              </a:ext>
            </a:extLst>
          </p:cNvPr>
          <p:cNvSpPr>
            <a:spLocks noGrp="1"/>
          </p:cNvSpPr>
          <p:nvPr>
            <p:ph type="title" hasCustomPrompt="1"/>
          </p:nvPr>
        </p:nvSpPr>
        <p:spPr>
          <a:xfrm>
            <a:off x="180473" y="196683"/>
            <a:ext cx="5530516" cy="292601"/>
          </a:xfrm>
        </p:spPr>
        <p:txBody>
          <a:bodyPr anchor="t">
            <a:normAutofit/>
          </a:bodyPr>
          <a:lstStyle>
            <a:lvl1pPr>
              <a:defRPr sz="1600">
                <a:solidFill>
                  <a:schemeClr val="tx2"/>
                </a:solidFill>
              </a:defRPr>
            </a:lvl1pPr>
          </a:lstStyle>
          <a:p>
            <a:r>
              <a:rPr lang="en-GB"/>
              <a:t>Symbols for use in infographics</a:t>
            </a:r>
            <a:endParaRPr lang="en-US"/>
          </a:p>
        </p:txBody>
      </p:sp>
      <p:sp>
        <p:nvSpPr>
          <p:cNvPr id="3" name="Rectangle 2">
            <a:extLst>
              <a:ext uri="{FF2B5EF4-FFF2-40B4-BE49-F238E27FC236}">
                <a16:creationId xmlns:a16="http://schemas.microsoft.com/office/drawing/2014/main" id="{E3C829F8-739B-D346-AFD4-03913B8D6A9E}"/>
              </a:ext>
            </a:extLst>
          </p:cNvPr>
          <p:cNvSpPr/>
          <p:nvPr userDrawn="1"/>
        </p:nvSpPr>
        <p:spPr>
          <a:xfrm>
            <a:off x="1042987" y="1256673"/>
            <a:ext cx="1928813" cy="1885950"/>
          </a:xfrm>
          <a:prstGeom prst="rect">
            <a:avLst/>
          </a:pr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BB10413-4334-1B43-A980-1141609FFFCB}"/>
              </a:ext>
            </a:extLst>
          </p:cNvPr>
          <p:cNvSpPr/>
          <p:nvPr userDrawn="1"/>
        </p:nvSpPr>
        <p:spPr>
          <a:xfrm>
            <a:off x="6705098" y="1199523"/>
            <a:ext cx="1497933" cy="200025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3B09296-CB6E-1046-A546-6C46AE42F3F6}"/>
              </a:ext>
            </a:extLst>
          </p:cNvPr>
          <p:cNvSpPr/>
          <p:nvPr userDrawn="1"/>
        </p:nvSpPr>
        <p:spPr>
          <a:xfrm>
            <a:off x="1028701" y="3910013"/>
            <a:ext cx="1885949" cy="1890712"/>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D309344-C4B5-8848-B337-B9E8BE488051}"/>
              </a:ext>
            </a:extLst>
          </p:cNvPr>
          <p:cNvSpPr/>
          <p:nvPr userDrawn="1"/>
        </p:nvSpPr>
        <p:spPr>
          <a:xfrm>
            <a:off x="3773028" y="3910013"/>
            <a:ext cx="1875673" cy="1890712"/>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F780355-58F7-FA45-B54B-BAF2347BFA0B}"/>
              </a:ext>
            </a:extLst>
          </p:cNvPr>
          <p:cNvSpPr/>
          <p:nvPr userDrawn="1"/>
        </p:nvSpPr>
        <p:spPr>
          <a:xfrm>
            <a:off x="6507079" y="3910013"/>
            <a:ext cx="1893972" cy="1890712"/>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D3E65E6-5D33-7B4D-9C3F-F8F3E362070E}"/>
              </a:ext>
            </a:extLst>
          </p:cNvPr>
          <p:cNvSpPr/>
          <p:nvPr userDrawn="1"/>
        </p:nvSpPr>
        <p:spPr>
          <a:xfrm>
            <a:off x="4150768" y="1199523"/>
            <a:ext cx="1497933" cy="2000250"/>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198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_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8AFB67-8078-7743-BBBB-728EEE0EE4C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AE06B29-9804-B245-B86F-1FA80830A9F8}"/>
              </a:ext>
            </a:extLst>
          </p:cNvPr>
          <p:cNvSpPr>
            <a:spLocks noGrp="1"/>
          </p:cNvSpPr>
          <p:nvPr>
            <p:ph type="ctrTitle" hasCustomPrompt="1"/>
          </p:nvPr>
        </p:nvSpPr>
        <p:spPr>
          <a:xfrm>
            <a:off x="671333" y="2110260"/>
            <a:ext cx="9996668" cy="2387600"/>
          </a:xfrm>
        </p:spPr>
        <p:txBody>
          <a:bodyPr anchor="b">
            <a:normAutofit/>
          </a:bodyPr>
          <a:lstStyle>
            <a:lvl1pPr algn="l">
              <a:defRPr lang="en-NZ" sz="7000" b="1" smtClean="0">
                <a:solidFill>
                  <a:schemeClr val="accent1"/>
                </a:solidFill>
                <a:effectLst/>
              </a:defRPr>
            </a:lvl1pPr>
          </a:lstStyle>
          <a:p>
            <a:r>
              <a:rPr lang="en-NZ" b="1">
                <a:solidFill>
                  <a:srgbClr val="CDEBEF"/>
                </a:solidFill>
                <a:effectLst/>
                <a:latin typeface="Arial" panose="020B0604020202020204" pitchFamily="34" charset="0"/>
              </a:rPr>
              <a:t>Cover page </a:t>
            </a:r>
            <a:br>
              <a:rPr lang="en-NZ" b="1">
                <a:solidFill>
                  <a:srgbClr val="CDEBEF"/>
                </a:solidFill>
                <a:effectLst/>
                <a:latin typeface="Arial" panose="020B0604020202020204" pitchFamily="34" charset="0"/>
              </a:rPr>
            </a:br>
            <a:r>
              <a:rPr lang="en-NZ" b="1">
                <a:solidFill>
                  <a:srgbClr val="CDEBEF"/>
                </a:solidFill>
                <a:effectLst/>
                <a:latin typeface="Arial" panose="020B0604020202020204" pitchFamily="34" charset="0"/>
              </a:rPr>
              <a:t>option one</a:t>
            </a:r>
            <a:endParaRPr lang="en-NZ">
              <a:solidFill>
                <a:srgbClr val="CDEBEF"/>
              </a:solidFill>
              <a:effectLst/>
              <a:latin typeface="Arial" panose="020B0604020202020204" pitchFamily="34" charset="0"/>
            </a:endParaRPr>
          </a:p>
        </p:txBody>
      </p:sp>
      <p:sp>
        <p:nvSpPr>
          <p:cNvPr id="3" name="Subtitle 2">
            <a:extLst>
              <a:ext uri="{FF2B5EF4-FFF2-40B4-BE49-F238E27FC236}">
                <a16:creationId xmlns:a16="http://schemas.microsoft.com/office/drawing/2014/main" id="{3E4E590B-CF11-1141-9EC0-24B006302A66}"/>
              </a:ext>
            </a:extLst>
          </p:cNvPr>
          <p:cNvSpPr>
            <a:spLocks noGrp="1"/>
          </p:cNvSpPr>
          <p:nvPr>
            <p:ph type="subTitle" idx="1" hasCustomPrompt="1"/>
          </p:nvPr>
        </p:nvSpPr>
        <p:spPr>
          <a:xfrm>
            <a:off x="752355" y="4758654"/>
            <a:ext cx="9915645" cy="485442"/>
          </a:xfrm>
        </p:spPr>
        <p:txBody>
          <a:bodyPr/>
          <a:lstStyle>
            <a:lvl1pPr marL="0" indent="0" algn="l">
              <a:buNone/>
              <a:defRPr lang="en-NZ" b="1" smtClean="0">
                <a:solidFill>
                  <a:schemeClr val="bg2"/>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NZ" b="1">
                <a:solidFill>
                  <a:srgbClr val="00B2B9"/>
                </a:solidFill>
                <a:effectLst/>
                <a:latin typeface="Arial" panose="020B0604020202020204" pitchFamily="34" charset="0"/>
              </a:rPr>
              <a:t>Subheading</a:t>
            </a:r>
            <a:endParaRPr lang="en-NZ">
              <a:solidFill>
                <a:srgbClr val="00B2B9"/>
              </a:solidFill>
              <a:effectLst/>
              <a:latin typeface="Arial" panose="020B0604020202020204" pitchFamily="34" charset="0"/>
            </a:endParaRPr>
          </a:p>
        </p:txBody>
      </p:sp>
      <p:sp>
        <p:nvSpPr>
          <p:cNvPr id="4" name="Date Placeholder 3">
            <a:extLst>
              <a:ext uri="{FF2B5EF4-FFF2-40B4-BE49-F238E27FC236}">
                <a16:creationId xmlns:a16="http://schemas.microsoft.com/office/drawing/2014/main" id="{5CFD1E8C-F4B6-9447-BFE8-9A5892CFEBC9}"/>
              </a:ext>
            </a:extLst>
          </p:cNvPr>
          <p:cNvSpPr>
            <a:spLocks noGrp="1"/>
          </p:cNvSpPr>
          <p:nvPr>
            <p:ph type="dt" sz="half" idx="10"/>
          </p:nvPr>
        </p:nvSpPr>
        <p:spPr>
          <a:xfrm>
            <a:off x="752355" y="5244097"/>
            <a:ext cx="9915644" cy="365125"/>
          </a:xfrm>
        </p:spPr>
        <p:txBody>
          <a:bodyPr/>
          <a:lstStyle>
            <a:lvl1pPr algn="l">
              <a:defRPr sz="2400" b="1">
                <a:solidFill>
                  <a:schemeClr val="bg2"/>
                </a:solidFill>
              </a:defRPr>
            </a:lvl1pPr>
          </a:lstStyle>
          <a:p>
            <a:fld id="{760D1E2C-25B0-4F41-B0D0-99B7BBE766BA}" type="datetimeFigureOut">
              <a:rPr lang="en-US" smtClean="0"/>
              <a:pPr/>
              <a:t>3/22/2023</a:t>
            </a:fld>
            <a:endParaRPr lang="en-US"/>
          </a:p>
        </p:txBody>
      </p:sp>
    </p:spTree>
    <p:extLst>
      <p:ext uri="{BB962C8B-B14F-4D97-AF65-F5344CB8AC3E}">
        <p14:creationId xmlns:p14="http://schemas.microsoft.com/office/powerpoint/2010/main" val="27624235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_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3CFB55-44C4-E24F-9B59-0D9CBC59AA4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18A6BFD9-C9B2-E74C-8E1D-A85AFE19031A}"/>
              </a:ext>
            </a:extLst>
          </p:cNvPr>
          <p:cNvSpPr>
            <a:spLocks noGrp="1"/>
          </p:cNvSpPr>
          <p:nvPr>
            <p:ph type="ctrTitle" hasCustomPrompt="1"/>
          </p:nvPr>
        </p:nvSpPr>
        <p:spPr>
          <a:xfrm>
            <a:off x="786063" y="480971"/>
            <a:ext cx="7724274" cy="2387600"/>
          </a:xfrm>
        </p:spPr>
        <p:txBody>
          <a:bodyPr anchor="b">
            <a:normAutofit/>
          </a:bodyPr>
          <a:lstStyle>
            <a:lvl1pPr algn="l">
              <a:defRPr lang="en-NZ" sz="6400" b="1" smtClean="0">
                <a:solidFill>
                  <a:schemeClr val="tx1"/>
                </a:solidFill>
                <a:effectLst/>
              </a:defRPr>
            </a:lvl1pPr>
          </a:lstStyle>
          <a:p>
            <a:r>
              <a:rPr lang="en-NZ" b="1">
                <a:solidFill>
                  <a:srgbClr val="CDEBEF"/>
                </a:solidFill>
                <a:effectLst/>
                <a:latin typeface="Arial" panose="020B0604020202020204" pitchFamily="34" charset="0"/>
              </a:rPr>
              <a:t>COVER PAGE OPTION TWO</a:t>
            </a:r>
            <a:endParaRPr lang="en-NZ">
              <a:solidFill>
                <a:srgbClr val="CDEBEF"/>
              </a:solidFill>
              <a:effectLst/>
              <a:latin typeface="Arial" panose="020B0604020202020204" pitchFamily="34" charset="0"/>
            </a:endParaRPr>
          </a:p>
        </p:txBody>
      </p:sp>
      <p:sp>
        <p:nvSpPr>
          <p:cNvPr id="16" name="Text Placeholder 15">
            <a:extLst>
              <a:ext uri="{FF2B5EF4-FFF2-40B4-BE49-F238E27FC236}">
                <a16:creationId xmlns:a16="http://schemas.microsoft.com/office/drawing/2014/main" id="{C8BAB750-98F9-D145-AFF8-ECA56CC31F99}"/>
              </a:ext>
            </a:extLst>
          </p:cNvPr>
          <p:cNvSpPr>
            <a:spLocks noGrp="1"/>
          </p:cNvSpPr>
          <p:nvPr>
            <p:ph type="body" sz="quarter" idx="10"/>
          </p:nvPr>
        </p:nvSpPr>
        <p:spPr>
          <a:xfrm>
            <a:off x="758031" y="3083719"/>
            <a:ext cx="7780337" cy="690562"/>
          </a:xfrm>
        </p:spPr>
        <p:txBody>
          <a:bodyPr>
            <a:normAutofit/>
          </a:bodyPr>
          <a:lstStyle>
            <a:lvl1pPr marL="0" indent="0">
              <a:buNone/>
              <a:defRPr sz="2000" b="1">
                <a:solidFill>
                  <a:schemeClr val="bg2"/>
                </a:solidFill>
              </a:defRPr>
            </a:lvl1pPr>
          </a:lstStyle>
          <a:p>
            <a:pPr lvl="0"/>
            <a:r>
              <a:rPr lang="en-US"/>
              <a:t>Click to edit Master text styles</a:t>
            </a:r>
          </a:p>
        </p:txBody>
      </p:sp>
      <p:sp>
        <p:nvSpPr>
          <p:cNvPr id="19" name="Date Placeholder 3">
            <a:extLst>
              <a:ext uri="{FF2B5EF4-FFF2-40B4-BE49-F238E27FC236}">
                <a16:creationId xmlns:a16="http://schemas.microsoft.com/office/drawing/2014/main" id="{81D71ECB-95FF-844F-BDD6-C4E7A5628E83}"/>
              </a:ext>
            </a:extLst>
          </p:cNvPr>
          <p:cNvSpPr>
            <a:spLocks noGrp="1"/>
          </p:cNvSpPr>
          <p:nvPr>
            <p:ph type="dt" sz="half" idx="11"/>
          </p:nvPr>
        </p:nvSpPr>
        <p:spPr>
          <a:xfrm>
            <a:off x="758031" y="3429000"/>
            <a:ext cx="9143999" cy="365125"/>
          </a:xfrm>
        </p:spPr>
        <p:txBody>
          <a:bodyPr/>
          <a:lstStyle>
            <a:lvl1pPr algn="l">
              <a:defRPr sz="2400" b="1">
                <a:solidFill>
                  <a:schemeClr val="bg2"/>
                </a:solidFill>
              </a:defRPr>
            </a:lvl1pPr>
          </a:lstStyle>
          <a:p>
            <a:fld id="{760D1E2C-25B0-4F41-B0D0-99B7BBE766BA}" type="datetimeFigureOut">
              <a:rPr lang="en-US" smtClean="0"/>
              <a:pPr/>
              <a:t>3/22/2023</a:t>
            </a:fld>
            <a:endParaRPr lang="en-US"/>
          </a:p>
        </p:txBody>
      </p:sp>
    </p:spTree>
    <p:extLst>
      <p:ext uri="{BB962C8B-B14F-4D97-AF65-F5344CB8AC3E}">
        <p14:creationId xmlns:p14="http://schemas.microsoft.com/office/powerpoint/2010/main" val="36283181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vider_1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5333FD-53CF-244F-8489-8FA000A51B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59944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a:t>Divider page option one</a:t>
            </a:r>
            <a:endParaRPr lang="en-US"/>
          </a:p>
        </p:txBody>
      </p:sp>
    </p:spTree>
    <p:extLst>
      <p:ext uri="{BB962C8B-B14F-4D97-AF65-F5344CB8AC3E}">
        <p14:creationId xmlns:p14="http://schemas.microsoft.com/office/powerpoint/2010/main" val="23720748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der_1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8F8557-71A9-1F4D-8675-DE87C16A78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198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a:t>Divider page option two</a:t>
            </a:r>
            <a:endParaRPr lang="en-US"/>
          </a:p>
        </p:txBody>
      </p:sp>
    </p:spTree>
    <p:extLst>
      <p:ext uri="{BB962C8B-B14F-4D97-AF65-F5344CB8AC3E}">
        <p14:creationId xmlns:p14="http://schemas.microsoft.com/office/powerpoint/2010/main" val="1031839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_2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27F593-37D0-D547-9302-7B93D3FBBB3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lvl1pPr>
          </a:lstStyle>
          <a:p>
            <a:r>
              <a:rPr lang="en-GB"/>
              <a:t>DIVIDER PAGE OPTION TWO (A)</a:t>
            </a:r>
            <a:endParaRPr lang="en-US"/>
          </a:p>
        </p:txBody>
      </p:sp>
    </p:spTree>
    <p:extLst>
      <p:ext uri="{BB962C8B-B14F-4D97-AF65-F5344CB8AC3E}">
        <p14:creationId xmlns:p14="http://schemas.microsoft.com/office/powerpoint/2010/main" val="3621354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_2B">
    <p:spTree>
      <p:nvGrpSpPr>
        <p:cNvPr id="1" name=""/>
        <p:cNvGrpSpPr/>
        <p:nvPr/>
      </p:nvGrpSpPr>
      <p:grpSpPr>
        <a:xfrm>
          <a:off x="0" y="0"/>
          <a:ext cx="0" cy="0"/>
          <a:chOff x="0" y="0"/>
          <a:chExt cx="0" cy="0"/>
        </a:xfrm>
      </p:grpSpPr>
      <p:pic>
        <p:nvPicPr>
          <p:cNvPr id="4" name="Picture 3" descr="People running in grass">
            <a:extLst>
              <a:ext uri="{FF2B5EF4-FFF2-40B4-BE49-F238E27FC236}">
                <a16:creationId xmlns:a16="http://schemas.microsoft.com/office/drawing/2014/main" id="{A224D2E8-1E10-BC4E-BC32-D45BE7DCFF2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
            <a:ext cx="12192000" cy="7513896"/>
          </a:xfrm>
          <a:prstGeom prst="rect">
            <a:avLst/>
          </a:prstGeom>
        </p:spPr>
      </p:pic>
      <p:pic>
        <p:nvPicPr>
          <p:cNvPr id="9" name="Picture 8" descr="Background pattern&#10;&#10;Description automatically generated">
            <a:extLst>
              <a:ext uri="{FF2B5EF4-FFF2-40B4-BE49-F238E27FC236}">
                <a16:creationId xmlns:a16="http://schemas.microsoft.com/office/drawing/2014/main" id="{0E1DC582-C29C-492B-A334-68A71B6CBA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12995" y="-2"/>
            <a:ext cx="4045752" cy="4776186"/>
          </a:xfrm>
          <a:prstGeom prst="rect">
            <a:avLst/>
          </a:prstGeom>
        </p:spPr>
      </p:pic>
      <p:sp>
        <p:nvSpPr>
          <p:cNvPr id="3" name="Rectangle 2">
            <a:extLst>
              <a:ext uri="{FF2B5EF4-FFF2-40B4-BE49-F238E27FC236}">
                <a16:creationId xmlns:a16="http://schemas.microsoft.com/office/drawing/2014/main" id="{6085457F-FA47-4DBD-85FE-4656C30B05D6}"/>
              </a:ext>
            </a:extLst>
          </p:cNvPr>
          <p:cNvSpPr/>
          <p:nvPr userDrawn="1"/>
        </p:nvSpPr>
        <p:spPr>
          <a:xfrm>
            <a:off x="896644" y="-1"/>
            <a:ext cx="5086905" cy="6858000"/>
          </a:xfrm>
          <a:prstGeom prst="rect">
            <a:avLst/>
          </a:prstGeom>
          <a:solidFill>
            <a:srgbClr val="0F818F"/>
          </a:solidFill>
          <a:ln>
            <a:solidFill>
              <a:srgbClr val="00B2B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solidFill>
                  <a:schemeClr val="bg1"/>
                </a:solidFill>
              </a:defRPr>
            </a:lvl1pPr>
          </a:lstStyle>
          <a:p>
            <a:r>
              <a:rPr lang="en-GB"/>
              <a:t>DIVIDER PAGE OPTION TWO (B)</a:t>
            </a:r>
            <a:endParaRPr lang="en-US"/>
          </a:p>
        </p:txBody>
      </p:sp>
      <p:pic>
        <p:nvPicPr>
          <p:cNvPr id="8" name="Picture 7" descr="Background pattern&#10;&#10;Description automatically generated">
            <a:extLst>
              <a:ext uri="{FF2B5EF4-FFF2-40B4-BE49-F238E27FC236}">
                <a16:creationId xmlns:a16="http://schemas.microsoft.com/office/drawing/2014/main" id="{E619F75D-93EF-40EC-B490-A58FB7BBFD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6248" y="0"/>
            <a:ext cx="4045752" cy="4776186"/>
          </a:xfrm>
          <a:prstGeom prst="rect">
            <a:avLst/>
          </a:prstGeom>
        </p:spPr>
      </p:pic>
    </p:spTree>
    <p:extLst>
      <p:ext uri="{BB962C8B-B14F-4D97-AF65-F5344CB8AC3E}">
        <p14:creationId xmlns:p14="http://schemas.microsoft.com/office/powerpoint/2010/main" val="19508489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9AC637-2226-A54F-B2DE-5D02C43D87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79396" y="0"/>
            <a:ext cx="4212603" cy="5029200"/>
          </a:xfrm>
          <a:prstGeom prst="rect">
            <a:avLst/>
          </a:prstGeom>
        </p:spPr>
      </p:pic>
      <p:sp>
        <p:nvSpPr>
          <p:cNvPr id="11" name="Text Placeholder 10">
            <a:extLst>
              <a:ext uri="{FF2B5EF4-FFF2-40B4-BE49-F238E27FC236}">
                <a16:creationId xmlns:a16="http://schemas.microsoft.com/office/drawing/2014/main" id="{CA34AE92-42F8-9C49-AC1B-479290E3D9C7}"/>
              </a:ext>
            </a:extLst>
          </p:cNvPr>
          <p:cNvSpPr>
            <a:spLocks noGrp="1"/>
          </p:cNvSpPr>
          <p:nvPr>
            <p:ph type="body" sz="quarter" idx="14" hasCustomPrompt="1"/>
          </p:nvPr>
        </p:nvSpPr>
        <p:spPr>
          <a:xfrm>
            <a:off x="814137" y="782219"/>
            <a:ext cx="10335126" cy="753979"/>
          </a:xfrm>
        </p:spPr>
        <p:txBody>
          <a:bodyPr>
            <a:noAutofit/>
          </a:bodyPr>
          <a:lstStyle>
            <a:lvl1pPr marL="0" indent="0">
              <a:buNone/>
              <a:defRPr sz="5000" b="1">
                <a:solidFill>
                  <a:schemeClr val="tx2"/>
                </a:solidFill>
              </a:defRPr>
            </a:lvl1pPr>
          </a:lstStyle>
          <a:p>
            <a:pPr lvl="0"/>
            <a:r>
              <a:rPr lang="en-GB"/>
              <a:t>Heading</a:t>
            </a:r>
          </a:p>
        </p:txBody>
      </p:sp>
      <p:sp>
        <p:nvSpPr>
          <p:cNvPr id="13" name="Text Placeholder 12">
            <a:extLst>
              <a:ext uri="{FF2B5EF4-FFF2-40B4-BE49-F238E27FC236}">
                <a16:creationId xmlns:a16="http://schemas.microsoft.com/office/drawing/2014/main" id="{4197B82A-BCB6-4E49-BD01-8BDF288185F0}"/>
              </a:ext>
            </a:extLst>
          </p:cNvPr>
          <p:cNvSpPr>
            <a:spLocks noGrp="1"/>
          </p:cNvSpPr>
          <p:nvPr>
            <p:ph type="body" sz="quarter" idx="15"/>
          </p:nvPr>
        </p:nvSpPr>
        <p:spPr>
          <a:xfrm>
            <a:off x="814138" y="2125244"/>
            <a:ext cx="5017168" cy="3950537"/>
          </a:xfrm>
        </p:spPr>
        <p:txBody>
          <a:bodyPr/>
          <a:lstStyle>
            <a:lvl1pPr marL="0" indent="0">
              <a:buNone/>
              <a:defRPr sz="2600" b="1"/>
            </a:lvl1pPr>
            <a:lvl2pPr marL="457200" indent="0">
              <a:buNone/>
              <a:defRPr>
                <a:solidFill>
                  <a:schemeClr val="bg2"/>
                </a:solidFill>
              </a:defRPr>
            </a:lvl2pPr>
          </a:lstStyle>
          <a:p>
            <a:pPr lvl="0"/>
            <a:r>
              <a:rPr lang="en-US"/>
              <a:t>Click to edit Master text styles</a:t>
            </a:r>
          </a:p>
        </p:txBody>
      </p:sp>
      <p:sp>
        <p:nvSpPr>
          <p:cNvPr id="15" name="Text Placeholder 14">
            <a:extLst>
              <a:ext uri="{FF2B5EF4-FFF2-40B4-BE49-F238E27FC236}">
                <a16:creationId xmlns:a16="http://schemas.microsoft.com/office/drawing/2014/main" id="{E52DF885-1649-5A48-85F5-F398B30576DB}"/>
              </a:ext>
            </a:extLst>
          </p:cNvPr>
          <p:cNvSpPr>
            <a:spLocks noGrp="1"/>
          </p:cNvSpPr>
          <p:nvPr>
            <p:ph type="body" sz="quarter" idx="16"/>
          </p:nvPr>
        </p:nvSpPr>
        <p:spPr>
          <a:xfrm>
            <a:off x="6132095" y="2125243"/>
            <a:ext cx="5017168" cy="3950537"/>
          </a:xfrm>
        </p:spPr>
        <p:txBody>
          <a:bodyPr>
            <a:normAutofit/>
          </a:bodyPr>
          <a:lstStyle>
            <a:lvl1pPr>
              <a:defRPr sz="24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9545060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nd highligh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6048CA-B874-0641-B449-2A58C1B7595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01000" y="0"/>
            <a:ext cx="33528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6396789" cy="753979"/>
          </a:xfrm>
        </p:spPr>
        <p:txBody>
          <a:bodyPr>
            <a:noAutofit/>
          </a:bodyPr>
          <a:lstStyle>
            <a:lvl1pPr marL="0" indent="0">
              <a:buNone/>
              <a:defRPr sz="5000" b="1">
                <a:solidFill>
                  <a:schemeClr val="tx2"/>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6"/>
            <a:ext cx="6396788" cy="3950537"/>
          </a:xfrm>
        </p:spPr>
        <p:txBody>
          <a:bodyPr/>
          <a:lstStyle>
            <a:lvl1pPr marL="0" indent="0">
              <a:buNone/>
              <a:defRPr sz="2600" b="1"/>
            </a:lvl1pPr>
          </a:lstStyle>
          <a:p>
            <a:pPr lvl="0"/>
            <a:r>
              <a:rPr lang="en-US"/>
              <a:t>Click to edit Master text styles</a:t>
            </a:r>
          </a:p>
          <a:p>
            <a:pPr lvl="1"/>
            <a:r>
              <a:rPr lang="en-US"/>
              <a:t>Second level</a:t>
            </a:r>
          </a:p>
        </p:txBody>
      </p:sp>
      <p:sp>
        <p:nvSpPr>
          <p:cNvPr id="14" name="Text Placeholder 13">
            <a:extLst>
              <a:ext uri="{FF2B5EF4-FFF2-40B4-BE49-F238E27FC236}">
                <a16:creationId xmlns:a16="http://schemas.microsoft.com/office/drawing/2014/main" id="{FBBA1DF4-9224-B144-8338-BF6D2E5DA3A1}"/>
              </a:ext>
            </a:extLst>
          </p:cNvPr>
          <p:cNvSpPr>
            <a:spLocks noGrp="1"/>
          </p:cNvSpPr>
          <p:nvPr>
            <p:ph type="body" sz="quarter" idx="17"/>
          </p:nvPr>
        </p:nvSpPr>
        <p:spPr>
          <a:xfrm>
            <a:off x="8323596" y="3428999"/>
            <a:ext cx="2627395" cy="2646363"/>
          </a:xfrm>
        </p:spPr>
        <p:txBody>
          <a:bodyPr>
            <a:normAutofit/>
          </a:bodyPr>
          <a:lstStyle>
            <a:lvl1pPr marL="0" indent="0">
              <a:buNone/>
              <a:defRPr sz="2400" b="1"/>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304852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36F58E-47FF-DB47-90CD-BF54C9605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62900" y="0"/>
            <a:ext cx="42291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a:t>Click to 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a:t>Click icon to add picture</a:t>
            </a:r>
          </a:p>
        </p:txBody>
      </p:sp>
    </p:spTree>
    <p:extLst>
      <p:ext uri="{BB962C8B-B14F-4D97-AF65-F5344CB8AC3E}">
        <p14:creationId xmlns:p14="http://schemas.microsoft.com/office/powerpoint/2010/main" val="42758592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and image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6608C-7A3D-D246-B47B-4AF3B9746D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47542" y="0"/>
            <a:ext cx="5744458"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a:t>Click to 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a:t>Click icon to add picture</a:t>
            </a:r>
          </a:p>
        </p:txBody>
      </p:sp>
    </p:spTree>
    <p:extLst>
      <p:ext uri="{BB962C8B-B14F-4D97-AF65-F5344CB8AC3E}">
        <p14:creationId xmlns:p14="http://schemas.microsoft.com/office/powerpoint/2010/main" val="28184216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ext and image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6608C-7A3D-D246-B47B-4AF3B9746D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04100" y="0"/>
            <a:ext cx="47879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a:t>Heading</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814138" y="2124826"/>
            <a:ext cx="10487276" cy="3826711"/>
          </a:xfrm>
        </p:spPr>
        <p:txBody>
          <a:bodyPr/>
          <a:lstStyle/>
          <a:p>
            <a:r>
              <a:rPr lang="en-US"/>
              <a:t>Click icon to add picture</a:t>
            </a:r>
          </a:p>
        </p:txBody>
      </p:sp>
    </p:spTree>
    <p:extLst>
      <p:ext uri="{BB962C8B-B14F-4D97-AF65-F5344CB8AC3E}">
        <p14:creationId xmlns:p14="http://schemas.microsoft.com/office/powerpoint/2010/main" val="17009050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3E6A06-AC02-0B4C-BEC4-22E5EB0E5F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543301"/>
            <a:ext cx="12192000" cy="3314699"/>
          </a:xfrm>
          <a:prstGeom prst="rect">
            <a:avLst/>
          </a:prstGeom>
        </p:spPr>
      </p:pic>
      <p:sp>
        <p:nvSpPr>
          <p:cNvPr id="9" name="Text Placeholder 10">
            <a:extLst>
              <a:ext uri="{FF2B5EF4-FFF2-40B4-BE49-F238E27FC236}">
                <a16:creationId xmlns:a16="http://schemas.microsoft.com/office/drawing/2014/main" id="{DBEE3B4B-E739-954D-B290-F6295F786641}"/>
              </a:ext>
            </a:extLst>
          </p:cNvPr>
          <p:cNvSpPr>
            <a:spLocks noGrp="1"/>
          </p:cNvSpPr>
          <p:nvPr>
            <p:ph type="body" sz="quarter" idx="14" hasCustomPrompt="1"/>
          </p:nvPr>
        </p:nvSpPr>
        <p:spPr>
          <a:xfrm>
            <a:off x="814137" y="782219"/>
            <a:ext cx="10487276" cy="753979"/>
          </a:xfrm>
        </p:spPr>
        <p:txBody>
          <a:bodyPr>
            <a:noAutofit/>
          </a:bodyPr>
          <a:lstStyle>
            <a:lvl1pPr marL="0" indent="0">
              <a:buNone/>
              <a:defRPr sz="5000" b="1">
                <a:solidFill>
                  <a:schemeClr val="tx2"/>
                </a:solidFill>
              </a:defRPr>
            </a:lvl1pPr>
          </a:lstStyle>
          <a:p>
            <a:pPr lvl="0"/>
            <a:r>
              <a:rPr lang="en-GB"/>
              <a:t>Heading</a:t>
            </a:r>
          </a:p>
        </p:txBody>
      </p:sp>
      <p:sp>
        <p:nvSpPr>
          <p:cNvPr id="10" name="Picture Placeholder 17">
            <a:extLst>
              <a:ext uri="{FF2B5EF4-FFF2-40B4-BE49-F238E27FC236}">
                <a16:creationId xmlns:a16="http://schemas.microsoft.com/office/drawing/2014/main" id="{3FDB6C1F-5349-374A-88E7-0D8122E02E85}"/>
              </a:ext>
            </a:extLst>
          </p:cNvPr>
          <p:cNvSpPr>
            <a:spLocks noGrp="1"/>
          </p:cNvSpPr>
          <p:nvPr>
            <p:ph type="pic" sz="quarter" idx="17"/>
          </p:nvPr>
        </p:nvSpPr>
        <p:spPr>
          <a:xfrm>
            <a:off x="6208713" y="2124825"/>
            <a:ext cx="5092700" cy="3826712"/>
          </a:xfrm>
        </p:spPr>
        <p:txBody>
          <a:bodyPr/>
          <a:lstStyle/>
          <a:p>
            <a:r>
              <a:rPr lang="en-US"/>
              <a:t>Click icon to add picture</a:t>
            </a:r>
          </a:p>
        </p:txBody>
      </p:sp>
      <p:sp>
        <p:nvSpPr>
          <p:cNvPr id="11" name="Picture Placeholder 17">
            <a:extLst>
              <a:ext uri="{FF2B5EF4-FFF2-40B4-BE49-F238E27FC236}">
                <a16:creationId xmlns:a16="http://schemas.microsoft.com/office/drawing/2014/main" id="{32BB2FD4-C845-7440-B204-8ACE87C1444A}"/>
              </a:ext>
            </a:extLst>
          </p:cNvPr>
          <p:cNvSpPr>
            <a:spLocks noGrp="1"/>
          </p:cNvSpPr>
          <p:nvPr>
            <p:ph type="pic" sz="quarter" idx="18"/>
          </p:nvPr>
        </p:nvSpPr>
        <p:spPr>
          <a:xfrm>
            <a:off x="814137" y="2124825"/>
            <a:ext cx="5092700" cy="3826712"/>
          </a:xfrm>
        </p:spPr>
        <p:txBody>
          <a:bodyPr/>
          <a:lstStyle/>
          <a:p>
            <a:r>
              <a:rPr lang="en-US"/>
              <a:t>Click icon to add picture</a:t>
            </a:r>
          </a:p>
        </p:txBody>
      </p:sp>
    </p:spTree>
    <p:extLst>
      <p:ext uri="{BB962C8B-B14F-4D97-AF65-F5344CB8AC3E}">
        <p14:creationId xmlns:p14="http://schemas.microsoft.com/office/powerpoint/2010/main" val="37133079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Key stats/inf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4638C0-0085-7C44-BF6A-6CBEB7EBF6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901700"/>
            <a:ext cx="12192000" cy="5956300"/>
          </a:xfrm>
          <a:prstGeom prst="rect">
            <a:avLst/>
          </a:prstGeom>
        </p:spPr>
      </p:pic>
      <p:sp>
        <p:nvSpPr>
          <p:cNvPr id="13" name="Text Placeholder 13">
            <a:extLst>
              <a:ext uri="{FF2B5EF4-FFF2-40B4-BE49-F238E27FC236}">
                <a16:creationId xmlns:a16="http://schemas.microsoft.com/office/drawing/2014/main" id="{08449011-4DB6-7843-A7BF-92C8DD091788}"/>
              </a:ext>
            </a:extLst>
          </p:cNvPr>
          <p:cNvSpPr>
            <a:spLocks noGrp="1"/>
          </p:cNvSpPr>
          <p:nvPr>
            <p:ph type="body" sz="quarter" idx="17"/>
          </p:nvPr>
        </p:nvSpPr>
        <p:spPr>
          <a:xfrm>
            <a:off x="8323596" y="3481137"/>
            <a:ext cx="2627395" cy="2273969"/>
          </a:xfrm>
        </p:spPr>
        <p:txBody>
          <a:bodyPr>
            <a:normAutofit/>
          </a:bodyPr>
          <a:lstStyle>
            <a:lvl1pPr marL="0" indent="0" algn="ctr">
              <a:buNone/>
              <a:defRPr sz="2400" b="1">
                <a:solidFill>
                  <a:schemeClr val="accent4"/>
                </a:solidFill>
              </a:defRPr>
            </a:lvl1pPr>
            <a:lvl2pPr marL="457200" indent="0">
              <a:buNone/>
              <a:defRPr/>
            </a:lvl2pPr>
          </a:lstStyle>
          <a:p>
            <a:pPr lvl="0"/>
            <a:r>
              <a:rPr lang="en-US"/>
              <a:t>Click to edit Master text styles</a:t>
            </a:r>
          </a:p>
        </p:txBody>
      </p:sp>
      <p:sp>
        <p:nvSpPr>
          <p:cNvPr id="14" name="Text Placeholder 13">
            <a:extLst>
              <a:ext uri="{FF2B5EF4-FFF2-40B4-BE49-F238E27FC236}">
                <a16:creationId xmlns:a16="http://schemas.microsoft.com/office/drawing/2014/main" id="{0A9B624A-E79B-1D4C-8FBE-83631AE8F9DC}"/>
              </a:ext>
            </a:extLst>
          </p:cNvPr>
          <p:cNvSpPr>
            <a:spLocks noGrp="1"/>
          </p:cNvSpPr>
          <p:nvPr>
            <p:ph type="body" sz="quarter" idx="18"/>
          </p:nvPr>
        </p:nvSpPr>
        <p:spPr>
          <a:xfrm>
            <a:off x="4778291" y="3481137"/>
            <a:ext cx="2627395" cy="2273969"/>
          </a:xfrm>
        </p:spPr>
        <p:txBody>
          <a:bodyPr>
            <a:normAutofit/>
          </a:bodyPr>
          <a:lstStyle>
            <a:lvl1pPr marL="0" indent="0" algn="ctr">
              <a:buNone/>
              <a:defRPr sz="2400" b="1">
                <a:solidFill>
                  <a:schemeClr val="accent1"/>
                </a:solidFill>
              </a:defRPr>
            </a:lvl1pPr>
            <a:lvl2pPr marL="457200" indent="0">
              <a:buNone/>
              <a:defRPr/>
            </a:lvl2pPr>
          </a:lstStyle>
          <a:p>
            <a:pPr lvl="0"/>
            <a:r>
              <a:rPr lang="en-US"/>
              <a:t>Click to edit Master text styles</a:t>
            </a:r>
          </a:p>
        </p:txBody>
      </p:sp>
      <p:sp>
        <p:nvSpPr>
          <p:cNvPr id="15" name="Text Placeholder 13">
            <a:extLst>
              <a:ext uri="{FF2B5EF4-FFF2-40B4-BE49-F238E27FC236}">
                <a16:creationId xmlns:a16="http://schemas.microsoft.com/office/drawing/2014/main" id="{3539133A-E48F-E74B-9BF0-B73EB9D4B6C2}"/>
              </a:ext>
            </a:extLst>
          </p:cNvPr>
          <p:cNvSpPr>
            <a:spLocks noGrp="1"/>
          </p:cNvSpPr>
          <p:nvPr>
            <p:ph type="body" sz="quarter" idx="19"/>
          </p:nvPr>
        </p:nvSpPr>
        <p:spPr>
          <a:xfrm>
            <a:off x="1241007" y="3481137"/>
            <a:ext cx="2627395" cy="2273969"/>
          </a:xfrm>
        </p:spPr>
        <p:txBody>
          <a:bodyPr>
            <a:normAutofit/>
          </a:bodyPr>
          <a:lstStyle>
            <a:lvl1pPr marL="0" indent="0" algn="ctr">
              <a:buNone/>
              <a:defRPr sz="2400" b="1">
                <a:solidFill>
                  <a:schemeClr val="accent1"/>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6174423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03D34-2D18-FE43-A1C1-F8901428DB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10">
            <a:extLst>
              <a:ext uri="{FF2B5EF4-FFF2-40B4-BE49-F238E27FC236}">
                <a16:creationId xmlns:a16="http://schemas.microsoft.com/office/drawing/2014/main" id="{C9DBD6B0-5AD0-734E-8148-EE19B3630633}"/>
              </a:ext>
            </a:extLst>
          </p:cNvPr>
          <p:cNvSpPr>
            <a:spLocks noGrp="1"/>
          </p:cNvSpPr>
          <p:nvPr>
            <p:ph type="body" sz="quarter" idx="10" hasCustomPrompt="1"/>
          </p:nvPr>
        </p:nvSpPr>
        <p:spPr>
          <a:xfrm>
            <a:off x="938213" y="1508125"/>
            <a:ext cx="10331450" cy="3833813"/>
          </a:xfrm>
        </p:spPr>
        <p:txBody>
          <a:bodyPr anchor="ctr">
            <a:normAutofit/>
          </a:bodyPr>
          <a:lstStyle>
            <a:lvl1pPr marL="0" indent="0" algn="ctr">
              <a:buNone/>
              <a:defRPr sz="6000" b="1">
                <a:solidFill>
                  <a:schemeClr val="accent1"/>
                </a:solidFill>
              </a:defRPr>
            </a:lvl1pPr>
          </a:lstStyle>
          <a:p>
            <a:pPr lvl="0"/>
            <a:r>
              <a:rPr lang="en-GB"/>
              <a:t>Quote here</a:t>
            </a:r>
            <a:endParaRPr lang="en-US"/>
          </a:p>
        </p:txBody>
      </p:sp>
    </p:spTree>
    <p:extLst>
      <p:ext uri="{BB962C8B-B14F-4D97-AF65-F5344CB8AC3E}">
        <p14:creationId xmlns:p14="http://schemas.microsoft.com/office/powerpoint/2010/main" val="31737056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1F0EB7-D548-0D45-8C00-2F88088487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2B4771FA-A523-7C48-A713-5D4D6CD36AC2}"/>
              </a:ext>
            </a:extLst>
          </p:cNvPr>
          <p:cNvSpPr>
            <a:spLocks noGrp="1"/>
          </p:cNvSpPr>
          <p:nvPr>
            <p:ph type="ctrTitle" hasCustomPrompt="1"/>
          </p:nvPr>
        </p:nvSpPr>
        <p:spPr>
          <a:xfrm>
            <a:off x="833377" y="2110260"/>
            <a:ext cx="9834623" cy="3498962"/>
          </a:xfrm>
        </p:spPr>
        <p:txBody>
          <a:bodyPr anchor="ctr">
            <a:normAutofit/>
          </a:bodyPr>
          <a:lstStyle>
            <a:lvl1pPr algn="l">
              <a:defRPr lang="en-NZ" b="1" smtClean="0">
                <a:effectLst/>
              </a:defRPr>
            </a:lvl1pPr>
          </a:lstStyle>
          <a:p>
            <a:r>
              <a:rPr lang="en-NZ" b="1" err="1">
                <a:solidFill>
                  <a:srgbClr val="D3ECE7"/>
                </a:solidFill>
                <a:effectLst/>
                <a:latin typeface="Arial" panose="020B0604020202020204" pitchFamily="34" charset="0"/>
              </a:rPr>
              <a:t>Ngā</a:t>
            </a:r>
            <a:r>
              <a:rPr lang="en-NZ" b="1">
                <a:solidFill>
                  <a:srgbClr val="D3ECE7"/>
                </a:solidFill>
                <a:effectLst/>
                <a:latin typeface="Arial" panose="020B0604020202020204" pitchFamily="34" charset="0"/>
              </a:rPr>
              <a:t> mihi </a:t>
            </a:r>
            <a:r>
              <a:rPr lang="en-NZ" b="1" err="1">
                <a:solidFill>
                  <a:srgbClr val="D3ECE7"/>
                </a:solidFill>
                <a:effectLst/>
                <a:latin typeface="Arial" panose="020B0604020202020204" pitchFamily="34" charset="0"/>
              </a:rPr>
              <a:t>nui</a:t>
            </a:r>
            <a:endParaRPr lang="en-NZ">
              <a:solidFill>
                <a:srgbClr val="D3ECE7"/>
              </a:solidFill>
              <a:effectLst/>
              <a:latin typeface="Arial" panose="020B0604020202020204" pitchFamily="34" charset="0"/>
            </a:endParaRPr>
          </a:p>
        </p:txBody>
      </p:sp>
    </p:spTree>
    <p:extLst>
      <p:ext uri="{BB962C8B-B14F-4D97-AF65-F5344CB8AC3E}">
        <p14:creationId xmlns:p14="http://schemas.microsoft.com/office/powerpoint/2010/main" val="11936794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ymbols and nu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4A48-8799-0A4B-A902-DA857E25B514}"/>
              </a:ext>
            </a:extLst>
          </p:cNvPr>
          <p:cNvSpPr>
            <a:spLocks noGrp="1"/>
          </p:cNvSpPr>
          <p:nvPr>
            <p:ph type="title" hasCustomPrompt="1"/>
          </p:nvPr>
        </p:nvSpPr>
        <p:spPr>
          <a:xfrm>
            <a:off x="180473" y="196683"/>
            <a:ext cx="5530516" cy="292601"/>
          </a:xfrm>
        </p:spPr>
        <p:txBody>
          <a:bodyPr anchor="t">
            <a:normAutofit/>
          </a:bodyPr>
          <a:lstStyle>
            <a:lvl1pPr>
              <a:defRPr sz="1600">
                <a:solidFill>
                  <a:schemeClr val="tx2"/>
                </a:solidFill>
              </a:defRPr>
            </a:lvl1pPr>
          </a:lstStyle>
          <a:p>
            <a:r>
              <a:rPr lang="en-GB"/>
              <a:t>Numbers and symbols for use in infographics</a:t>
            </a:r>
            <a:endParaRPr lang="en-US"/>
          </a:p>
        </p:txBody>
      </p:sp>
      <p:sp>
        <p:nvSpPr>
          <p:cNvPr id="42" name="Title 1">
            <a:extLst>
              <a:ext uri="{FF2B5EF4-FFF2-40B4-BE49-F238E27FC236}">
                <a16:creationId xmlns:a16="http://schemas.microsoft.com/office/drawing/2014/main" id="{10D8DB19-7D95-9047-9D7B-A7FF902FCA3D}"/>
              </a:ext>
            </a:extLst>
          </p:cNvPr>
          <p:cNvSpPr txBox="1">
            <a:spLocks/>
          </p:cNvSpPr>
          <p:nvPr userDrawn="1"/>
        </p:nvSpPr>
        <p:spPr>
          <a:xfrm>
            <a:off x="180473" y="553647"/>
            <a:ext cx="5530516" cy="292601"/>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1600" b="1" i="0" kern="1200">
                <a:solidFill>
                  <a:schemeClr val="tx2"/>
                </a:solidFill>
                <a:latin typeface="Arial" panose="020B0604020202020204" pitchFamily="34" charset="0"/>
                <a:ea typeface="+mj-ea"/>
                <a:cs typeface="Arial" panose="020B0604020202020204" pitchFamily="34" charset="0"/>
              </a:defRPr>
            </a:lvl1pPr>
          </a:lstStyle>
          <a:p>
            <a:r>
              <a:rPr lang="en-GB"/>
              <a:t>Can change the colours with the graphics fill tool</a:t>
            </a:r>
            <a:endParaRPr lang="en-US"/>
          </a:p>
        </p:txBody>
      </p:sp>
      <p:sp>
        <p:nvSpPr>
          <p:cNvPr id="3" name="Rectangle 2">
            <a:extLst>
              <a:ext uri="{FF2B5EF4-FFF2-40B4-BE49-F238E27FC236}">
                <a16:creationId xmlns:a16="http://schemas.microsoft.com/office/drawing/2014/main" id="{7781A915-63BF-4F4D-92AD-FF8479577C73}"/>
              </a:ext>
            </a:extLst>
          </p:cNvPr>
          <p:cNvSpPr/>
          <p:nvPr userDrawn="1"/>
        </p:nvSpPr>
        <p:spPr>
          <a:xfrm>
            <a:off x="496111" y="1108953"/>
            <a:ext cx="11245174" cy="536966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A7C6DA2-1D97-FC4E-BEF7-4E783336C3F7}"/>
              </a:ext>
            </a:extLst>
          </p:cNvPr>
          <p:cNvSpPr/>
          <p:nvPr userDrawn="1"/>
        </p:nvSpPr>
        <p:spPr>
          <a:xfrm>
            <a:off x="1567543" y="1947553"/>
            <a:ext cx="1465663" cy="1460665"/>
          </a:xfrm>
          <a:prstGeom prst="ellipse">
            <a:avLst/>
          </a:prstGeom>
          <a:blipFill>
            <a:blip r:embed="rId2"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F5A67FE-4664-F54A-87A5-17B14C6E082D}"/>
              </a:ext>
            </a:extLst>
          </p:cNvPr>
          <p:cNvSpPr/>
          <p:nvPr userDrawn="1"/>
        </p:nvSpPr>
        <p:spPr>
          <a:xfrm>
            <a:off x="3858438" y="1947553"/>
            <a:ext cx="1465663" cy="1460665"/>
          </a:xfrm>
          <a:prstGeom prst="ellipse">
            <a:avLst/>
          </a:prstGeom>
          <a:blipFill>
            <a:blip r:embed="rId3"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79645A0-D402-FA4C-B603-94400E630216}"/>
              </a:ext>
            </a:extLst>
          </p:cNvPr>
          <p:cNvSpPr/>
          <p:nvPr userDrawn="1"/>
        </p:nvSpPr>
        <p:spPr>
          <a:xfrm>
            <a:off x="6118698" y="1947553"/>
            <a:ext cx="1465663" cy="1460665"/>
          </a:xfrm>
          <a:prstGeom prst="ellipse">
            <a:avLst/>
          </a:prstGeom>
          <a:blipFill>
            <a:blip r:embed="rId4"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9C63008-89AA-F047-8422-A7F74BEFBD94}"/>
              </a:ext>
            </a:extLst>
          </p:cNvPr>
          <p:cNvSpPr/>
          <p:nvPr userDrawn="1"/>
        </p:nvSpPr>
        <p:spPr>
          <a:xfrm>
            <a:off x="1567543" y="3670923"/>
            <a:ext cx="1465663" cy="1460665"/>
          </a:xfrm>
          <a:prstGeom prst="ellipse">
            <a:avLst/>
          </a:prstGeom>
          <a:blipFill>
            <a:blip r:embed="rId5"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FFAAE81-AF75-B94A-813B-FDFCE3DD0DB5}"/>
              </a:ext>
            </a:extLst>
          </p:cNvPr>
          <p:cNvSpPr/>
          <p:nvPr userDrawn="1"/>
        </p:nvSpPr>
        <p:spPr>
          <a:xfrm>
            <a:off x="3858438" y="3670923"/>
            <a:ext cx="1465663" cy="1460665"/>
          </a:xfrm>
          <a:prstGeom prst="ellipse">
            <a:avLst/>
          </a:prstGeom>
          <a:blipFill>
            <a:blip r:embed="rId6"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E260620-8C25-8141-AEC0-04D23BCE8724}"/>
              </a:ext>
            </a:extLst>
          </p:cNvPr>
          <p:cNvSpPr/>
          <p:nvPr userDrawn="1"/>
        </p:nvSpPr>
        <p:spPr>
          <a:xfrm>
            <a:off x="6118698" y="3670923"/>
            <a:ext cx="1465663" cy="1460665"/>
          </a:xfrm>
          <a:prstGeom prst="ellipse">
            <a:avLst/>
          </a:prstGeom>
          <a:blipFill>
            <a:blip r:embed="rId7" cstate="email">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7654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theme" Target="../theme/theme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theme" Target="../theme/theme4.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BA75B0-8DEE-864F-8366-3018AEE7B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0A1138-0685-AF41-A775-2098C17D07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6772D-A20E-C94C-B691-EEA8EE412E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760D1E2C-25B0-4F41-B0D0-99B7BBE766BA}" type="datetimeFigureOut">
              <a:rPr lang="en-US" smtClean="0"/>
              <a:pPr/>
              <a:t>3/22/2023</a:t>
            </a:fld>
            <a:endParaRPr lang="en-US"/>
          </a:p>
        </p:txBody>
      </p:sp>
      <p:sp>
        <p:nvSpPr>
          <p:cNvPr id="5" name="Footer Placeholder 4">
            <a:extLst>
              <a:ext uri="{FF2B5EF4-FFF2-40B4-BE49-F238E27FC236}">
                <a16:creationId xmlns:a16="http://schemas.microsoft.com/office/drawing/2014/main" id="{F018A630-2D7D-4045-B9B2-19BB61A0A7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B66AD720-42F8-1C4B-9C73-5566967AFD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40F8484-9D1C-2441-8AA2-C328067DF103}" type="slidenum">
              <a:rPr lang="en-US" smtClean="0"/>
              <a:pPr/>
              <a:t>‹#›</a:t>
            </a:fld>
            <a:endParaRPr lang="en-US"/>
          </a:p>
        </p:txBody>
      </p:sp>
    </p:spTree>
    <p:extLst>
      <p:ext uri="{BB962C8B-B14F-4D97-AF65-F5344CB8AC3E}">
        <p14:creationId xmlns:p14="http://schemas.microsoft.com/office/powerpoint/2010/main" val="1447190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3" r:id="rId5"/>
    <p:sldLayoutId id="2147483661" r:id="rId6"/>
    <p:sldLayoutId id="2147483655" r:id="rId7"/>
    <p:sldLayoutId id="2147483662" r:id="rId8"/>
    <p:sldLayoutId id="2147483656" r:id="rId9"/>
    <p:sldLayoutId id="2147483663" r:id="rId10"/>
    <p:sldLayoutId id="2147483666" r:id="rId11"/>
    <p:sldLayoutId id="2147483657" r:id="rId12"/>
    <p:sldLayoutId id="2147483658" r:id="rId13"/>
    <p:sldLayoutId id="2147483659" r:id="rId14"/>
    <p:sldLayoutId id="2147483664" r:id="rId15"/>
    <p:sldLayoutId id="2147483665" r:id="rId16"/>
    <p:sldLayoutId id="2147483697" r:id="rId17"/>
  </p:sldLayoutIdLst>
  <p:txStyles>
    <p:titleStyle>
      <a:lvl1pPr algn="l" defTabSz="914400" rtl="0" eaLnBrk="1" latinLnBrk="0" hangingPunct="1">
        <a:lnSpc>
          <a:spcPct val="90000"/>
        </a:lnSpc>
        <a:spcBef>
          <a:spcPct val="0"/>
        </a:spcBef>
        <a:buNone/>
        <a:defRPr sz="4400" b="1" i="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12CC2E-FB38-8D2F-1283-62F17AD1AA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5655E6-5973-EA94-1F62-FABFF19F60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232C37D6-7925-47BF-4578-83528D300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751D5A-2CF4-4854-A483-A9B5282808FE}" type="datetimeFigureOut">
              <a:rPr lang="en-NZ" smtClean="0"/>
              <a:t>22/03/2023</a:t>
            </a:fld>
            <a:endParaRPr lang="en-NZ"/>
          </a:p>
        </p:txBody>
      </p:sp>
      <p:sp>
        <p:nvSpPr>
          <p:cNvPr id="5" name="Footer Placeholder 4">
            <a:extLst>
              <a:ext uri="{FF2B5EF4-FFF2-40B4-BE49-F238E27FC236}">
                <a16:creationId xmlns:a16="http://schemas.microsoft.com/office/drawing/2014/main" id="{F6D03B4C-3182-59CB-A90F-2A213FA991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606CB7B6-E7DE-1693-9B01-318918C975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739A8-D394-4EC1-A361-BA6663168F80}" type="slidenum">
              <a:rPr lang="en-NZ" smtClean="0"/>
              <a:t>‹#›</a:t>
            </a:fld>
            <a:endParaRPr lang="en-NZ"/>
          </a:p>
        </p:txBody>
      </p:sp>
    </p:spTree>
    <p:extLst>
      <p:ext uri="{BB962C8B-B14F-4D97-AF65-F5344CB8AC3E}">
        <p14:creationId xmlns:p14="http://schemas.microsoft.com/office/powerpoint/2010/main" val="342083253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BA75B0-8DEE-864F-8366-3018AEE7B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0A1138-0685-AF41-A775-2098C17D07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6772D-A20E-C94C-B691-EEA8EE412E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760D1E2C-25B0-4F41-B0D0-99B7BBE766BA}" type="datetimeFigureOut">
              <a:rPr lang="en-US" smtClean="0"/>
              <a:pPr/>
              <a:t>3/22/2023</a:t>
            </a:fld>
            <a:endParaRPr lang="en-US"/>
          </a:p>
        </p:txBody>
      </p:sp>
      <p:sp>
        <p:nvSpPr>
          <p:cNvPr id="5" name="Footer Placeholder 4">
            <a:extLst>
              <a:ext uri="{FF2B5EF4-FFF2-40B4-BE49-F238E27FC236}">
                <a16:creationId xmlns:a16="http://schemas.microsoft.com/office/drawing/2014/main" id="{F018A630-2D7D-4045-B9B2-19BB61A0A7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B66AD720-42F8-1C4B-9C73-5566967AFD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40F8484-9D1C-2441-8AA2-C328067DF103}" type="slidenum">
              <a:rPr lang="en-US" smtClean="0"/>
              <a:pPr/>
              <a:t>‹#›</a:t>
            </a:fld>
            <a:endParaRPr lang="en-US"/>
          </a:p>
        </p:txBody>
      </p:sp>
    </p:spTree>
    <p:extLst>
      <p:ext uri="{BB962C8B-B14F-4D97-AF65-F5344CB8AC3E}">
        <p14:creationId xmlns:p14="http://schemas.microsoft.com/office/powerpoint/2010/main" val="143663123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i="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BA75B0-8DEE-864F-8366-3018AEE7B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0A1138-0685-AF41-A775-2098C17D07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6772D-A20E-C94C-B691-EEA8EE412E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760D1E2C-25B0-4F41-B0D0-99B7BBE766BA}" type="datetimeFigureOut">
              <a:rPr lang="en-US" smtClean="0"/>
              <a:pPr/>
              <a:t>3/22/2023</a:t>
            </a:fld>
            <a:endParaRPr lang="en-US"/>
          </a:p>
        </p:txBody>
      </p:sp>
      <p:sp>
        <p:nvSpPr>
          <p:cNvPr id="5" name="Footer Placeholder 4">
            <a:extLst>
              <a:ext uri="{FF2B5EF4-FFF2-40B4-BE49-F238E27FC236}">
                <a16:creationId xmlns:a16="http://schemas.microsoft.com/office/drawing/2014/main" id="{F018A630-2D7D-4045-B9B2-19BB61A0A7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B66AD720-42F8-1C4B-9C73-5566967AFD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40F8484-9D1C-2441-8AA2-C328067DF103}" type="slidenum">
              <a:rPr lang="en-US" smtClean="0"/>
              <a:pPr/>
              <a:t>‹#›</a:t>
            </a:fld>
            <a:endParaRPr lang="en-US"/>
          </a:p>
        </p:txBody>
      </p:sp>
    </p:spTree>
    <p:extLst>
      <p:ext uri="{BB962C8B-B14F-4D97-AF65-F5344CB8AC3E}">
        <p14:creationId xmlns:p14="http://schemas.microsoft.com/office/powerpoint/2010/main" val="169518111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txStyles>
    <p:titleStyle>
      <a:lvl1pPr algn="l" defTabSz="914400" rtl="0" eaLnBrk="1" latinLnBrk="0" hangingPunct="1">
        <a:lnSpc>
          <a:spcPct val="90000"/>
        </a:lnSpc>
        <a:spcBef>
          <a:spcPct val="0"/>
        </a:spcBef>
        <a:buNone/>
        <a:defRPr sz="4400" b="1" i="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hyperlink" Target="https://tatou.health.govt.nz/" TargetMode="Externa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54.xml"/><Relationship Id="rId5" Type="http://schemas.openxmlformats.org/officeDocument/2006/relationships/image" Target="../media/image71.png"/><Relationship Id="rId4" Type="http://schemas.openxmlformats.org/officeDocument/2006/relationships/image" Target="../media/image70.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10C6-BCAC-4BA5-9E78-F6D856962022}"/>
              </a:ext>
            </a:extLst>
          </p:cNvPr>
          <p:cNvSpPr>
            <a:spLocks noGrp="1"/>
          </p:cNvSpPr>
          <p:nvPr>
            <p:ph type="ctrTitle"/>
          </p:nvPr>
        </p:nvSpPr>
        <p:spPr>
          <a:xfrm>
            <a:off x="671333" y="2110260"/>
            <a:ext cx="7782202" cy="2545716"/>
          </a:xfrm>
        </p:spPr>
        <p:txBody>
          <a:bodyPr>
            <a:normAutofit/>
          </a:bodyPr>
          <a:lstStyle/>
          <a:p>
            <a:r>
              <a:rPr lang="en-NZ" sz="5400" dirty="0">
                <a:solidFill>
                  <a:schemeClr val="bg2">
                    <a:lumMod val="20000"/>
                    <a:lumOff val="80000"/>
                  </a:schemeClr>
                </a:solidFill>
                <a:latin typeface="Poppins" panose="00000500000000000000" pitchFamily="2" charset="0"/>
                <a:ea typeface="+mn-ea"/>
                <a:cs typeface="Poppins" panose="00000500000000000000" pitchFamily="2" charset="0"/>
              </a:rPr>
              <a:t>Health System Workforce </a:t>
            </a:r>
          </a:p>
        </p:txBody>
      </p:sp>
    </p:spTree>
    <p:extLst>
      <p:ext uri="{BB962C8B-B14F-4D97-AF65-F5344CB8AC3E}">
        <p14:creationId xmlns:p14="http://schemas.microsoft.com/office/powerpoint/2010/main" val="3106121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A0FD9E-709F-4F16-970A-640E0CF30869}"/>
              </a:ext>
            </a:extLst>
          </p:cNvPr>
          <p:cNvSpPr>
            <a:spLocks noGrp="1"/>
          </p:cNvSpPr>
          <p:nvPr>
            <p:ph type="body" sz="quarter" idx="14"/>
          </p:nvPr>
        </p:nvSpPr>
        <p:spPr>
          <a:xfrm>
            <a:off x="711397" y="385486"/>
            <a:ext cx="10776282" cy="811488"/>
          </a:xfrm>
        </p:spPr>
        <p:txBody>
          <a:bodyPr vert="horz" lIns="91440" tIns="45720" rIns="91440" bIns="45720" rtlCol="0" anchor="t">
            <a:noAutofit/>
          </a:bodyPr>
          <a:lstStyle/>
          <a:p>
            <a:r>
              <a:rPr lang="en-NZ" sz="4000" dirty="0">
                <a:solidFill>
                  <a:schemeClr val="tx1"/>
                </a:solidFill>
                <a:latin typeface="Poppins" panose="00000500000000000000" pitchFamily="2" charset="0"/>
                <a:cs typeface="Poppins" panose="00000500000000000000" pitchFamily="2" charset="0"/>
              </a:rPr>
              <a:t>Background</a:t>
            </a:r>
          </a:p>
        </p:txBody>
      </p:sp>
      <p:sp>
        <p:nvSpPr>
          <p:cNvPr id="5" name="TextBox 4">
            <a:extLst>
              <a:ext uri="{FF2B5EF4-FFF2-40B4-BE49-F238E27FC236}">
                <a16:creationId xmlns:a16="http://schemas.microsoft.com/office/drawing/2014/main" id="{DA625D41-E811-4992-BB89-A53D6BB830BA}"/>
              </a:ext>
            </a:extLst>
          </p:cNvPr>
          <p:cNvSpPr txBox="1"/>
          <p:nvPr/>
        </p:nvSpPr>
        <p:spPr>
          <a:xfrm>
            <a:off x="711397" y="1196974"/>
            <a:ext cx="11234526"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NZ" sz="2200" dirty="0">
                <a:ea typeface="+mn-lt"/>
                <a:cs typeface="+mn-lt"/>
              </a:rPr>
              <a:t>Collaborative, </a:t>
            </a:r>
            <a:r>
              <a:rPr lang="en-NZ" sz="2200" b="1" dirty="0">
                <a:ea typeface="+mn-lt"/>
                <a:cs typeface="+mn-lt"/>
              </a:rPr>
              <a:t>integrated and coherent approach to workforce </a:t>
            </a:r>
          </a:p>
          <a:p>
            <a:pPr marL="1257300" lvl="2" indent="-342900">
              <a:buFont typeface="Wingdings" panose="05000000000000000000" pitchFamily="2" charset="2"/>
              <a:buChar char="ü"/>
            </a:pPr>
            <a:r>
              <a:rPr lang="en-NZ" sz="2200" dirty="0">
                <a:ea typeface="+mn-lt"/>
                <a:cs typeface="+mn-lt"/>
              </a:rPr>
              <a:t>Te Aka Whai Ora - Māori Health Authority </a:t>
            </a:r>
            <a:endParaRPr lang="en-NZ" sz="2200" b="1" dirty="0">
              <a:ea typeface="+mn-lt"/>
              <a:cs typeface="+mn-lt"/>
            </a:endParaRPr>
          </a:p>
          <a:p>
            <a:pPr marL="1257300" lvl="2" indent="-342900">
              <a:buFont typeface="Wingdings" panose="05000000000000000000" pitchFamily="2" charset="2"/>
              <a:buChar char="ü"/>
            </a:pPr>
            <a:r>
              <a:rPr lang="en-NZ" sz="2200" dirty="0">
                <a:ea typeface="+mn-lt"/>
                <a:cs typeface="+mn-lt"/>
              </a:rPr>
              <a:t>Te Whatu Ora - Health New Zealand</a:t>
            </a:r>
          </a:p>
          <a:p>
            <a:pPr marL="1257300" lvl="2" indent="-342900">
              <a:buFont typeface="Wingdings" panose="05000000000000000000" pitchFamily="2" charset="2"/>
              <a:buChar char="ü"/>
            </a:pPr>
            <a:r>
              <a:rPr lang="en-NZ" sz="2200" dirty="0">
                <a:ea typeface="+mn-lt"/>
                <a:cs typeface="+mn-lt"/>
              </a:rPr>
              <a:t>Manatū Hauora – Ministry of Health </a:t>
            </a:r>
          </a:p>
          <a:p>
            <a:pPr marL="342900" indent="-342900">
              <a:buFont typeface="Arial"/>
              <a:buChar char="•"/>
            </a:pPr>
            <a:endParaRPr lang="en-NZ" sz="2200" dirty="0">
              <a:ea typeface="+mn-lt"/>
              <a:cs typeface="Arial" panose="020B0604020202020204" pitchFamily="34" charset="0"/>
            </a:endParaRPr>
          </a:p>
          <a:p>
            <a:pPr marL="342900" indent="-342900">
              <a:buFont typeface="Arial"/>
              <a:buChar char="•"/>
            </a:pPr>
            <a:r>
              <a:rPr lang="en-NZ" sz="2200" dirty="0">
                <a:ea typeface="+mn-lt"/>
                <a:cs typeface="Arial" panose="020B0604020202020204" pitchFamily="34" charset="0"/>
              </a:rPr>
              <a:t>The workforce programme is </a:t>
            </a:r>
            <a:r>
              <a:rPr lang="en-NZ" sz="2200" b="1" dirty="0">
                <a:ea typeface="+mn-lt"/>
                <a:cs typeface="Arial" panose="020B0604020202020204" pitchFamily="34" charset="0"/>
              </a:rPr>
              <a:t>whole of health system</a:t>
            </a:r>
            <a:r>
              <a:rPr lang="en-NZ" sz="2200" dirty="0">
                <a:ea typeface="+mn-lt"/>
                <a:cs typeface="Arial" panose="020B0604020202020204" pitchFamily="34" charset="0"/>
              </a:rPr>
              <a:t>, integrated with the wider social care system</a:t>
            </a:r>
            <a:r>
              <a:rPr lang="en-NZ" sz="2200" b="1" dirty="0">
                <a:ea typeface="+mn-lt"/>
                <a:cs typeface="Arial" panose="020B0604020202020204" pitchFamily="34" charset="0"/>
              </a:rPr>
              <a:t> </a:t>
            </a:r>
          </a:p>
          <a:p>
            <a:pPr marL="342900" indent="-342900">
              <a:buFont typeface="Arial"/>
              <a:buChar char="•"/>
            </a:pPr>
            <a:endParaRPr lang="en-NZ" sz="2200" b="1" dirty="0">
              <a:ea typeface="+mn-lt"/>
              <a:cs typeface="Arial" panose="020B0604020202020204" pitchFamily="34" charset="0"/>
            </a:endParaRPr>
          </a:p>
          <a:p>
            <a:pPr marL="342900" indent="-342900">
              <a:buFont typeface="Arial"/>
              <a:buChar char="•"/>
            </a:pPr>
            <a:r>
              <a:rPr lang="en-NZ" sz="2200" dirty="0">
                <a:ea typeface="+mn-lt"/>
                <a:cs typeface="Arial" panose="020B0604020202020204" pitchFamily="34" charset="0"/>
              </a:rPr>
              <a:t>A </a:t>
            </a:r>
            <a:r>
              <a:rPr lang="en-NZ" sz="2200" dirty="0">
                <a:ea typeface="+mn-lt"/>
                <a:cs typeface="+mn-lt"/>
              </a:rPr>
              <a:t>clear </a:t>
            </a:r>
            <a:r>
              <a:rPr lang="en-NZ" sz="2200" b="1" dirty="0">
                <a:ea typeface="+mn-lt"/>
                <a:cs typeface="+mn-lt"/>
              </a:rPr>
              <a:t>strategic intent</a:t>
            </a:r>
            <a:r>
              <a:rPr lang="en-NZ" sz="2200" dirty="0">
                <a:ea typeface="+mn-lt"/>
                <a:cs typeface="+mn-lt"/>
              </a:rPr>
              <a:t> with short and longer term initiatives </a:t>
            </a:r>
            <a:r>
              <a:rPr lang="en-NZ" sz="2200" b="1" dirty="0">
                <a:ea typeface="+mn-lt"/>
                <a:cs typeface="+mn-lt"/>
              </a:rPr>
              <a:t>to address significant workforce pressures</a:t>
            </a:r>
          </a:p>
          <a:p>
            <a:pPr marL="342900" indent="-342900">
              <a:buFont typeface="Arial"/>
              <a:buChar char="•"/>
            </a:pPr>
            <a:endParaRPr lang="en-NZ" sz="2200" b="1" dirty="0">
              <a:ea typeface="+mn-lt"/>
              <a:cs typeface="+mn-lt"/>
            </a:endParaRPr>
          </a:p>
          <a:p>
            <a:pPr marL="342900" indent="-342900">
              <a:buFont typeface="Arial" panose="020B0604020202020204" pitchFamily="34" charset="0"/>
              <a:buChar char="•"/>
            </a:pPr>
            <a:r>
              <a:rPr lang="en-NZ" sz="2200" b="1" dirty="0">
                <a:ea typeface="+mn-lt"/>
                <a:cs typeface="+mn-lt"/>
              </a:rPr>
              <a:t>Single workforce team </a:t>
            </a:r>
            <a:r>
              <a:rPr lang="en-NZ" sz="2200" dirty="0">
                <a:ea typeface="+mn-lt"/>
                <a:cs typeface="+mn-lt"/>
              </a:rPr>
              <a:t>in Te Whatu Ora and </a:t>
            </a:r>
            <a:r>
              <a:rPr lang="en-NZ" sz="2200" b="1" dirty="0">
                <a:ea typeface="+mn-lt"/>
                <a:cs typeface="+mn-lt"/>
              </a:rPr>
              <a:t>establishment of the Workforce Taskforce</a:t>
            </a:r>
          </a:p>
          <a:p>
            <a:endParaRPr lang="en-NZ" sz="2200" b="1" dirty="0">
              <a:ea typeface="+mn-lt"/>
              <a:cs typeface="+mn-lt"/>
            </a:endParaRPr>
          </a:p>
          <a:p>
            <a:pPr marL="342900" indent="-342900">
              <a:buFont typeface="Arial" panose="020B0604020202020204" pitchFamily="34" charset="0"/>
              <a:buChar char="•"/>
            </a:pPr>
            <a:r>
              <a:rPr lang="en-NZ" sz="2200" b="1" dirty="0">
                <a:ea typeface="+mn-lt"/>
                <a:cs typeface="+mn-lt"/>
              </a:rPr>
              <a:t>Joint leadership </a:t>
            </a:r>
            <a:r>
              <a:rPr lang="en-NZ" sz="2200" dirty="0">
                <a:ea typeface="+mn-lt"/>
                <a:cs typeface="+mn-lt"/>
              </a:rPr>
              <a:t>– Ailsa Claire, Te Whatu Ora and Anna-Marie Ruhe, Te Aka Whai Ora</a:t>
            </a:r>
          </a:p>
          <a:p>
            <a:r>
              <a:rPr lang="en-NZ" sz="2200" dirty="0">
                <a:ea typeface="+mn-lt"/>
                <a:cs typeface="+mn-lt"/>
              </a:rPr>
              <a:t>     </a:t>
            </a:r>
            <a:r>
              <a:rPr lang="en-NZ" sz="2200" b="1" dirty="0">
                <a:ea typeface="+mn-lt"/>
                <a:cs typeface="+mn-lt"/>
              </a:rPr>
              <a:t>Collaboration</a:t>
            </a:r>
            <a:r>
              <a:rPr lang="en-NZ" sz="2200" dirty="0">
                <a:ea typeface="+mn-lt"/>
                <a:cs typeface="+mn-lt"/>
              </a:rPr>
              <a:t> – Pauline Sanders, Te Whatu Ora Pacific Health</a:t>
            </a:r>
          </a:p>
        </p:txBody>
      </p:sp>
    </p:spTree>
    <p:extLst>
      <p:ext uri="{BB962C8B-B14F-4D97-AF65-F5344CB8AC3E}">
        <p14:creationId xmlns:p14="http://schemas.microsoft.com/office/powerpoint/2010/main" val="960068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AAEDA-0788-440A-87D1-0EF49AC945D7}"/>
              </a:ext>
            </a:extLst>
          </p:cNvPr>
          <p:cNvSpPr>
            <a:spLocks noGrp="1"/>
          </p:cNvSpPr>
          <p:nvPr>
            <p:ph type="ctrTitle"/>
          </p:nvPr>
        </p:nvSpPr>
        <p:spPr>
          <a:xfrm>
            <a:off x="385893" y="502543"/>
            <a:ext cx="7724274" cy="1043029"/>
          </a:xfrm>
        </p:spPr>
        <p:txBody>
          <a:bodyPr>
            <a:normAutofit/>
          </a:bodyPr>
          <a:lstStyle/>
          <a:p>
            <a:r>
              <a:rPr lang="en-NZ" sz="4400" dirty="0">
                <a:solidFill>
                  <a:schemeClr val="bg1"/>
                </a:solidFill>
                <a:latin typeface="Poppins" panose="00000500000000000000" pitchFamily="2" charset="0"/>
                <a:ea typeface="+mn-ea"/>
                <a:cs typeface="Poppins" panose="00000500000000000000" pitchFamily="2" charset="0"/>
              </a:rPr>
              <a:t>Equity</a:t>
            </a:r>
            <a:r>
              <a:rPr lang="mi-NZ" sz="4400" dirty="0">
                <a:solidFill>
                  <a:schemeClr val="bg1"/>
                </a:solidFill>
                <a:latin typeface="Poppins" panose="00000500000000000000" pitchFamily="2" charset="0"/>
                <a:ea typeface="+mn-ea"/>
                <a:cs typeface="Poppins" panose="00000500000000000000" pitchFamily="2" charset="0"/>
              </a:rPr>
              <a:t> and Te Tiriti</a:t>
            </a:r>
            <a:endParaRPr lang="en-NZ" sz="4400" dirty="0">
              <a:solidFill>
                <a:schemeClr val="bg1"/>
              </a:solidFill>
              <a:latin typeface="Poppins" panose="00000500000000000000" pitchFamily="2" charset="0"/>
              <a:ea typeface="+mn-ea"/>
              <a:cs typeface="Poppins" panose="00000500000000000000" pitchFamily="2" charset="0"/>
            </a:endParaRPr>
          </a:p>
        </p:txBody>
      </p:sp>
      <p:sp>
        <p:nvSpPr>
          <p:cNvPr id="3" name="Text Placeholder 2">
            <a:extLst>
              <a:ext uri="{FF2B5EF4-FFF2-40B4-BE49-F238E27FC236}">
                <a16:creationId xmlns:a16="http://schemas.microsoft.com/office/drawing/2014/main" id="{2CB3CB89-312A-4D2C-94C6-50D82C1C2694}"/>
              </a:ext>
            </a:extLst>
          </p:cNvPr>
          <p:cNvSpPr>
            <a:spLocks noGrp="1"/>
          </p:cNvSpPr>
          <p:nvPr>
            <p:ph type="body" sz="quarter" idx="10"/>
          </p:nvPr>
        </p:nvSpPr>
        <p:spPr>
          <a:xfrm>
            <a:off x="162400" y="1968759"/>
            <a:ext cx="8734586" cy="3487143"/>
          </a:xfrm>
        </p:spPr>
        <p:txBody>
          <a:bodyPr>
            <a:normAutofit/>
          </a:bodyPr>
          <a:lstStyle/>
          <a:p>
            <a:pPr marL="342900" indent="-342900">
              <a:buFont typeface="Arial" panose="020B0604020202020204" pitchFamily="34" charset="0"/>
              <a:buChar char="•"/>
            </a:pPr>
            <a:r>
              <a:rPr lang="en-NZ" sz="2400" dirty="0">
                <a:solidFill>
                  <a:schemeClr val="bg1"/>
                </a:solidFill>
              </a:rPr>
              <a:t>Model a Māori partnership approach</a:t>
            </a:r>
          </a:p>
          <a:p>
            <a:pPr marL="342900" indent="-342900">
              <a:buFont typeface="Arial" panose="020B0604020202020204" pitchFamily="34" charset="0"/>
              <a:buChar char="•"/>
            </a:pPr>
            <a:endParaRPr lang="en-NZ" sz="1600" dirty="0">
              <a:solidFill>
                <a:schemeClr val="bg1"/>
              </a:solidFill>
            </a:endParaRPr>
          </a:p>
          <a:p>
            <a:pPr marL="342900" indent="-342900">
              <a:buFont typeface="Arial" panose="020B0604020202020204" pitchFamily="34" charset="0"/>
              <a:buChar char="•"/>
            </a:pPr>
            <a:r>
              <a:rPr lang="en-NZ" sz="2400" dirty="0">
                <a:solidFill>
                  <a:schemeClr val="bg1"/>
                </a:solidFill>
              </a:rPr>
              <a:t>Ensure equity and Te Tiriti are central to all Taskforce activities</a:t>
            </a:r>
          </a:p>
          <a:p>
            <a:pPr marL="342900" indent="-342900">
              <a:buFont typeface="Arial" panose="020B0604020202020204" pitchFamily="34" charset="0"/>
              <a:buChar char="•"/>
            </a:pPr>
            <a:endParaRPr lang="en-NZ" sz="1600" dirty="0">
              <a:solidFill>
                <a:schemeClr val="bg1"/>
              </a:solidFill>
            </a:endParaRPr>
          </a:p>
          <a:p>
            <a:pPr marL="342900" indent="-342900">
              <a:buFont typeface="Arial" panose="020B0604020202020204" pitchFamily="34" charset="0"/>
              <a:buChar char="•"/>
            </a:pPr>
            <a:r>
              <a:rPr lang="en-NZ" sz="2400" dirty="0">
                <a:solidFill>
                  <a:schemeClr val="bg1"/>
                </a:solidFill>
              </a:rPr>
              <a:t>Ensure clear alignment between Taskforce activities and medium to long-term work planning by Te Whatu Ora and Te Aka Whai Ora</a:t>
            </a:r>
          </a:p>
          <a:p>
            <a:pPr marL="342900" indent="-342900">
              <a:buFont typeface="Arial" panose="020B0604020202020204" pitchFamily="34" charset="0"/>
              <a:buChar char="•"/>
            </a:pPr>
            <a:endParaRPr lang="en-NZ" sz="2800" dirty="0">
              <a:solidFill>
                <a:schemeClr val="accent1"/>
              </a:solidFill>
            </a:endParaRPr>
          </a:p>
        </p:txBody>
      </p:sp>
      <p:sp>
        <p:nvSpPr>
          <p:cNvPr id="4" name="TextBox 3">
            <a:extLst>
              <a:ext uri="{FF2B5EF4-FFF2-40B4-BE49-F238E27FC236}">
                <a16:creationId xmlns:a16="http://schemas.microsoft.com/office/drawing/2014/main" id="{6E07B1FC-C3ED-4429-8CF0-071D9DCEDE0A}"/>
              </a:ext>
            </a:extLst>
          </p:cNvPr>
          <p:cNvSpPr txBox="1"/>
          <p:nvPr/>
        </p:nvSpPr>
        <p:spPr>
          <a:xfrm>
            <a:off x="385893" y="5581606"/>
            <a:ext cx="9056245" cy="584775"/>
          </a:xfrm>
          <a:prstGeom prst="rect">
            <a:avLst/>
          </a:prstGeom>
          <a:noFill/>
        </p:spPr>
        <p:txBody>
          <a:bodyPr wrap="square" rtlCol="0">
            <a:spAutoFit/>
          </a:bodyPr>
          <a:lstStyle/>
          <a:p>
            <a:pPr algn="ctr"/>
            <a:r>
              <a:rPr lang="en-NZ" sz="3200" b="1" i="1" dirty="0">
                <a:solidFill>
                  <a:schemeClr val="bg1"/>
                </a:solidFill>
                <a:latin typeface="Arial" panose="020B0604020202020204" pitchFamily="34" charset="0"/>
                <a:cs typeface="Arial" panose="020B0604020202020204" pitchFamily="34" charset="0"/>
              </a:rPr>
              <a:t>“What’s good for Māori is good for everyone”</a:t>
            </a:r>
          </a:p>
        </p:txBody>
      </p:sp>
    </p:spTree>
    <p:extLst>
      <p:ext uri="{BB962C8B-B14F-4D97-AF65-F5344CB8AC3E}">
        <p14:creationId xmlns:p14="http://schemas.microsoft.com/office/powerpoint/2010/main" val="2043889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A0FD9E-709F-4F16-970A-640E0CF30869}"/>
              </a:ext>
            </a:extLst>
          </p:cNvPr>
          <p:cNvSpPr>
            <a:spLocks noGrp="1"/>
          </p:cNvSpPr>
          <p:nvPr>
            <p:ph type="body" sz="quarter" idx="14"/>
          </p:nvPr>
        </p:nvSpPr>
        <p:spPr>
          <a:xfrm>
            <a:off x="508932" y="329334"/>
            <a:ext cx="8677013" cy="811488"/>
          </a:xfrm>
        </p:spPr>
        <p:txBody>
          <a:bodyPr vert="horz" lIns="91440" tIns="45720" rIns="91440" bIns="45720" rtlCol="0" anchor="t">
            <a:noAutofit/>
          </a:bodyPr>
          <a:lstStyle/>
          <a:p>
            <a:r>
              <a:rPr lang="en-NZ" sz="3600" dirty="0">
                <a:solidFill>
                  <a:schemeClr val="tx1"/>
                </a:solidFill>
                <a:latin typeface="Poppins" panose="00000500000000000000" pitchFamily="2" charset="0"/>
                <a:cs typeface="Poppins" panose="00000500000000000000" pitchFamily="2" charset="0"/>
              </a:rPr>
              <a:t>Overarching Programme Principles</a:t>
            </a:r>
          </a:p>
        </p:txBody>
      </p:sp>
      <p:graphicFrame>
        <p:nvGraphicFramePr>
          <p:cNvPr id="3" name="Table 3">
            <a:extLst>
              <a:ext uri="{FF2B5EF4-FFF2-40B4-BE49-F238E27FC236}">
                <a16:creationId xmlns:a16="http://schemas.microsoft.com/office/drawing/2014/main" id="{8F9C6EF3-035C-46EF-A461-F063EB70515B}"/>
              </a:ext>
            </a:extLst>
          </p:cNvPr>
          <p:cNvGraphicFramePr>
            <a:graphicFrameLocks noGrp="1"/>
          </p:cNvGraphicFramePr>
          <p:nvPr>
            <p:extLst>
              <p:ext uri="{D42A27DB-BD31-4B8C-83A1-F6EECF244321}">
                <p14:modId xmlns:p14="http://schemas.microsoft.com/office/powerpoint/2010/main" val="1805055329"/>
              </p:ext>
            </p:extLst>
          </p:nvPr>
        </p:nvGraphicFramePr>
        <p:xfrm>
          <a:off x="609600" y="1140822"/>
          <a:ext cx="10832982" cy="5419644"/>
        </p:xfrm>
        <a:graphic>
          <a:graphicData uri="http://schemas.openxmlformats.org/drawingml/2006/table">
            <a:tbl>
              <a:tblPr firstRow="1" bandRow="1">
                <a:tableStyleId>{5C22544A-7EE6-4342-B048-85BDC9FD1C3A}</a:tableStyleId>
              </a:tblPr>
              <a:tblGrid>
                <a:gridCol w="1103195">
                  <a:extLst>
                    <a:ext uri="{9D8B030D-6E8A-4147-A177-3AD203B41FA5}">
                      <a16:colId xmlns:a16="http://schemas.microsoft.com/office/drawing/2014/main" val="1569916797"/>
                    </a:ext>
                  </a:extLst>
                </a:gridCol>
                <a:gridCol w="2509200">
                  <a:extLst>
                    <a:ext uri="{9D8B030D-6E8A-4147-A177-3AD203B41FA5}">
                      <a16:colId xmlns:a16="http://schemas.microsoft.com/office/drawing/2014/main" val="3439048311"/>
                    </a:ext>
                  </a:extLst>
                </a:gridCol>
                <a:gridCol w="1958270">
                  <a:extLst>
                    <a:ext uri="{9D8B030D-6E8A-4147-A177-3AD203B41FA5}">
                      <a16:colId xmlns:a16="http://schemas.microsoft.com/office/drawing/2014/main" val="2369979527"/>
                    </a:ext>
                  </a:extLst>
                </a:gridCol>
                <a:gridCol w="5262317">
                  <a:extLst>
                    <a:ext uri="{9D8B030D-6E8A-4147-A177-3AD203B41FA5}">
                      <a16:colId xmlns:a16="http://schemas.microsoft.com/office/drawing/2014/main" val="3589733631"/>
                    </a:ext>
                  </a:extLst>
                </a:gridCol>
              </a:tblGrid>
              <a:tr h="440825">
                <a:tc gridSpan="4">
                  <a:txBody>
                    <a:bodyPr/>
                    <a:lstStyle/>
                    <a:p>
                      <a:pPr algn="ctr"/>
                      <a:endParaRPr lang="en-NZ" sz="1700" noProof="0">
                        <a:solidFill>
                          <a:schemeClr val="tx1"/>
                        </a:solidFill>
                        <a:latin typeface="Arial" panose="020B0604020202020204" pitchFamily="34" charset="0"/>
                        <a:cs typeface="Arial" panose="020B0604020202020204" pitchFamily="34" charset="0"/>
                      </a:endParaRPr>
                    </a:p>
                  </a:txBody>
                  <a:tcPr marL="86816" marR="86816" marT="43408" marB="43408"/>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3238704730"/>
                  </a:ext>
                </a:extLst>
              </a:tr>
              <a:tr h="431639">
                <a:tc gridSpan="4">
                  <a:txBody>
                    <a:bodyPr/>
                    <a:lstStyle/>
                    <a:p>
                      <a:pPr algn="ctr"/>
                      <a:r>
                        <a:rPr lang="en-NZ" sz="1700" b="1" noProof="0" dirty="0" err="1">
                          <a:latin typeface="Arial" panose="020B0604020202020204" pitchFamily="34" charset="0"/>
                          <a:cs typeface="Arial" panose="020B0604020202020204" pitchFamily="34" charset="0"/>
                        </a:rPr>
                        <a:t>Whakamaua</a:t>
                      </a:r>
                      <a:r>
                        <a:rPr lang="en-NZ" sz="1700" b="1" noProof="0" dirty="0">
                          <a:latin typeface="Arial" panose="020B0604020202020204" pitchFamily="34" charset="0"/>
                          <a:cs typeface="Arial" panose="020B0604020202020204" pitchFamily="34" charset="0"/>
                        </a:rPr>
                        <a:t>: Māori Health Action Plan 2020-2025 and Te Tiriti o Waitangi principles</a:t>
                      </a:r>
                    </a:p>
                  </a:txBody>
                  <a:tcPr marL="86816" marR="86816" marT="43408" marB="43408"/>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2935956530"/>
                  </a:ext>
                </a:extLst>
              </a:tr>
              <a:tr h="544276">
                <a:tc rowSpan="5">
                  <a:txBody>
                    <a:bodyPr/>
                    <a:lstStyle/>
                    <a:p>
                      <a:pPr algn="ctr"/>
                      <a:r>
                        <a:rPr lang="mi-NZ" sz="2300" b="1" i="1">
                          <a:latin typeface="Arial" panose="020B0604020202020204" pitchFamily="34" charset="0"/>
                          <a:cs typeface="Arial" panose="020B0604020202020204" pitchFamily="34" charset="0"/>
                        </a:rPr>
                        <a:t>Te Tiriti o Waitangi principles</a:t>
                      </a:r>
                      <a:endParaRPr lang="en-NZ" sz="2300" b="1" i="1" dirty="0">
                        <a:latin typeface="Arial" panose="020B0604020202020204" pitchFamily="34" charset="0"/>
                        <a:cs typeface="Arial" panose="020B0604020202020204" pitchFamily="34" charset="0"/>
                      </a:endParaRPr>
                    </a:p>
                  </a:txBody>
                  <a:tcPr marL="86816" marR="86816" marT="43408" marB="43408" vert="vert270"/>
                </a:tc>
                <a:tc>
                  <a:txBody>
                    <a:bodyPr/>
                    <a:lstStyle/>
                    <a:p>
                      <a:pPr algn="r"/>
                      <a:r>
                        <a:rPr lang="en-NZ" sz="1700" i="1" noProof="0">
                          <a:latin typeface="Arial" panose="020B0604020202020204" pitchFamily="34" charset="0"/>
                          <a:cs typeface="Arial" panose="020B0604020202020204" pitchFamily="34" charset="0"/>
                        </a:rPr>
                        <a:t>Tino Rangatiratanga</a:t>
                      </a:r>
                      <a:endParaRPr lang="en-NZ" sz="1700" i="1" noProof="0" dirty="0">
                        <a:latin typeface="Arial" panose="020B0604020202020204" pitchFamily="34" charset="0"/>
                        <a:cs typeface="Arial" panose="020B0604020202020204" pitchFamily="34" charset="0"/>
                      </a:endParaRPr>
                    </a:p>
                  </a:txBody>
                  <a:tcPr marL="86816" marR="86816" marT="43408" marB="43408"/>
                </a:tc>
                <a:tc gridSpan="2">
                  <a:txBody>
                    <a:bodyPr/>
                    <a:lstStyle/>
                    <a:p>
                      <a:r>
                        <a:rPr lang="en-NZ" sz="1300" noProof="0">
                          <a:latin typeface="Arial" panose="020B0604020202020204" pitchFamily="34" charset="0"/>
                          <a:cs typeface="Arial" panose="020B0604020202020204" pitchFamily="34" charset="0"/>
                        </a:rPr>
                        <a:t>Are we actively enabling and advocating for Māori self-determination and mana </a:t>
                      </a:r>
                      <a:r>
                        <a:rPr lang="en-NZ" sz="1300" noProof="0" err="1">
                          <a:latin typeface="Arial" panose="020B0604020202020204" pitchFamily="34" charset="0"/>
                          <a:cs typeface="Arial" panose="020B0604020202020204" pitchFamily="34" charset="0"/>
                        </a:rPr>
                        <a:t>motuhake</a:t>
                      </a:r>
                      <a:r>
                        <a:rPr lang="en-NZ" sz="1300" noProof="0">
                          <a:latin typeface="Arial" panose="020B0604020202020204" pitchFamily="34" charset="0"/>
                          <a:cs typeface="Arial" panose="020B0604020202020204" pitchFamily="34" charset="0"/>
                        </a:rPr>
                        <a:t> in the design, delivery and monitoring of workforce activity and initiatives?</a:t>
                      </a:r>
                    </a:p>
                  </a:txBody>
                  <a:tcPr marL="86816" marR="86816" marT="43408" marB="43408"/>
                </a:tc>
                <a:tc hMerge="1">
                  <a:txBody>
                    <a:bodyPr/>
                    <a:lstStyle/>
                    <a:p>
                      <a:endParaRPr lang="en-NZ"/>
                    </a:p>
                  </a:txBody>
                  <a:tcPr/>
                </a:tc>
                <a:extLst>
                  <a:ext uri="{0D108BD9-81ED-4DB2-BD59-A6C34878D82A}">
                    <a16:rowId xmlns:a16="http://schemas.microsoft.com/office/drawing/2014/main" val="1178855585"/>
                  </a:ext>
                </a:extLst>
              </a:tr>
              <a:tr h="544276">
                <a:tc vMerge="1">
                  <a:txBody>
                    <a:bodyPr/>
                    <a:lstStyle/>
                    <a:p>
                      <a:endParaRPr lang="en-NZ"/>
                    </a:p>
                  </a:txBody>
                  <a:tcPr/>
                </a:tc>
                <a:tc>
                  <a:txBody>
                    <a:bodyPr/>
                    <a:lstStyle/>
                    <a:p>
                      <a:pPr algn="r"/>
                      <a:r>
                        <a:rPr lang="en-NZ" sz="1700" i="1" noProof="0">
                          <a:latin typeface="Arial" panose="020B0604020202020204" pitchFamily="34" charset="0"/>
                          <a:cs typeface="Arial" panose="020B0604020202020204" pitchFamily="34" charset="0"/>
                        </a:rPr>
                        <a:t>Equity</a:t>
                      </a:r>
                      <a:endParaRPr lang="en-NZ" sz="1700" i="1" noProof="0" dirty="0">
                        <a:latin typeface="Arial" panose="020B0604020202020204" pitchFamily="34" charset="0"/>
                        <a:cs typeface="Arial" panose="020B0604020202020204" pitchFamily="34" charset="0"/>
                      </a:endParaRPr>
                    </a:p>
                  </a:txBody>
                  <a:tcPr marL="86816" marR="86816" marT="43408" marB="43408"/>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300" noProof="0">
                          <a:latin typeface="Arial" panose="020B0604020202020204" pitchFamily="34" charset="0"/>
                          <a:cs typeface="Arial" panose="020B0604020202020204" pitchFamily="34" charset="0"/>
                        </a:rPr>
                        <a:t>Are we actively enabling and advocating for equitable access for Māori to workforce programmes and initiatives?</a:t>
                      </a:r>
                    </a:p>
                  </a:txBody>
                  <a:tcPr marL="86816" marR="86816" marT="43408" marB="43408"/>
                </a:tc>
                <a:tc hMerge="1">
                  <a:txBody>
                    <a:bodyPr/>
                    <a:lstStyle/>
                    <a:p>
                      <a:endParaRPr lang="en-NZ"/>
                    </a:p>
                  </a:txBody>
                  <a:tcPr/>
                </a:tc>
                <a:extLst>
                  <a:ext uri="{0D108BD9-81ED-4DB2-BD59-A6C34878D82A}">
                    <a16:rowId xmlns:a16="http://schemas.microsoft.com/office/drawing/2014/main" val="3114662308"/>
                  </a:ext>
                </a:extLst>
              </a:tr>
              <a:tr h="544276">
                <a:tc vMerge="1">
                  <a:txBody>
                    <a:bodyPr/>
                    <a:lstStyle/>
                    <a:p>
                      <a:endParaRPr lang="en-NZ"/>
                    </a:p>
                  </a:txBody>
                  <a:tcPr/>
                </a:tc>
                <a:tc>
                  <a:txBody>
                    <a:bodyPr/>
                    <a:lstStyle/>
                    <a:p>
                      <a:pPr algn="r"/>
                      <a:r>
                        <a:rPr lang="en-NZ" sz="1700" i="1" noProof="0">
                          <a:latin typeface="Arial" panose="020B0604020202020204" pitchFamily="34" charset="0"/>
                          <a:cs typeface="Arial" panose="020B0604020202020204" pitchFamily="34" charset="0"/>
                        </a:rPr>
                        <a:t>Active Protection</a:t>
                      </a:r>
                      <a:endParaRPr lang="en-NZ" sz="1700" i="1" noProof="0" dirty="0">
                        <a:latin typeface="Arial" panose="020B0604020202020204" pitchFamily="34" charset="0"/>
                        <a:cs typeface="Arial" panose="020B0604020202020204" pitchFamily="34" charset="0"/>
                      </a:endParaRPr>
                    </a:p>
                  </a:txBody>
                  <a:tcPr marL="86816" marR="86816" marT="43408" marB="43408"/>
                </a:tc>
                <a:tc gridSpan="2">
                  <a:txBody>
                    <a:bodyPr/>
                    <a:lstStyle/>
                    <a:p>
                      <a:r>
                        <a:rPr lang="en-NZ" sz="1300" noProof="0">
                          <a:latin typeface="Arial" panose="020B0604020202020204" pitchFamily="34" charset="0"/>
                          <a:cs typeface="Arial" panose="020B0604020202020204" pitchFamily="34" charset="0"/>
                        </a:rPr>
                        <a:t>Are we demonstrating the dedicated effort required to achieve Māori Health equity through increasing Māori within the workforce?</a:t>
                      </a:r>
                    </a:p>
                  </a:txBody>
                  <a:tcPr marL="86816" marR="86816" marT="43408" marB="43408"/>
                </a:tc>
                <a:tc hMerge="1">
                  <a:txBody>
                    <a:bodyPr/>
                    <a:lstStyle/>
                    <a:p>
                      <a:endParaRPr lang="en-NZ"/>
                    </a:p>
                  </a:txBody>
                  <a:tcPr/>
                </a:tc>
                <a:extLst>
                  <a:ext uri="{0D108BD9-81ED-4DB2-BD59-A6C34878D82A}">
                    <a16:rowId xmlns:a16="http://schemas.microsoft.com/office/drawing/2014/main" val="492438414"/>
                  </a:ext>
                </a:extLst>
              </a:tr>
              <a:tr h="544276">
                <a:tc vMerge="1">
                  <a:txBody>
                    <a:bodyPr/>
                    <a:lstStyle/>
                    <a:p>
                      <a:endParaRPr lang="en-NZ"/>
                    </a:p>
                  </a:txBody>
                  <a:tcPr/>
                </a:tc>
                <a:tc>
                  <a:txBody>
                    <a:bodyPr/>
                    <a:lstStyle/>
                    <a:p>
                      <a:pPr algn="r"/>
                      <a:r>
                        <a:rPr lang="en-NZ" sz="1700" i="1" noProof="0">
                          <a:latin typeface="Arial" panose="020B0604020202020204" pitchFamily="34" charset="0"/>
                          <a:cs typeface="Arial" panose="020B0604020202020204" pitchFamily="34" charset="0"/>
                        </a:rPr>
                        <a:t>Options</a:t>
                      </a:r>
                      <a:endParaRPr lang="en-NZ" sz="1700" i="1" noProof="0" dirty="0">
                        <a:latin typeface="Arial" panose="020B0604020202020204" pitchFamily="34" charset="0"/>
                        <a:cs typeface="Arial" panose="020B0604020202020204" pitchFamily="34" charset="0"/>
                      </a:endParaRPr>
                    </a:p>
                  </a:txBody>
                  <a:tcPr marL="86816" marR="86816" marT="43408" marB="43408"/>
                </a:tc>
                <a:tc gridSpan="2">
                  <a:txBody>
                    <a:bodyPr/>
                    <a:lstStyle/>
                    <a:p>
                      <a:r>
                        <a:rPr lang="en-NZ" sz="1300" noProof="0">
                          <a:latin typeface="Arial" panose="020B0604020202020204" pitchFamily="34" charset="0"/>
                          <a:cs typeface="Arial" panose="020B0604020202020204" pitchFamily="34" charset="0"/>
                        </a:rPr>
                        <a:t>Are we actively enabling and advocating for Kaupapa Māori Services Workforce needs and hauora Māori models of understanding in our activities and initiatives? </a:t>
                      </a:r>
                      <a:endParaRPr lang="en-NZ" sz="1300" noProof="0" dirty="0">
                        <a:latin typeface="Arial" panose="020B0604020202020204" pitchFamily="34" charset="0"/>
                        <a:cs typeface="Arial" panose="020B0604020202020204" pitchFamily="34" charset="0"/>
                      </a:endParaRPr>
                    </a:p>
                  </a:txBody>
                  <a:tcPr marL="86816" marR="86816" marT="43408" marB="43408"/>
                </a:tc>
                <a:tc hMerge="1">
                  <a:txBody>
                    <a:bodyPr/>
                    <a:lstStyle/>
                    <a:p>
                      <a:endParaRPr lang="en-NZ"/>
                    </a:p>
                  </a:txBody>
                  <a:tcPr/>
                </a:tc>
                <a:extLst>
                  <a:ext uri="{0D108BD9-81ED-4DB2-BD59-A6C34878D82A}">
                    <a16:rowId xmlns:a16="http://schemas.microsoft.com/office/drawing/2014/main" val="2781014083"/>
                  </a:ext>
                </a:extLst>
              </a:tr>
              <a:tr h="544276">
                <a:tc vMerge="1">
                  <a:txBody>
                    <a:bodyPr/>
                    <a:lstStyle/>
                    <a:p>
                      <a:endParaRPr lang="en-NZ"/>
                    </a:p>
                  </a:txBody>
                  <a:tcPr/>
                </a:tc>
                <a:tc>
                  <a:txBody>
                    <a:bodyPr/>
                    <a:lstStyle/>
                    <a:p>
                      <a:pPr algn="r"/>
                      <a:r>
                        <a:rPr lang="en-NZ" sz="1700" i="1" noProof="0">
                          <a:latin typeface="Arial" panose="020B0604020202020204" pitchFamily="34" charset="0"/>
                          <a:cs typeface="Arial" panose="020B0604020202020204" pitchFamily="34" charset="0"/>
                        </a:rPr>
                        <a:t>Partnerships</a:t>
                      </a:r>
                      <a:endParaRPr lang="en-NZ" sz="1700" i="1" noProof="0" dirty="0">
                        <a:latin typeface="Arial" panose="020B0604020202020204" pitchFamily="34" charset="0"/>
                        <a:cs typeface="Arial" panose="020B0604020202020204" pitchFamily="34" charset="0"/>
                      </a:endParaRPr>
                    </a:p>
                  </a:txBody>
                  <a:tcPr marL="86816" marR="86816" marT="43408" marB="43408"/>
                </a:tc>
                <a:tc gridSpan="2">
                  <a:txBody>
                    <a:bodyPr/>
                    <a:lstStyle/>
                    <a:p>
                      <a:r>
                        <a:rPr lang="en-NZ" sz="1300" noProof="0">
                          <a:latin typeface="Arial" panose="020B0604020202020204" pitchFamily="34" charset="0"/>
                          <a:cs typeface="Arial" panose="020B0604020202020204" pitchFamily="34" charset="0"/>
                        </a:rPr>
                        <a:t>Are we actively enabling and advocating for partnership with Māori with the governance, design, delivery and monitoring of Workforce activity and initiatives?</a:t>
                      </a:r>
                    </a:p>
                  </a:txBody>
                  <a:tcPr marL="86816" marR="86816" marT="43408" marB="43408"/>
                </a:tc>
                <a:tc hMerge="1">
                  <a:txBody>
                    <a:bodyPr/>
                    <a:lstStyle/>
                    <a:p>
                      <a:endParaRPr lang="en-NZ"/>
                    </a:p>
                  </a:txBody>
                  <a:tcPr/>
                </a:tc>
                <a:extLst>
                  <a:ext uri="{0D108BD9-81ED-4DB2-BD59-A6C34878D82A}">
                    <a16:rowId xmlns:a16="http://schemas.microsoft.com/office/drawing/2014/main" val="2562139728"/>
                  </a:ext>
                </a:extLst>
              </a:tr>
              <a:tr h="387248">
                <a:tc gridSpan="4">
                  <a:txBody>
                    <a:bodyPr/>
                    <a:lstStyle/>
                    <a:p>
                      <a:pPr algn="ctr"/>
                      <a:r>
                        <a:rPr lang="en-NZ" sz="1700" b="1" noProof="0">
                          <a:solidFill>
                            <a:schemeClr val="tx1"/>
                          </a:solidFill>
                          <a:latin typeface="Arial" panose="020B0604020202020204" pitchFamily="34" charset="0"/>
                          <a:cs typeface="Arial" panose="020B0604020202020204" pitchFamily="34" charset="0"/>
                        </a:rPr>
                        <a:t>Whakamaua: Māori Health Action Plan 2020-2025 and Māori Health &amp; Disability Workforce </a:t>
                      </a:r>
                      <a:endParaRPr lang="en-NZ" sz="1700" b="1" noProof="0" dirty="0">
                        <a:solidFill>
                          <a:schemeClr val="tx1"/>
                        </a:solidFill>
                        <a:latin typeface="Arial" panose="020B0604020202020204" pitchFamily="34" charset="0"/>
                        <a:cs typeface="Arial" panose="020B0604020202020204" pitchFamily="34" charset="0"/>
                      </a:endParaRPr>
                    </a:p>
                  </a:txBody>
                  <a:tcPr marL="86816" marR="86816" marT="43408" marB="43408"/>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2307394748"/>
                  </a:ext>
                </a:extLst>
              </a:tr>
              <a:tr h="579556">
                <a:tc gridSpan="3">
                  <a:txBody>
                    <a:bodyPr/>
                    <a:lstStyle/>
                    <a:p>
                      <a:r>
                        <a:rPr lang="en-NZ" sz="1300" b="1" noProof="0">
                          <a:latin typeface="Arial" panose="020B0604020202020204" pitchFamily="34" charset="0"/>
                          <a:cs typeface="Arial" panose="020B0604020202020204" pitchFamily="34" charset="0"/>
                        </a:rPr>
                        <a:t>Priority 2 (</a:t>
                      </a:r>
                      <a:r>
                        <a:rPr lang="en-NZ" sz="1300" b="1" noProof="0" err="1">
                          <a:latin typeface="Arial" panose="020B0604020202020204" pitchFamily="34" charset="0"/>
                          <a:cs typeface="Arial" panose="020B0604020202020204" pitchFamily="34" charset="0"/>
                        </a:rPr>
                        <a:t>Whakamaua</a:t>
                      </a:r>
                      <a:r>
                        <a:rPr lang="en-NZ" sz="1300" b="1" noProof="0">
                          <a:latin typeface="Arial" panose="020B0604020202020204" pitchFamily="34" charset="0"/>
                          <a:cs typeface="Arial" panose="020B0604020202020204" pitchFamily="34" charset="0"/>
                        </a:rPr>
                        <a:t>) </a:t>
                      </a:r>
                      <a:r>
                        <a:rPr lang="en-NZ" sz="1100" noProof="0">
                          <a:latin typeface="Arial" panose="020B0604020202020204" pitchFamily="34" charset="0"/>
                          <a:cs typeface="Arial" panose="020B0604020202020204" pitchFamily="34" charset="0"/>
                        </a:rPr>
                        <a:t>Increase Māori decision-making throughout the Health and disability system’s leadership and governance arrangements.</a:t>
                      </a:r>
                      <a:endParaRPr lang="en-NZ" sz="1300" noProof="0">
                        <a:latin typeface="Arial" panose="020B0604020202020204" pitchFamily="34" charset="0"/>
                        <a:cs typeface="Arial" panose="020B0604020202020204" pitchFamily="34" charset="0"/>
                      </a:endParaRPr>
                    </a:p>
                  </a:txBody>
                  <a:tcPr marL="86816" marR="86816" marT="43408" marB="43408"/>
                </a:tc>
                <a:tc hMerge="1">
                  <a:txBody>
                    <a:bodyPr/>
                    <a:lstStyle/>
                    <a:p>
                      <a:endParaRPr lang="en-NZ"/>
                    </a:p>
                  </a:txBody>
                  <a:tcPr/>
                </a:tc>
                <a:tc hMerge="1">
                  <a:txBody>
                    <a:bodyPr/>
                    <a:lstStyle/>
                    <a:p>
                      <a:endParaRPr lang="en-NZ" sz="1600" noProof="0"/>
                    </a:p>
                  </a:txBody>
                  <a:tcPr/>
                </a:tc>
                <a:tc>
                  <a:txBody>
                    <a:bodyPr/>
                    <a:lstStyle/>
                    <a:p>
                      <a:r>
                        <a:rPr lang="en-NZ" sz="1100" b="1" noProof="0">
                          <a:latin typeface="Arial" panose="020B0604020202020204" pitchFamily="34" charset="0"/>
                          <a:cs typeface="Arial" panose="020B0604020202020204" pitchFamily="34" charset="0"/>
                        </a:rPr>
                        <a:t>Reflective question for leads, members and its workstreams to utilise:</a:t>
                      </a:r>
                    </a:p>
                    <a:p>
                      <a:r>
                        <a:rPr lang="en-NZ" sz="1100" noProof="0">
                          <a:latin typeface="Arial" panose="020B0604020202020204" pitchFamily="34" charset="0"/>
                          <a:cs typeface="Arial" panose="020B0604020202020204" pitchFamily="34" charset="0"/>
                        </a:rPr>
                        <a:t>Will this (idea or decision) enable more Māori to participate in leadership and decision-making opportunities?</a:t>
                      </a:r>
                    </a:p>
                  </a:txBody>
                  <a:tcPr marL="86816" marR="86816" marT="43408" marB="43408"/>
                </a:tc>
                <a:extLst>
                  <a:ext uri="{0D108BD9-81ED-4DB2-BD59-A6C34878D82A}">
                    <a16:rowId xmlns:a16="http://schemas.microsoft.com/office/drawing/2014/main" val="606060763"/>
                  </a:ext>
                </a:extLst>
              </a:tr>
              <a:tr h="827937">
                <a:tc gridSpan="3">
                  <a:txBody>
                    <a:bodyPr/>
                    <a:lstStyle/>
                    <a:p>
                      <a:r>
                        <a:rPr lang="en-NZ" sz="1300" b="1" noProof="0" dirty="0">
                          <a:latin typeface="Arial" panose="020B0604020202020204" pitchFamily="34" charset="0"/>
                          <a:cs typeface="Arial" panose="020B0604020202020204" pitchFamily="34" charset="0"/>
                        </a:rPr>
                        <a:t>Priority 3 (Whakamaua) </a:t>
                      </a:r>
                      <a:r>
                        <a:rPr lang="en-NZ" sz="1100" noProof="0" dirty="0">
                          <a:latin typeface="Arial" panose="020B0604020202020204" pitchFamily="34" charset="0"/>
                          <a:cs typeface="Arial" panose="020B0604020202020204" pitchFamily="34" charset="0"/>
                        </a:rPr>
                        <a:t>Develop a Māori Health and disability Workforce that reflects the Māori population, Māori values and Māori models of practice.</a:t>
                      </a:r>
                      <a:endParaRPr lang="en-NZ" sz="1300" noProof="0" dirty="0">
                        <a:latin typeface="Arial" panose="020B0604020202020204" pitchFamily="34" charset="0"/>
                        <a:cs typeface="Arial" panose="020B0604020202020204" pitchFamily="34" charset="0"/>
                      </a:endParaRPr>
                    </a:p>
                  </a:txBody>
                  <a:tcPr marL="86816" marR="86816" marT="43408" marB="43408"/>
                </a:tc>
                <a:tc hMerge="1">
                  <a:txBody>
                    <a:bodyPr/>
                    <a:lstStyle/>
                    <a:p>
                      <a:endParaRPr lang="en-NZ"/>
                    </a:p>
                  </a:txBody>
                  <a:tcPr/>
                </a:tc>
                <a:tc hMerge="1">
                  <a:txBody>
                    <a:bodyPr/>
                    <a:lstStyle/>
                    <a:p>
                      <a:endParaRPr lang="en-NZ" sz="1600" noProof="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100" b="1" i="0" u="none" strike="noStrike" kern="1200" cap="none" spc="0" normalizeH="0" baseline="0" noProof="0" dirty="0">
                          <a:ln>
                            <a:noFill/>
                          </a:ln>
                          <a:solidFill>
                            <a:srgbClr val="09050A"/>
                          </a:solidFill>
                          <a:effectLst/>
                          <a:uLnTx/>
                          <a:uFillTx/>
                          <a:latin typeface="Arial" panose="020B0604020202020204" pitchFamily="34" charset="0"/>
                          <a:ea typeface="+mn-ea"/>
                          <a:cs typeface="Arial" panose="020B0604020202020204" pitchFamily="34" charset="0"/>
                        </a:rPr>
                        <a:t>Reflective question for leads, members and its workstreams to utilise: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100" b="0" i="0" u="none" strike="noStrike" kern="1200" cap="none" spc="0" normalizeH="0" baseline="0" noProof="0" dirty="0">
                          <a:ln>
                            <a:noFill/>
                          </a:ln>
                          <a:solidFill>
                            <a:srgbClr val="09050A"/>
                          </a:solidFill>
                          <a:effectLst/>
                          <a:uLnTx/>
                          <a:uFillTx/>
                          <a:latin typeface="Arial" panose="020B0604020202020204" pitchFamily="34" charset="0"/>
                          <a:ea typeface="+mn-ea"/>
                          <a:cs typeface="Arial" panose="020B0604020202020204" pitchFamily="34" charset="0"/>
                        </a:rPr>
                        <a:t>Will this (idea or decision) enable the reflection of the Māori population, Māori values and Māori models of practice within the profession?</a:t>
                      </a:r>
                    </a:p>
                    <a:p>
                      <a:endParaRPr lang="en-NZ" sz="1700" dirty="0">
                        <a:latin typeface="Arial" panose="020B0604020202020204" pitchFamily="34" charset="0"/>
                        <a:cs typeface="Arial" panose="020B0604020202020204" pitchFamily="34" charset="0"/>
                      </a:endParaRPr>
                    </a:p>
                  </a:txBody>
                  <a:tcPr marL="86816" marR="86816" marT="43408" marB="43408"/>
                </a:tc>
                <a:extLst>
                  <a:ext uri="{0D108BD9-81ED-4DB2-BD59-A6C34878D82A}">
                    <a16:rowId xmlns:a16="http://schemas.microsoft.com/office/drawing/2014/main" val="2533220891"/>
                  </a:ext>
                </a:extLst>
              </a:tr>
            </a:tbl>
          </a:graphicData>
        </a:graphic>
      </p:graphicFrame>
    </p:spTree>
    <p:extLst>
      <p:ext uri="{BB962C8B-B14F-4D97-AF65-F5344CB8AC3E}">
        <p14:creationId xmlns:p14="http://schemas.microsoft.com/office/powerpoint/2010/main" val="1641723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E88EBE-AB4A-45F1-BE60-90750261E237}"/>
              </a:ext>
            </a:extLst>
          </p:cNvPr>
          <p:cNvSpPr>
            <a:spLocks noGrp="1"/>
          </p:cNvSpPr>
          <p:nvPr>
            <p:ph type="body" sz="quarter" idx="14"/>
          </p:nvPr>
        </p:nvSpPr>
        <p:spPr>
          <a:xfrm>
            <a:off x="831554" y="245551"/>
            <a:ext cx="6614079" cy="753979"/>
          </a:xfrm>
        </p:spPr>
        <p:txBody>
          <a:bodyPr/>
          <a:lstStyle/>
          <a:p>
            <a:r>
              <a:rPr lang="en-NZ" sz="3600" dirty="0">
                <a:solidFill>
                  <a:schemeClr val="tx1"/>
                </a:solidFill>
                <a:latin typeface="Poppins" panose="00000500000000000000" pitchFamily="2" charset="0"/>
                <a:cs typeface="Poppins" panose="00000500000000000000" pitchFamily="2" charset="0"/>
              </a:rPr>
              <a:t>Workforce Strategy</a:t>
            </a:r>
          </a:p>
        </p:txBody>
      </p:sp>
      <p:sp>
        <p:nvSpPr>
          <p:cNvPr id="4" name="TextBox 3">
            <a:extLst>
              <a:ext uri="{FF2B5EF4-FFF2-40B4-BE49-F238E27FC236}">
                <a16:creationId xmlns:a16="http://schemas.microsoft.com/office/drawing/2014/main" id="{425BB53E-619F-42D9-92BF-85025307BACD}"/>
              </a:ext>
            </a:extLst>
          </p:cNvPr>
          <p:cNvSpPr txBox="1"/>
          <p:nvPr/>
        </p:nvSpPr>
        <p:spPr>
          <a:xfrm>
            <a:off x="831554" y="1468872"/>
            <a:ext cx="9910353" cy="4524315"/>
          </a:xfrm>
          <a:prstGeom prst="rect">
            <a:avLst/>
          </a:prstGeom>
          <a:noFill/>
        </p:spPr>
        <p:txBody>
          <a:bodyPr wrap="square" rtlCol="0">
            <a:spAutoFit/>
          </a:bodyPr>
          <a:lstStyle/>
          <a:p>
            <a:pPr marL="285750" indent="-285750">
              <a:buFont typeface="Arial" panose="020B0604020202020204" pitchFamily="34" charset="0"/>
              <a:buChar char="•"/>
            </a:pPr>
            <a:r>
              <a:rPr lang="en-NZ" sz="2400" b="1" dirty="0">
                <a:ea typeface="+mn-lt"/>
                <a:cs typeface="+mn-lt"/>
              </a:rPr>
              <a:t>Led by Manatū Hauora – the Ministry of Health</a:t>
            </a:r>
          </a:p>
          <a:p>
            <a:pPr marL="1200150" lvl="2" indent="-285750">
              <a:buFont typeface="Arial" panose="020B0604020202020204" pitchFamily="34" charset="0"/>
              <a:buChar char="•"/>
            </a:pPr>
            <a:r>
              <a:rPr lang="en-NZ" sz="2400" dirty="0">
                <a:ea typeface="+mn-lt"/>
                <a:cs typeface="+mn-lt"/>
              </a:rPr>
              <a:t>Strategic Framework – Dec 2022	</a:t>
            </a:r>
          </a:p>
          <a:p>
            <a:pPr marL="1200150" lvl="2" indent="-285750">
              <a:buFont typeface="Arial" panose="020B0604020202020204" pitchFamily="34" charset="0"/>
              <a:buChar char="•"/>
            </a:pPr>
            <a:r>
              <a:rPr lang="en-NZ" sz="2400" dirty="0">
                <a:ea typeface="+mn-lt"/>
                <a:cs typeface="+mn-lt"/>
              </a:rPr>
              <a:t>Health Workforce Strategy - 2023</a:t>
            </a:r>
          </a:p>
          <a:p>
            <a:pPr marL="285750" indent="-285750">
              <a:buFont typeface="Arial" panose="020B0604020202020204" pitchFamily="34" charset="0"/>
              <a:buChar char="•"/>
            </a:pPr>
            <a:endParaRPr lang="en-NZ" sz="2400" dirty="0">
              <a:ea typeface="+mn-lt"/>
              <a:cs typeface="+mn-lt"/>
            </a:endParaRPr>
          </a:p>
          <a:p>
            <a:pPr marL="285750" indent="-285750">
              <a:buFont typeface="Arial" panose="020B0604020202020204" pitchFamily="34" charset="0"/>
              <a:buChar char="•"/>
            </a:pPr>
            <a:r>
              <a:rPr lang="en-NZ" sz="2400" b="1" dirty="0">
                <a:ea typeface="+mn-lt"/>
                <a:cs typeface="+mn-lt"/>
              </a:rPr>
              <a:t>Broad engagement</a:t>
            </a:r>
            <a:r>
              <a:rPr lang="en-NZ" sz="2400" dirty="0">
                <a:ea typeface="+mn-lt"/>
                <a:cs typeface="+mn-lt"/>
              </a:rPr>
              <a:t> </a:t>
            </a:r>
          </a:p>
          <a:p>
            <a:pPr marL="1200150" lvl="2" indent="-285750">
              <a:buFont typeface="Arial" panose="020B0604020202020204" pitchFamily="34" charset="0"/>
              <a:buChar char="•"/>
            </a:pPr>
            <a:r>
              <a:rPr lang="en-NZ" sz="2400" dirty="0">
                <a:ea typeface="+mn-lt"/>
                <a:cs typeface="+mn-lt"/>
              </a:rPr>
              <a:t>Roadshows </a:t>
            </a:r>
          </a:p>
          <a:p>
            <a:pPr marL="1200150" lvl="2" indent="-285750">
              <a:buFont typeface="Arial" panose="020B0604020202020204" pitchFamily="34" charset="0"/>
              <a:buChar char="•"/>
            </a:pPr>
            <a:r>
              <a:rPr lang="en-NZ" sz="2400" dirty="0">
                <a:ea typeface="+mn-lt"/>
                <a:cs typeface="+mn-lt"/>
              </a:rPr>
              <a:t>Webinars (3 agencies)</a:t>
            </a:r>
          </a:p>
          <a:p>
            <a:pPr marL="1200150" lvl="2" indent="-285750">
              <a:buFont typeface="Arial" panose="020B0604020202020204" pitchFamily="34" charset="0"/>
              <a:buChar char="•"/>
            </a:pPr>
            <a:r>
              <a:rPr lang="en-NZ" sz="2400" dirty="0">
                <a:ea typeface="+mn-lt"/>
                <a:cs typeface="+mn-lt"/>
              </a:rPr>
              <a:t>Health workforce dialogue event </a:t>
            </a:r>
          </a:p>
          <a:p>
            <a:pPr marL="285750" indent="-285750">
              <a:buFont typeface="Arial" panose="020B0604020202020204" pitchFamily="34" charset="0"/>
              <a:buChar char="•"/>
            </a:pPr>
            <a:endParaRPr lang="en-NZ" sz="2400" dirty="0">
              <a:ea typeface="+mn-lt"/>
              <a:cs typeface="+mn-lt"/>
            </a:endParaRPr>
          </a:p>
          <a:p>
            <a:pPr marL="285750" indent="-285750">
              <a:buFont typeface="Arial" panose="020B0604020202020204" pitchFamily="34" charset="0"/>
              <a:buChar char="•"/>
            </a:pPr>
            <a:r>
              <a:rPr lang="en-NZ" sz="2400" b="1" dirty="0">
                <a:ea typeface="+mn-lt"/>
                <a:cs typeface="+mn-lt"/>
              </a:rPr>
              <a:t>On-line Engagement Tool – Tatou</a:t>
            </a:r>
          </a:p>
          <a:p>
            <a:pPr lvl="2"/>
            <a:r>
              <a:rPr lang="en-NZ" sz="2400" i="1" dirty="0">
                <a:ea typeface="+mn-lt"/>
                <a:cs typeface="+mn-lt"/>
                <a:hlinkClick r:id="rId2">
                  <a:extLst>
                    <a:ext uri="{A12FA001-AC4F-418D-AE19-62706E023703}">
                      <ahyp:hlinkClr xmlns:ahyp="http://schemas.microsoft.com/office/drawing/2018/hyperlinkcolor" val="tx"/>
                    </a:ext>
                  </a:extLst>
                </a:hlinkClick>
              </a:rPr>
              <a:t>https://tatou.health.govt.nz</a:t>
            </a:r>
            <a:r>
              <a:rPr lang="en-NZ" sz="2400" i="1" dirty="0">
                <a:ea typeface="+mn-lt"/>
                <a:cs typeface="+mn-lt"/>
              </a:rPr>
              <a:t>  </a:t>
            </a:r>
          </a:p>
          <a:p>
            <a:pPr lvl="2"/>
            <a:endParaRPr lang="en-NZ" sz="2400" i="1" dirty="0">
              <a:solidFill>
                <a:schemeClr val="bg2"/>
              </a:solidFill>
              <a:ea typeface="+mn-lt"/>
              <a:cs typeface="+mn-lt"/>
            </a:endParaRPr>
          </a:p>
        </p:txBody>
      </p:sp>
    </p:spTree>
    <p:extLst>
      <p:ext uri="{BB962C8B-B14F-4D97-AF65-F5344CB8AC3E}">
        <p14:creationId xmlns:p14="http://schemas.microsoft.com/office/powerpoint/2010/main" val="2206246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9631DC-0FE9-ED42-8181-A7495521E127}"/>
              </a:ext>
            </a:extLst>
          </p:cNvPr>
          <p:cNvSpPr>
            <a:spLocks noGrp="1"/>
          </p:cNvSpPr>
          <p:nvPr>
            <p:ph type="body" sz="quarter" idx="15"/>
          </p:nvPr>
        </p:nvSpPr>
        <p:spPr>
          <a:xfrm>
            <a:off x="814138" y="2159111"/>
            <a:ext cx="10925016" cy="3950537"/>
          </a:xfrm>
        </p:spPr>
        <p:txBody>
          <a:bodyPr>
            <a:normAutofit/>
          </a:bodyPr>
          <a:lstStyle/>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endParaRPr lang="en-US" dirty="0"/>
          </a:p>
        </p:txBody>
      </p:sp>
      <p:pic>
        <p:nvPicPr>
          <p:cNvPr id="5" name="Picture 4">
            <a:extLst>
              <a:ext uri="{FF2B5EF4-FFF2-40B4-BE49-F238E27FC236}">
                <a16:creationId xmlns:a16="http://schemas.microsoft.com/office/drawing/2014/main" id="{A027B7EF-415B-4DEB-947B-9F4640A1F6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3814" y="288946"/>
            <a:ext cx="10161215" cy="6280107"/>
          </a:xfrm>
          <a:prstGeom prst="rect">
            <a:avLst/>
          </a:prstGeom>
        </p:spPr>
      </p:pic>
    </p:spTree>
    <p:extLst>
      <p:ext uri="{BB962C8B-B14F-4D97-AF65-F5344CB8AC3E}">
        <p14:creationId xmlns:p14="http://schemas.microsoft.com/office/powerpoint/2010/main" val="107845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979C94-8472-E443-BA6F-9F6CAACF1929}"/>
              </a:ext>
            </a:extLst>
          </p:cNvPr>
          <p:cNvSpPr>
            <a:spLocks noGrp="1"/>
          </p:cNvSpPr>
          <p:nvPr>
            <p:ph type="body" sz="quarter" idx="14"/>
          </p:nvPr>
        </p:nvSpPr>
        <p:spPr>
          <a:xfrm>
            <a:off x="580366" y="306900"/>
            <a:ext cx="7805988" cy="1366078"/>
          </a:xfrm>
        </p:spPr>
        <p:txBody>
          <a:bodyPr>
            <a:noAutofit/>
          </a:bodyPr>
          <a:lstStyle/>
          <a:p>
            <a:r>
              <a:rPr lang="en-US" sz="3600" dirty="0">
                <a:latin typeface="Poppins" panose="00000500000000000000" pitchFamily="2" charset="0"/>
                <a:ea typeface="+mj-ea"/>
                <a:cs typeface="Poppins" panose="00000500000000000000" pitchFamily="2" charset="0"/>
              </a:rPr>
              <a:t>Our partnership approach</a:t>
            </a:r>
          </a:p>
        </p:txBody>
      </p:sp>
      <p:sp>
        <p:nvSpPr>
          <p:cNvPr id="13" name="Text Placeholder 12">
            <a:extLst>
              <a:ext uri="{FF2B5EF4-FFF2-40B4-BE49-F238E27FC236}">
                <a16:creationId xmlns:a16="http://schemas.microsoft.com/office/drawing/2014/main" id="{E9E6127A-9613-405D-816A-BEFC724CD8FB}"/>
              </a:ext>
            </a:extLst>
          </p:cNvPr>
          <p:cNvSpPr>
            <a:spLocks noGrp="1"/>
          </p:cNvSpPr>
          <p:nvPr>
            <p:ph type="body" sz="quarter" idx="16"/>
          </p:nvPr>
        </p:nvSpPr>
        <p:spPr>
          <a:xfrm>
            <a:off x="580366" y="1062681"/>
            <a:ext cx="4775405" cy="5511190"/>
          </a:xfrm>
        </p:spPr>
        <p:txBody>
          <a:bodyPr>
            <a:normAutofit/>
          </a:bodyPr>
          <a:lstStyle/>
          <a:p>
            <a:pPr marL="457200" indent="-457200">
              <a:buFont typeface="Arial" panose="020B0604020202020204" pitchFamily="34" charset="0"/>
              <a:buChar char="•"/>
            </a:pPr>
            <a:r>
              <a:rPr lang="en-NZ" sz="2400" b="0" dirty="0">
                <a:solidFill>
                  <a:schemeClr val="tx1"/>
                </a:solidFill>
              </a:rPr>
              <a:t>A </a:t>
            </a:r>
            <a:r>
              <a:rPr lang="en-NZ" sz="2400" dirty="0">
                <a:solidFill>
                  <a:schemeClr val="tx1"/>
                </a:solidFill>
              </a:rPr>
              <a:t>shared way </a:t>
            </a:r>
            <a:r>
              <a:rPr lang="en-NZ" sz="2400" b="0" dirty="0">
                <a:solidFill>
                  <a:schemeClr val="tx1"/>
                </a:solidFill>
              </a:rPr>
              <a:t>of working which reflects a </a:t>
            </a:r>
            <a:r>
              <a:rPr lang="en-NZ" sz="2400" dirty="0">
                <a:solidFill>
                  <a:schemeClr val="tx1"/>
                </a:solidFill>
              </a:rPr>
              <a:t>Te </a:t>
            </a:r>
            <a:r>
              <a:rPr lang="en-NZ" sz="2400" dirty="0" err="1">
                <a:solidFill>
                  <a:schemeClr val="tx1"/>
                </a:solidFill>
              </a:rPr>
              <a:t>Ao</a:t>
            </a:r>
            <a:r>
              <a:rPr lang="en-NZ" sz="2400" dirty="0">
                <a:solidFill>
                  <a:schemeClr val="tx1"/>
                </a:solidFill>
              </a:rPr>
              <a:t> Māori </a:t>
            </a:r>
            <a:r>
              <a:rPr lang="en-NZ" sz="2400" b="0" dirty="0">
                <a:solidFill>
                  <a:schemeClr val="tx1"/>
                </a:solidFill>
              </a:rPr>
              <a:t>approach</a:t>
            </a:r>
          </a:p>
          <a:p>
            <a:pPr marL="457200" indent="-457200">
              <a:buFont typeface="Arial" panose="020B0604020202020204" pitchFamily="34" charset="0"/>
              <a:buChar char="•"/>
            </a:pPr>
            <a:r>
              <a:rPr lang="en-NZ" sz="2400" dirty="0">
                <a:solidFill>
                  <a:schemeClr val="tx1"/>
                </a:solidFill>
              </a:rPr>
              <a:t>Kaupapa Māori / </a:t>
            </a:r>
            <a:r>
              <a:rPr lang="en-NZ" sz="2400" dirty="0" err="1">
                <a:solidFill>
                  <a:schemeClr val="tx1"/>
                </a:solidFill>
              </a:rPr>
              <a:t>mātauranga</a:t>
            </a:r>
            <a:r>
              <a:rPr lang="en-NZ" sz="2400" dirty="0">
                <a:solidFill>
                  <a:schemeClr val="tx1"/>
                </a:solidFill>
              </a:rPr>
              <a:t> Māori </a:t>
            </a:r>
            <a:r>
              <a:rPr lang="en-NZ" sz="2400" b="0" dirty="0">
                <a:solidFill>
                  <a:schemeClr val="tx1"/>
                </a:solidFill>
              </a:rPr>
              <a:t>approaches ensure meaningful engagement with our wider partners and communities</a:t>
            </a:r>
          </a:p>
          <a:p>
            <a:pPr marL="457200" indent="-457200">
              <a:buFont typeface="Arial" panose="020B0604020202020204" pitchFamily="34" charset="0"/>
              <a:buChar char="•"/>
            </a:pPr>
            <a:r>
              <a:rPr lang="en-NZ" sz="2400" b="0" dirty="0">
                <a:solidFill>
                  <a:schemeClr val="tx1"/>
                </a:solidFill>
              </a:rPr>
              <a:t>Informed by quality data and evidence </a:t>
            </a:r>
          </a:p>
          <a:p>
            <a:pPr marL="457200" indent="-457200">
              <a:buFont typeface="Arial" panose="020B0604020202020204" pitchFamily="34" charset="0"/>
              <a:buChar char="•"/>
            </a:pPr>
            <a:r>
              <a:rPr lang="en-NZ" sz="2400" b="0" dirty="0">
                <a:solidFill>
                  <a:schemeClr val="tx1"/>
                </a:solidFill>
              </a:rPr>
              <a:t>Supports achievement of key priority areas for Māori health workforce development and growth</a:t>
            </a:r>
            <a:endParaRPr lang="en-NZ" sz="2400" dirty="0">
              <a:solidFill>
                <a:schemeClr val="tx1"/>
              </a:solidFill>
            </a:endParaRPr>
          </a:p>
        </p:txBody>
      </p:sp>
      <p:graphicFrame>
        <p:nvGraphicFramePr>
          <p:cNvPr id="5" name="Diagram 4">
            <a:extLst>
              <a:ext uri="{FF2B5EF4-FFF2-40B4-BE49-F238E27FC236}">
                <a16:creationId xmlns:a16="http://schemas.microsoft.com/office/drawing/2014/main" id="{7CA7F8E6-BC78-472A-9F46-F26B8CF802B8}"/>
              </a:ext>
            </a:extLst>
          </p:cNvPr>
          <p:cNvGraphicFramePr/>
          <p:nvPr>
            <p:extLst>
              <p:ext uri="{D42A27DB-BD31-4B8C-83A1-F6EECF244321}">
                <p14:modId xmlns:p14="http://schemas.microsoft.com/office/powerpoint/2010/main" val="2552794740"/>
              </p:ext>
            </p:extLst>
          </p:nvPr>
        </p:nvGraphicFramePr>
        <p:xfrm>
          <a:off x="5573865" y="1062681"/>
          <a:ext cx="6364472" cy="47326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835845B3-5163-4CC5-8B6E-D0C5A0C60BF5}"/>
              </a:ext>
            </a:extLst>
          </p:cNvPr>
          <p:cNvSpPr/>
          <p:nvPr/>
        </p:nvSpPr>
        <p:spPr>
          <a:xfrm>
            <a:off x="5706776" y="6202017"/>
            <a:ext cx="6098650" cy="367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0" i="0" u="none" strike="noStrike" kern="1200" cap="none" spc="0" normalizeH="0" baseline="0" noProof="0" dirty="0">
                <a:ln>
                  <a:noFill/>
                </a:ln>
                <a:solidFill>
                  <a:schemeClr val="tx1"/>
                </a:solidFill>
                <a:effectLst/>
                <a:uLnTx/>
                <a:uFillTx/>
                <a:latin typeface="Calibri" panose="020F0502020204030204"/>
                <a:ea typeface="+mn-ea"/>
                <a:cs typeface="+mn-cs"/>
              </a:rPr>
              <a:t>Workforce Taskforce Working Groups</a:t>
            </a:r>
          </a:p>
        </p:txBody>
      </p:sp>
      <p:sp>
        <p:nvSpPr>
          <p:cNvPr id="4" name="Arrow: Right 3">
            <a:extLst>
              <a:ext uri="{FF2B5EF4-FFF2-40B4-BE49-F238E27FC236}">
                <a16:creationId xmlns:a16="http://schemas.microsoft.com/office/drawing/2014/main" id="{7AAEAABB-FE8B-48C0-848A-13BC8EC4F726}"/>
              </a:ext>
            </a:extLst>
          </p:cNvPr>
          <p:cNvSpPr/>
          <p:nvPr/>
        </p:nvSpPr>
        <p:spPr>
          <a:xfrm rot="16200000">
            <a:off x="8619806" y="4946301"/>
            <a:ext cx="261212" cy="22502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25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ED9CD8-09CD-12E1-1AB8-E64EB4F60F18}"/>
              </a:ext>
            </a:extLst>
          </p:cNvPr>
          <p:cNvSpPr>
            <a:spLocks noGrp="1"/>
          </p:cNvSpPr>
          <p:nvPr>
            <p:ph type="body" sz="quarter" idx="14"/>
          </p:nvPr>
        </p:nvSpPr>
        <p:spPr>
          <a:xfrm>
            <a:off x="267313" y="698693"/>
            <a:ext cx="10101121" cy="753979"/>
          </a:xfrm>
        </p:spPr>
        <p:txBody>
          <a:bodyPr vert="horz" lIns="91440" tIns="45720" rIns="91440" bIns="45720" rtlCol="0" anchor="t">
            <a:noAutofit/>
          </a:bodyPr>
          <a:lstStyle/>
          <a:p>
            <a:r>
              <a:rPr lang="en-US" sz="3600" dirty="0">
                <a:solidFill>
                  <a:schemeClr val="tx1"/>
                </a:solidFill>
                <a:latin typeface="Poppins" panose="00000500000000000000" pitchFamily="2" charset="0"/>
                <a:cs typeface="Poppins" panose="00000500000000000000" pitchFamily="2" charset="0"/>
              </a:rPr>
              <a:t>Pacific Health Workforce Team</a:t>
            </a:r>
          </a:p>
        </p:txBody>
      </p:sp>
      <p:sp>
        <p:nvSpPr>
          <p:cNvPr id="17" name="TextBox 16">
            <a:extLst>
              <a:ext uri="{FF2B5EF4-FFF2-40B4-BE49-F238E27FC236}">
                <a16:creationId xmlns:a16="http://schemas.microsoft.com/office/drawing/2014/main" id="{63479A0F-7B9E-42DB-9D0B-9F008F2B2E83}"/>
              </a:ext>
            </a:extLst>
          </p:cNvPr>
          <p:cNvSpPr txBox="1"/>
          <p:nvPr/>
        </p:nvSpPr>
        <p:spPr>
          <a:xfrm>
            <a:off x="547632" y="4985699"/>
            <a:ext cx="3905958" cy="584775"/>
          </a:xfrm>
          <a:prstGeom prst="rect">
            <a:avLst/>
          </a:prstGeom>
          <a:noFill/>
        </p:spPr>
        <p:txBody>
          <a:bodyPr wrap="square" rtlCol="0">
            <a:spAutoFit/>
          </a:bodyPr>
          <a:lstStyle/>
          <a:p>
            <a:pPr algn="ctr"/>
            <a:r>
              <a:rPr lang="en-NZ" sz="3200" b="1" i="1" dirty="0">
                <a:latin typeface="Poppins" panose="00000500000000000000" pitchFamily="2" charset="0"/>
                <a:cs typeface="Poppins" panose="00000500000000000000" pitchFamily="2" charset="0"/>
              </a:rPr>
              <a:t>Equity for Pacific</a:t>
            </a:r>
          </a:p>
        </p:txBody>
      </p:sp>
      <p:grpSp>
        <p:nvGrpSpPr>
          <p:cNvPr id="18" name="Group 17">
            <a:extLst>
              <a:ext uri="{FF2B5EF4-FFF2-40B4-BE49-F238E27FC236}">
                <a16:creationId xmlns:a16="http://schemas.microsoft.com/office/drawing/2014/main" id="{CECD2D58-C82A-450E-A1DB-6420566B16E6}"/>
              </a:ext>
            </a:extLst>
          </p:cNvPr>
          <p:cNvGrpSpPr/>
          <p:nvPr/>
        </p:nvGrpSpPr>
        <p:grpSpPr>
          <a:xfrm>
            <a:off x="8005378" y="298665"/>
            <a:ext cx="4046290" cy="6260670"/>
            <a:chOff x="327172" y="251670"/>
            <a:chExt cx="4303552" cy="6384022"/>
          </a:xfrm>
        </p:grpSpPr>
        <p:sp>
          <p:nvSpPr>
            <p:cNvPr id="19" name="Rectangle 18">
              <a:extLst>
                <a:ext uri="{FF2B5EF4-FFF2-40B4-BE49-F238E27FC236}">
                  <a16:creationId xmlns:a16="http://schemas.microsoft.com/office/drawing/2014/main" id="{5C3CCB5C-58E3-4FE0-B2E8-73CDD9E7FA5E}"/>
                </a:ext>
              </a:extLst>
            </p:cNvPr>
            <p:cNvSpPr/>
            <p:nvPr/>
          </p:nvSpPr>
          <p:spPr>
            <a:xfrm>
              <a:off x="327172" y="251670"/>
              <a:ext cx="4303552" cy="63840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47525856-2CA4-4F17-A4E8-5A26E34E00E3}"/>
                </a:ext>
              </a:extLst>
            </p:cNvPr>
            <p:cNvSpPr/>
            <p:nvPr/>
          </p:nvSpPr>
          <p:spPr>
            <a:xfrm>
              <a:off x="524256" y="632618"/>
              <a:ext cx="3891048" cy="17031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200" b="1" i="0" u="none" strike="noStrike" kern="1200" cap="none" spc="0" normalizeH="0" baseline="0" noProof="0" dirty="0">
                  <a:ln>
                    <a:noFill/>
                  </a:ln>
                  <a:solidFill>
                    <a:srgbClr val="09050A"/>
                  </a:solidFill>
                  <a:effectLst/>
                  <a:uLnTx/>
                  <a:uFillTx/>
                  <a:latin typeface="Calibri" panose="020F0502020204030204"/>
                  <a:ea typeface="+mn-ea"/>
                  <a:cs typeface="+mn-cs"/>
                </a:rPr>
                <a:t>Vision</a:t>
              </a:r>
              <a:endParaRPr kumimoji="0" lang="en-NZ" sz="1400" b="1" i="0" u="none" strike="noStrike" kern="1200" cap="none" spc="0" normalizeH="0" baseline="0" noProof="0" dirty="0">
                <a:ln>
                  <a:noFill/>
                </a:ln>
                <a:solidFill>
                  <a:srgbClr val="09050A"/>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id="{575286B0-11A1-44D0-8F7D-78D81F543E90}"/>
                </a:ext>
              </a:extLst>
            </p:cNvPr>
            <p:cNvSpPr/>
            <p:nvPr/>
          </p:nvSpPr>
          <p:spPr>
            <a:xfrm>
              <a:off x="524255" y="892104"/>
              <a:ext cx="1413602" cy="609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Te </a:t>
              </a:r>
              <a:r>
                <a:rPr kumimoji="0" lang="en-NZ" sz="900" b="0" i="0" u="none" strike="noStrike" kern="1200" cap="none" spc="0" normalizeH="0" baseline="0" noProof="0" dirty="0" err="1">
                  <a:ln>
                    <a:noFill/>
                  </a:ln>
                  <a:solidFill>
                    <a:srgbClr val="FFFFFF"/>
                  </a:solidFill>
                  <a:effectLst/>
                  <a:uLnTx/>
                  <a:uFillTx/>
                  <a:latin typeface="Calibri" panose="020F0502020204030204"/>
                  <a:ea typeface="+mn-ea"/>
                  <a:cs typeface="+mn-cs"/>
                </a:rPr>
                <a:t>Whatu</a:t>
              </a: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 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err="1">
                  <a:ln>
                    <a:noFill/>
                  </a:ln>
                  <a:solidFill>
                    <a:srgbClr val="FFFFFF"/>
                  </a:solidFill>
                  <a:effectLst/>
                  <a:uLnTx/>
                  <a:uFillTx/>
                  <a:latin typeface="Calibri" panose="020F0502020204030204"/>
                  <a:ea typeface="+mn-ea"/>
                  <a:cs typeface="+mn-cs"/>
                </a:rPr>
                <a:t>Pae</a:t>
              </a: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 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Healthy Futures</a:t>
              </a:r>
            </a:p>
          </p:txBody>
        </p:sp>
        <p:sp>
          <p:nvSpPr>
            <p:cNvPr id="22" name="Rectangle: Rounded Corners 21">
              <a:extLst>
                <a:ext uri="{FF2B5EF4-FFF2-40B4-BE49-F238E27FC236}">
                  <a16:creationId xmlns:a16="http://schemas.microsoft.com/office/drawing/2014/main" id="{FC5BD6CD-74F8-4832-B5D0-9284796497CE}"/>
                </a:ext>
              </a:extLst>
            </p:cNvPr>
            <p:cNvSpPr/>
            <p:nvPr/>
          </p:nvSpPr>
          <p:spPr>
            <a:xfrm>
              <a:off x="2021748" y="892104"/>
              <a:ext cx="2393556" cy="6096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NZ" sz="800" b="0" i="0" u="none" strike="noStrike" kern="1200" cap="none" spc="0" normalizeH="0" baseline="0" noProof="0" dirty="0">
                  <a:ln>
                    <a:noFill/>
                  </a:ln>
                  <a:solidFill>
                    <a:srgbClr val="09050A"/>
                  </a:solidFill>
                  <a:effectLst/>
                  <a:uLnTx/>
                  <a:uFillTx/>
                  <a:latin typeface="Arial" panose="020B0604020202020204" pitchFamily="34" charset="0"/>
                  <a:ea typeface="Arial" panose="020B0604020202020204" pitchFamily="34" charset="0"/>
                  <a:cs typeface="+mn-cs"/>
                </a:rPr>
                <a:t>Pacific Peoples:</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NZ" sz="800" b="0" i="0" u="none" strike="noStrike" kern="1200" cap="none" spc="0" normalizeH="0" baseline="0" noProof="0" dirty="0">
                  <a:ln>
                    <a:noFill/>
                  </a:ln>
                  <a:solidFill>
                    <a:srgbClr val="09050A"/>
                  </a:solidFill>
                  <a:effectLst/>
                  <a:uLnTx/>
                  <a:uFillTx/>
                  <a:latin typeface="Arial" panose="020B0604020202020204" pitchFamily="34" charset="0"/>
                  <a:ea typeface="Arial" panose="020B0604020202020204" pitchFamily="34" charset="0"/>
                  <a:cs typeface="+mn-cs"/>
                </a:rPr>
                <a:t>Confident, thriving, resilient and prosperous Pacific Aotearoa</a:t>
              </a:r>
            </a:p>
          </p:txBody>
        </p:sp>
        <p:sp>
          <p:nvSpPr>
            <p:cNvPr id="23" name="Rectangle: Rounded Corners 22">
              <a:extLst>
                <a:ext uri="{FF2B5EF4-FFF2-40B4-BE49-F238E27FC236}">
                  <a16:creationId xmlns:a16="http://schemas.microsoft.com/office/drawing/2014/main" id="{7B92E827-47A7-4171-84A7-1DB3D90B7238}"/>
                </a:ext>
              </a:extLst>
            </p:cNvPr>
            <p:cNvSpPr/>
            <p:nvPr/>
          </p:nvSpPr>
          <p:spPr>
            <a:xfrm>
              <a:off x="524256" y="1528901"/>
              <a:ext cx="3891048" cy="191293"/>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dirty="0" err="1">
                  <a:ln>
                    <a:noFill/>
                  </a:ln>
                  <a:solidFill>
                    <a:srgbClr val="09050A"/>
                  </a:solidFill>
                  <a:effectLst/>
                  <a:uLnTx/>
                  <a:uFillTx/>
                  <a:latin typeface="Calibri" panose="020F0502020204030204"/>
                  <a:ea typeface="+mn-ea"/>
                  <a:cs typeface="+mn-cs"/>
                </a:rPr>
                <a:t>Lalanga</a:t>
              </a:r>
              <a:r>
                <a:rPr kumimoji="0" lang="en-NZ" sz="1050" b="1" i="0" u="none" strike="noStrike" kern="1200" cap="none" spc="0" normalizeH="0" baseline="0" noProof="0" dirty="0">
                  <a:ln>
                    <a:noFill/>
                  </a:ln>
                  <a:solidFill>
                    <a:srgbClr val="09050A"/>
                  </a:solidFill>
                  <a:effectLst/>
                  <a:uLnTx/>
                  <a:uFillTx/>
                  <a:latin typeface="Calibri" panose="020F0502020204030204"/>
                  <a:ea typeface="+mn-ea"/>
                  <a:cs typeface="+mn-cs"/>
                </a:rPr>
                <a:t> </a:t>
              </a:r>
              <a:r>
                <a:rPr kumimoji="0" lang="en-NZ" sz="1050" b="1" i="0" u="none" strike="noStrike" kern="1200" cap="none" spc="0" normalizeH="0" baseline="0" noProof="0" dirty="0" err="1">
                  <a:ln>
                    <a:noFill/>
                  </a:ln>
                  <a:solidFill>
                    <a:srgbClr val="09050A"/>
                  </a:solidFill>
                  <a:effectLst/>
                  <a:uLnTx/>
                  <a:uFillTx/>
                  <a:latin typeface="Calibri" panose="020F0502020204030204"/>
                  <a:ea typeface="+mn-ea"/>
                  <a:cs typeface="+mn-cs"/>
                </a:rPr>
                <a:t>Fou</a:t>
              </a:r>
              <a:r>
                <a:rPr kumimoji="0" lang="en-NZ" sz="1050" b="1" i="0" u="none" strike="noStrike" kern="1200" cap="none" spc="0" normalizeH="0" baseline="0" noProof="0" dirty="0">
                  <a:ln>
                    <a:noFill/>
                  </a:ln>
                  <a:solidFill>
                    <a:srgbClr val="09050A"/>
                  </a:solidFill>
                  <a:effectLst/>
                  <a:uLnTx/>
                  <a:uFillTx/>
                  <a:latin typeface="Calibri" panose="020F0502020204030204"/>
                  <a:ea typeface="+mn-ea"/>
                  <a:cs typeface="+mn-cs"/>
                </a:rPr>
                <a:t> Goals</a:t>
              </a:r>
            </a:p>
          </p:txBody>
        </p:sp>
        <p:sp>
          <p:nvSpPr>
            <p:cNvPr id="24" name="Rectangle: Rounded Corners 23">
              <a:extLst>
                <a:ext uri="{FF2B5EF4-FFF2-40B4-BE49-F238E27FC236}">
                  <a16:creationId xmlns:a16="http://schemas.microsoft.com/office/drawing/2014/main" id="{C054E00A-4843-4970-B282-E648577F4263}"/>
                </a:ext>
              </a:extLst>
            </p:cNvPr>
            <p:cNvSpPr/>
            <p:nvPr/>
          </p:nvSpPr>
          <p:spPr>
            <a:xfrm>
              <a:off x="524256" y="2924261"/>
              <a:ext cx="3854797" cy="3992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50" b="0" i="0" u="none" strike="noStrike" kern="1200" cap="none" spc="0" normalizeH="0" baseline="0" noProof="0" dirty="0">
                  <a:ln>
                    <a:noFill/>
                  </a:ln>
                  <a:solidFill>
                    <a:srgbClr val="FFFFFF"/>
                  </a:solidFill>
                  <a:effectLst/>
                  <a:uLnTx/>
                  <a:uFillTx/>
                  <a:latin typeface="Calibri" panose="020F0502020204030204"/>
                  <a:ea typeface="+mn-ea"/>
                  <a:cs typeface="+mn-cs"/>
                </a:rPr>
                <a:t>Pacific workforce are valued, supported and reflective of Pacific Aotearoa</a:t>
              </a:r>
            </a:p>
          </p:txBody>
        </p:sp>
        <p:sp>
          <p:nvSpPr>
            <p:cNvPr id="25" name="Rectangle: Rounded Corners 24">
              <a:extLst>
                <a:ext uri="{FF2B5EF4-FFF2-40B4-BE49-F238E27FC236}">
                  <a16:creationId xmlns:a16="http://schemas.microsoft.com/office/drawing/2014/main" id="{CC808AE6-C404-4A79-ABE1-F9272DA23C53}"/>
                </a:ext>
              </a:extLst>
            </p:cNvPr>
            <p:cNvSpPr/>
            <p:nvPr/>
          </p:nvSpPr>
          <p:spPr>
            <a:xfrm>
              <a:off x="499089" y="1735510"/>
              <a:ext cx="1929385" cy="399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700" b="0" i="0" u="none" strike="noStrike" kern="1200" cap="none" spc="0" normalizeH="0" baseline="0" noProof="0" dirty="0">
                  <a:ln>
                    <a:noFill/>
                  </a:ln>
                  <a:solidFill>
                    <a:srgbClr val="09050A"/>
                  </a:solidFill>
                  <a:effectLst/>
                  <a:uLnTx/>
                  <a:uFillTx/>
                  <a:latin typeface="Arial" panose="020B0604020202020204" pitchFamily="34" charset="0"/>
                  <a:ea typeface="Arial" panose="020B0604020202020204" pitchFamily="34" charset="0"/>
                  <a:cs typeface="+mn-cs"/>
                </a:rPr>
                <a:t>Thriving Pacific Languages, Cultures, and Identities</a:t>
              </a:r>
            </a:p>
          </p:txBody>
        </p:sp>
        <p:sp>
          <p:nvSpPr>
            <p:cNvPr id="26" name="Rectangle: Rounded Corners 25">
              <a:extLst>
                <a:ext uri="{FF2B5EF4-FFF2-40B4-BE49-F238E27FC236}">
                  <a16:creationId xmlns:a16="http://schemas.microsoft.com/office/drawing/2014/main" id="{ECADB7F3-9FF4-4EDC-9859-00C9E0D4F74F}"/>
                </a:ext>
              </a:extLst>
            </p:cNvPr>
            <p:cNvSpPr/>
            <p:nvPr/>
          </p:nvSpPr>
          <p:spPr>
            <a:xfrm>
              <a:off x="499089" y="2209473"/>
              <a:ext cx="1929385" cy="399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800" b="0" i="0" u="none" strike="noStrike" kern="1200" cap="none" spc="0" normalizeH="0" baseline="0" noProof="0" dirty="0">
                  <a:ln>
                    <a:noFill/>
                  </a:ln>
                  <a:solidFill>
                    <a:srgbClr val="09050A"/>
                  </a:solidFill>
                  <a:effectLst/>
                  <a:uLnTx/>
                  <a:uFillTx/>
                  <a:latin typeface="Arial" panose="020B0604020202020204" pitchFamily="34" charset="0"/>
                  <a:ea typeface="Arial" panose="020B0604020202020204" pitchFamily="34" charset="0"/>
                  <a:cs typeface="+mn-cs"/>
                </a:rPr>
                <a:t>Confident, Thriving and Resilient Young People</a:t>
              </a:r>
            </a:p>
          </p:txBody>
        </p:sp>
        <p:sp>
          <p:nvSpPr>
            <p:cNvPr id="27" name="Rectangle: Rounded Corners 26">
              <a:extLst>
                <a:ext uri="{FF2B5EF4-FFF2-40B4-BE49-F238E27FC236}">
                  <a16:creationId xmlns:a16="http://schemas.microsoft.com/office/drawing/2014/main" id="{85103CAA-062E-425D-AD64-CD9F90474277}"/>
                </a:ext>
              </a:extLst>
            </p:cNvPr>
            <p:cNvSpPr/>
            <p:nvPr/>
          </p:nvSpPr>
          <p:spPr>
            <a:xfrm>
              <a:off x="2460751" y="2215562"/>
              <a:ext cx="1929385" cy="399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800" b="0" i="0" u="none" strike="noStrike" kern="1200" cap="none" spc="0" normalizeH="0" baseline="0" noProof="0" dirty="0">
                  <a:ln>
                    <a:noFill/>
                  </a:ln>
                  <a:solidFill>
                    <a:srgbClr val="09050A"/>
                  </a:solidFill>
                  <a:effectLst/>
                  <a:uLnTx/>
                  <a:uFillTx/>
                  <a:latin typeface="Arial" panose="020B0604020202020204" pitchFamily="34" charset="0"/>
                  <a:ea typeface="Arial" panose="020B0604020202020204" pitchFamily="34" charset="0"/>
                  <a:cs typeface="+mn-cs"/>
                </a:rPr>
                <a:t>Resilient and Healthy Pacific Peoples</a:t>
              </a:r>
            </a:p>
          </p:txBody>
        </p:sp>
        <p:sp>
          <p:nvSpPr>
            <p:cNvPr id="28" name="Rectangle: Rounded Corners 27">
              <a:extLst>
                <a:ext uri="{FF2B5EF4-FFF2-40B4-BE49-F238E27FC236}">
                  <a16:creationId xmlns:a16="http://schemas.microsoft.com/office/drawing/2014/main" id="{5D51A0B1-BF93-4567-AA83-AA8DE8D6B27F}"/>
                </a:ext>
              </a:extLst>
            </p:cNvPr>
            <p:cNvSpPr/>
            <p:nvPr/>
          </p:nvSpPr>
          <p:spPr>
            <a:xfrm>
              <a:off x="2460750" y="1735510"/>
              <a:ext cx="1929385" cy="399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800" b="0" i="0" u="none" strike="noStrike" kern="1200" cap="none" spc="0" normalizeH="0" baseline="0" noProof="0" dirty="0">
                  <a:ln>
                    <a:noFill/>
                  </a:ln>
                  <a:solidFill>
                    <a:srgbClr val="09050A"/>
                  </a:solidFill>
                  <a:effectLst/>
                  <a:uLnTx/>
                  <a:uFillTx/>
                  <a:latin typeface="Arial" panose="020B0604020202020204" pitchFamily="34" charset="0"/>
                  <a:ea typeface="Arial" panose="020B0604020202020204" pitchFamily="34" charset="0"/>
                  <a:cs typeface="+mn-cs"/>
                </a:rPr>
                <a:t>Prosperous Pacific Communities</a:t>
              </a:r>
            </a:p>
          </p:txBody>
        </p:sp>
        <p:sp>
          <p:nvSpPr>
            <p:cNvPr id="29" name="Rectangle: Rounded Corners 28">
              <a:extLst>
                <a:ext uri="{FF2B5EF4-FFF2-40B4-BE49-F238E27FC236}">
                  <a16:creationId xmlns:a16="http://schemas.microsoft.com/office/drawing/2014/main" id="{B9D35771-5F40-4939-9462-48EBED7C78A8}"/>
                </a:ext>
              </a:extLst>
            </p:cNvPr>
            <p:cNvSpPr/>
            <p:nvPr/>
          </p:nvSpPr>
          <p:spPr>
            <a:xfrm>
              <a:off x="499087" y="2695614"/>
              <a:ext cx="3891047" cy="171517"/>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dirty="0">
                  <a:ln>
                    <a:noFill/>
                  </a:ln>
                  <a:solidFill>
                    <a:srgbClr val="09050A"/>
                  </a:solidFill>
                  <a:effectLst/>
                  <a:uLnTx/>
                  <a:uFillTx/>
                  <a:latin typeface="Calibri" panose="020F0502020204030204"/>
                  <a:ea typeface="+mn-ea"/>
                  <a:cs typeface="+mn-cs"/>
                </a:rPr>
                <a:t>Ola Manuia</a:t>
              </a:r>
            </a:p>
          </p:txBody>
        </p:sp>
        <p:sp>
          <p:nvSpPr>
            <p:cNvPr id="30" name="Rectangle: Rounded Corners 29">
              <a:extLst>
                <a:ext uri="{FF2B5EF4-FFF2-40B4-BE49-F238E27FC236}">
                  <a16:creationId xmlns:a16="http://schemas.microsoft.com/office/drawing/2014/main" id="{DBD45731-7B4E-4E5F-A4F3-7D0C4991BB7A}"/>
                </a:ext>
              </a:extLst>
            </p:cNvPr>
            <p:cNvSpPr/>
            <p:nvPr/>
          </p:nvSpPr>
          <p:spPr>
            <a:xfrm>
              <a:off x="524256" y="3345803"/>
              <a:ext cx="3854797" cy="210513"/>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dirty="0">
                  <a:ln>
                    <a:noFill/>
                  </a:ln>
                  <a:solidFill>
                    <a:srgbClr val="09050A"/>
                  </a:solidFill>
                  <a:effectLst/>
                  <a:uLnTx/>
                  <a:uFillTx/>
                  <a:latin typeface="Calibri" panose="020F0502020204030204"/>
                  <a:ea typeface="+mn-ea"/>
                  <a:cs typeface="+mn-cs"/>
                </a:rPr>
                <a:t>Levers for change</a:t>
              </a:r>
            </a:p>
          </p:txBody>
        </p:sp>
        <p:sp>
          <p:nvSpPr>
            <p:cNvPr id="31" name="Rectangle: Rounded Corners 30">
              <a:extLst>
                <a:ext uri="{FF2B5EF4-FFF2-40B4-BE49-F238E27FC236}">
                  <a16:creationId xmlns:a16="http://schemas.microsoft.com/office/drawing/2014/main" id="{55C55EB2-AD8A-4C90-877F-A97B3B30733B}"/>
                </a:ext>
              </a:extLst>
            </p:cNvPr>
            <p:cNvSpPr/>
            <p:nvPr/>
          </p:nvSpPr>
          <p:spPr>
            <a:xfrm>
              <a:off x="524256" y="3582874"/>
              <a:ext cx="1178710" cy="609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Pacific enabling Policies</a:t>
              </a:r>
            </a:p>
          </p:txBody>
        </p:sp>
        <p:sp>
          <p:nvSpPr>
            <p:cNvPr id="32" name="Rectangle: Rounded Corners 31">
              <a:extLst>
                <a:ext uri="{FF2B5EF4-FFF2-40B4-BE49-F238E27FC236}">
                  <a16:creationId xmlns:a16="http://schemas.microsoft.com/office/drawing/2014/main" id="{685F5C88-0E02-4C98-9916-A975307E120A}"/>
                </a:ext>
              </a:extLst>
            </p:cNvPr>
            <p:cNvSpPr/>
            <p:nvPr/>
          </p:nvSpPr>
          <p:spPr>
            <a:xfrm>
              <a:off x="524256" y="4264445"/>
              <a:ext cx="1833852" cy="609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Equitable Pacific workforce resourcing</a:t>
              </a:r>
            </a:p>
          </p:txBody>
        </p:sp>
        <p:sp>
          <p:nvSpPr>
            <p:cNvPr id="33" name="Rectangle: Rounded Corners 32">
              <a:extLst>
                <a:ext uri="{FF2B5EF4-FFF2-40B4-BE49-F238E27FC236}">
                  <a16:creationId xmlns:a16="http://schemas.microsoft.com/office/drawing/2014/main" id="{E9F27CD2-A492-4A9A-8773-4420000DEF26}"/>
                </a:ext>
              </a:extLst>
            </p:cNvPr>
            <p:cNvSpPr/>
            <p:nvPr/>
          </p:nvSpPr>
          <p:spPr>
            <a:xfrm>
              <a:off x="1788148" y="3591263"/>
              <a:ext cx="1279376" cy="609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Integrated Pacific Models of Care</a:t>
              </a:r>
            </a:p>
          </p:txBody>
        </p:sp>
        <p:sp>
          <p:nvSpPr>
            <p:cNvPr id="34" name="Rectangle: Rounded Corners 33">
              <a:extLst>
                <a:ext uri="{FF2B5EF4-FFF2-40B4-BE49-F238E27FC236}">
                  <a16:creationId xmlns:a16="http://schemas.microsoft.com/office/drawing/2014/main" id="{83ED4CDA-AEC0-4CED-A194-70DDE8635D69}"/>
                </a:ext>
              </a:extLst>
            </p:cNvPr>
            <p:cNvSpPr/>
            <p:nvPr/>
          </p:nvSpPr>
          <p:spPr>
            <a:xfrm>
              <a:off x="2428474" y="4269366"/>
              <a:ext cx="1953273" cy="609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Accurate Pacific workforce data</a:t>
              </a:r>
            </a:p>
          </p:txBody>
        </p:sp>
        <p:sp>
          <p:nvSpPr>
            <p:cNvPr id="35" name="Rectangle: Rounded Corners 34">
              <a:extLst>
                <a:ext uri="{FF2B5EF4-FFF2-40B4-BE49-F238E27FC236}">
                  <a16:creationId xmlns:a16="http://schemas.microsoft.com/office/drawing/2014/main" id="{40BBC358-1BB5-463C-86BD-2B42B27C2553}"/>
                </a:ext>
              </a:extLst>
            </p:cNvPr>
            <p:cNvSpPr/>
            <p:nvPr/>
          </p:nvSpPr>
          <p:spPr>
            <a:xfrm>
              <a:off x="3110759" y="3582874"/>
              <a:ext cx="1279376" cy="59731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rgbClr val="FFFFFF"/>
                  </a:solidFill>
                  <a:effectLst/>
                  <a:uLnTx/>
                  <a:uFillTx/>
                  <a:latin typeface="Calibri" panose="020F0502020204030204"/>
                  <a:ea typeface="+mn-ea"/>
                  <a:cs typeface="+mn-cs"/>
                </a:rPr>
                <a:t>Trusted Strategic Relationships</a:t>
              </a:r>
            </a:p>
          </p:txBody>
        </p:sp>
        <p:sp>
          <p:nvSpPr>
            <p:cNvPr id="36" name="Rectangle: Rounded Corners 35">
              <a:extLst>
                <a:ext uri="{FF2B5EF4-FFF2-40B4-BE49-F238E27FC236}">
                  <a16:creationId xmlns:a16="http://schemas.microsoft.com/office/drawing/2014/main" id="{7E5272D7-07B6-4131-A007-5666090466CD}"/>
                </a:ext>
              </a:extLst>
            </p:cNvPr>
            <p:cNvSpPr/>
            <p:nvPr/>
          </p:nvSpPr>
          <p:spPr>
            <a:xfrm>
              <a:off x="524256" y="5256387"/>
              <a:ext cx="809594" cy="538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800" b="0" i="0" u="none" strike="noStrike" kern="1200" cap="none" spc="0" normalizeH="0" baseline="0" noProof="0" dirty="0">
                  <a:ln>
                    <a:noFill/>
                  </a:ln>
                  <a:solidFill>
                    <a:schemeClr val="tx1"/>
                  </a:solidFill>
                  <a:effectLst/>
                  <a:uLnTx/>
                  <a:uFillTx/>
                  <a:latin typeface="Calibri" panose="020F0502020204030204"/>
                  <a:ea typeface="+mn-ea"/>
                  <a:cs typeface="+mn-cs"/>
                </a:rPr>
                <a:t>Mothers &amp; babies</a:t>
              </a:r>
            </a:p>
          </p:txBody>
        </p:sp>
        <p:sp>
          <p:nvSpPr>
            <p:cNvPr id="37" name="Rectangle: Rounded Corners 36">
              <a:extLst>
                <a:ext uri="{FF2B5EF4-FFF2-40B4-BE49-F238E27FC236}">
                  <a16:creationId xmlns:a16="http://schemas.microsoft.com/office/drawing/2014/main" id="{65C68DBB-30EF-4C97-A0DD-5063AC6A6FB1}"/>
                </a:ext>
              </a:extLst>
            </p:cNvPr>
            <p:cNvSpPr/>
            <p:nvPr/>
          </p:nvSpPr>
          <p:spPr>
            <a:xfrm>
              <a:off x="492098" y="4974194"/>
              <a:ext cx="3923206" cy="210513"/>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dirty="0">
                  <a:ln>
                    <a:noFill/>
                  </a:ln>
                  <a:solidFill>
                    <a:srgbClr val="09050A"/>
                  </a:solidFill>
                  <a:effectLst/>
                  <a:uLnTx/>
                  <a:uFillTx/>
                  <a:latin typeface="Calibri" panose="020F0502020204030204"/>
                  <a:ea typeface="+mn-ea"/>
                  <a:cs typeface="+mn-cs"/>
                </a:rPr>
                <a:t>Pacific Health Priorities</a:t>
              </a:r>
            </a:p>
          </p:txBody>
        </p:sp>
        <p:sp>
          <p:nvSpPr>
            <p:cNvPr id="38" name="Rectangle: Rounded Corners 37">
              <a:extLst>
                <a:ext uri="{FF2B5EF4-FFF2-40B4-BE49-F238E27FC236}">
                  <a16:creationId xmlns:a16="http://schemas.microsoft.com/office/drawing/2014/main" id="{2FB7E376-B370-4B49-8775-8CF2526AE280}"/>
                </a:ext>
              </a:extLst>
            </p:cNvPr>
            <p:cNvSpPr/>
            <p:nvPr/>
          </p:nvSpPr>
          <p:spPr>
            <a:xfrm>
              <a:off x="524256" y="5851598"/>
              <a:ext cx="1036096" cy="538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chemeClr val="tx1"/>
                  </a:solidFill>
                  <a:effectLst/>
                  <a:uLnTx/>
                  <a:uFillTx/>
                  <a:latin typeface="Calibri" panose="020F0502020204030204"/>
                  <a:ea typeface="+mn-ea"/>
                  <a:cs typeface="+mn-cs"/>
                </a:rPr>
                <a:t>People with disabilities</a:t>
              </a:r>
            </a:p>
          </p:txBody>
        </p:sp>
        <p:sp>
          <p:nvSpPr>
            <p:cNvPr id="39" name="Rectangle: Rounded Corners 38">
              <a:extLst>
                <a:ext uri="{FF2B5EF4-FFF2-40B4-BE49-F238E27FC236}">
                  <a16:creationId xmlns:a16="http://schemas.microsoft.com/office/drawing/2014/main" id="{B71411ED-B868-431B-8E4B-9970E21DC780}"/>
                </a:ext>
              </a:extLst>
            </p:cNvPr>
            <p:cNvSpPr/>
            <p:nvPr/>
          </p:nvSpPr>
          <p:spPr>
            <a:xfrm>
              <a:off x="3208848" y="5836592"/>
              <a:ext cx="1172899" cy="553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chemeClr val="tx1"/>
                  </a:solidFill>
                  <a:effectLst/>
                  <a:uLnTx/>
                  <a:uFillTx/>
                  <a:latin typeface="Calibri" panose="020F0502020204030204"/>
                  <a:ea typeface="+mn-ea"/>
                  <a:cs typeface="+mn-cs"/>
                </a:rPr>
                <a:t>Mental health &amp; well being</a:t>
              </a:r>
            </a:p>
          </p:txBody>
        </p:sp>
        <p:sp>
          <p:nvSpPr>
            <p:cNvPr id="40" name="Rectangle: Rounded Corners 39">
              <a:extLst>
                <a:ext uri="{FF2B5EF4-FFF2-40B4-BE49-F238E27FC236}">
                  <a16:creationId xmlns:a16="http://schemas.microsoft.com/office/drawing/2014/main" id="{8D221AFA-5F9F-4F61-8695-41A44952769D}"/>
                </a:ext>
              </a:extLst>
            </p:cNvPr>
            <p:cNvSpPr/>
            <p:nvPr/>
          </p:nvSpPr>
          <p:spPr>
            <a:xfrm>
              <a:off x="1627464" y="5836592"/>
              <a:ext cx="1514272" cy="553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chemeClr val="tx1"/>
                  </a:solidFill>
                  <a:effectLst/>
                  <a:uLnTx/>
                  <a:uFillTx/>
                  <a:latin typeface="Calibri" panose="020F0502020204030204"/>
                  <a:ea typeface="+mn-ea"/>
                  <a:cs typeface="+mn-cs"/>
                </a:rPr>
                <a:t>Long-term conditions(cancer, gout, diabetes)</a:t>
              </a:r>
            </a:p>
          </p:txBody>
        </p:sp>
        <p:sp>
          <p:nvSpPr>
            <p:cNvPr id="41" name="Rectangle: Rounded Corners 40">
              <a:extLst>
                <a:ext uri="{FF2B5EF4-FFF2-40B4-BE49-F238E27FC236}">
                  <a16:creationId xmlns:a16="http://schemas.microsoft.com/office/drawing/2014/main" id="{8D34EC16-F533-4D29-B005-D70CC6283C13}"/>
                </a:ext>
              </a:extLst>
            </p:cNvPr>
            <p:cNvSpPr/>
            <p:nvPr/>
          </p:nvSpPr>
          <p:spPr>
            <a:xfrm>
              <a:off x="1399236" y="5256387"/>
              <a:ext cx="893486" cy="538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dirty="0">
                  <a:ln>
                    <a:noFill/>
                  </a:ln>
                  <a:solidFill>
                    <a:schemeClr val="tx1"/>
                  </a:solidFill>
                  <a:effectLst/>
                  <a:uLnTx/>
                  <a:uFillTx/>
                  <a:latin typeface="Calibri" panose="020F0502020204030204"/>
                  <a:ea typeface="+mn-ea"/>
                  <a:cs typeface="+mn-cs"/>
                </a:rPr>
                <a:t>Children &amp; youth</a:t>
              </a:r>
            </a:p>
          </p:txBody>
        </p:sp>
        <p:sp>
          <p:nvSpPr>
            <p:cNvPr id="42" name="Rectangle: Rounded Corners 41">
              <a:extLst>
                <a:ext uri="{FF2B5EF4-FFF2-40B4-BE49-F238E27FC236}">
                  <a16:creationId xmlns:a16="http://schemas.microsoft.com/office/drawing/2014/main" id="{35613A0E-3D71-421B-8F13-7DA37BB802E7}"/>
                </a:ext>
              </a:extLst>
            </p:cNvPr>
            <p:cNvSpPr/>
            <p:nvPr/>
          </p:nvSpPr>
          <p:spPr>
            <a:xfrm>
              <a:off x="2358108" y="5259882"/>
              <a:ext cx="893485" cy="538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50" b="0" i="0" u="none" strike="noStrike" kern="1200" cap="none" spc="0" normalizeH="0" baseline="0" noProof="0" dirty="0">
                  <a:ln>
                    <a:noFill/>
                  </a:ln>
                  <a:solidFill>
                    <a:schemeClr val="tx1"/>
                  </a:solidFill>
                  <a:effectLst/>
                  <a:uLnTx/>
                  <a:uFillTx/>
                  <a:latin typeface="Calibri" panose="020F0502020204030204"/>
                  <a:ea typeface="+mn-ea"/>
                  <a:cs typeface="+mn-cs"/>
                </a:rPr>
                <a:t>Older People</a:t>
              </a:r>
            </a:p>
          </p:txBody>
        </p:sp>
        <p:sp>
          <p:nvSpPr>
            <p:cNvPr id="43" name="Rectangle: Rounded Corners 42">
              <a:extLst>
                <a:ext uri="{FF2B5EF4-FFF2-40B4-BE49-F238E27FC236}">
                  <a16:creationId xmlns:a16="http://schemas.microsoft.com/office/drawing/2014/main" id="{DF49C09A-BC33-42FC-A83D-32182B9DA923}"/>
                </a:ext>
              </a:extLst>
            </p:cNvPr>
            <p:cNvSpPr/>
            <p:nvPr/>
          </p:nvSpPr>
          <p:spPr>
            <a:xfrm>
              <a:off x="3336724" y="5249086"/>
              <a:ext cx="1042330" cy="538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b="0" i="0" u="none" strike="noStrike" kern="1200" cap="none" spc="0" normalizeH="0" baseline="0" noProof="0" dirty="0">
                  <a:ln>
                    <a:noFill/>
                  </a:ln>
                  <a:solidFill>
                    <a:schemeClr val="tx1"/>
                  </a:solidFill>
                  <a:effectLst/>
                  <a:uLnTx/>
                  <a:uFillTx/>
                  <a:latin typeface="Calibri" panose="020F0502020204030204"/>
                  <a:ea typeface="+mn-ea"/>
                  <a:cs typeface="+mn-cs"/>
                </a:rPr>
                <a:t>Pandemic Response</a:t>
              </a:r>
            </a:p>
          </p:txBody>
        </p:sp>
      </p:grpSp>
      <p:grpSp>
        <p:nvGrpSpPr>
          <p:cNvPr id="6" name="Group 5">
            <a:extLst>
              <a:ext uri="{FF2B5EF4-FFF2-40B4-BE49-F238E27FC236}">
                <a16:creationId xmlns:a16="http://schemas.microsoft.com/office/drawing/2014/main" id="{4D8C2796-A8F2-448E-8908-6B4AF651A203}"/>
              </a:ext>
            </a:extLst>
          </p:cNvPr>
          <p:cNvGrpSpPr/>
          <p:nvPr/>
        </p:nvGrpSpPr>
        <p:grpSpPr>
          <a:xfrm>
            <a:off x="641417" y="1947404"/>
            <a:ext cx="6984176" cy="2205145"/>
            <a:chOff x="1127803" y="2147105"/>
            <a:chExt cx="6726584" cy="2040768"/>
          </a:xfrm>
        </p:grpSpPr>
        <p:sp>
          <p:nvSpPr>
            <p:cNvPr id="2" name="TextBox 1">
              <a:extLst>
                <a:ext uri="{FF2B5EF4-FFF2-40B4-BE49-F238E27FC236}">
                  <a16:creationId xmlns:a16="http://schemas.microsoft.com/office/drawing/2014/main" id="{23FB18A3-046E-4D01-B7AA-2F6FEED5A1F4}"/>
                </a:ext>
              </a:extLst>
            </p:cNvPr>
            <p:cNvSpPr txBox="1"/>
            <p:nvPr/>
          </p:nvSpPr>
          <p:spPr>
            <a:xfrm>
              <a:off x="4650458" y="2147105"/>
              <a:ext cx="3197451" cy="892552"/>
            </a:xfrm>
            <a:prstGeom prst="rect">
              <a:avLst/>
            </a:prstGeom>
            <a:noFill/>
            <a:ln>
              <a:solidFill>
                <a:schemeClr val="tx1"/>
              </a:solidFill>
            </a:ln>
          </p:spPr>
          <p:txBody>
            <a:bodyPr wrap="square" rtlCol="0">
              <a:spAutoFit/>
            </a:bodyPr>
            <a:lstStyle/>
            <a:p>
              <a:endParaRPr lang="en-NZ" sz="1000" b="1" dirty="0">
                <a:latin typeface="Arial" panose="020B0604020202020204" pitchFamily="34" charset="0"/>
                <a:cs typeface="Arial" panose="020B0604020202020204" pitchFamily="34" charset="0"/>
              </a:endParaRPr>
            </a:p>
            <a:p>
              <a:r>
                <a:rPr lang="en-NZ" b="1" dirty="0">
                  <a:latin typeface="Arial" panose="020B0604020202020204" pitchFamily="34" charset="0"/>
                  <a:cs typeface="Arial" panose="020B0604020202020204" pitchFamily="34" charset="0"/>
                </a:rPr>
                <a:t>  INFLUENCE</a:t>
              </a:r>
            </a:p>
            <a:p>
              <a:r>
                <a:rPr lang="en-NZ" sz="1400" i="1" dirty="0">
                  <a:latin typeface="Arial" panose="020B0604020202020204" pitchFamily="34" charset="0"/>
                  <a:cs typeface="Arial" panose="020B0604020202020204" pitchFamily="34" charset="0"/>
                </a:rPr>
                <a:t>   Models of Care &amp; Initiatives</a:t>
              </a:r>
            </a:p>
            <a:p>
              <a:endParaRPr lang="en-NZ" sz="1000" i="1"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701FCAA6-6663-40AC-A94F-7BEDA7348C72}"/>
                </a:ext>
              </a:extLst>
            </p:cNvPr>
            <p:cNvSpPr txBox="1"/>
            <p:nvPr/>
          </p:nvSpPr>
          <p:spPr>
            <a:xfrm>
              <a:off x="1127803" y="2147105"/>
              <a:ext cx="3197451" cy="892552"/>
            </a:xfrm>
            <a:prstGeom prst="rect">
              <a:avLst/>
            </a:prstGeom>
            <a:noFill/>
            <a:ln>
              <a:solidFill>
                <a:schemeClr val="tx1"/>
              </a:solidFill>
            </a:ln>
          </p:spPr>
          <p:txBody>
            <a:bodyPr wrap="square" rtlCol="0">
              <a:spAutoFit/>
            </a:bodyPr>
            <a:lstStyle/>
            <a:p>
              <a:endParaRPr lang="en-NZ" sz="1000" b="1" dirty="0">
                <a:latin typeface="Arial" panose="020B0604020202020204" pitchFamily="34" charset="0"/>
                <a:cs typeface="Arial" panose="020B0604020202020204" pitchFamily="34" charset="0"/>
              </a:endParaRPr>
            </a:p>
            <a:p>
              <a:r>
                <a:rPr lang="en-NZ" b="1" dirty="0">
                  <a:latin typeface="Arial" panose="020B0604020202020204" pitchFamily="34" charset="0"/>
                  <a:cs typeface="Arial" panose="020B0604020202020204" pitchFamily="34" charset="0"/>
                </a:rPr>
                <a:t>  DEVELOP</a:t>
              </a:r>
            </a:p>
            <a:p>
              <a:r>
                <a:rPr lang="en-NZ" sz="1400" i="1" dirty="0">
                  <a:latin typeface="Arial" panose="020B0604020202020204" pitchFamily="34" charset="0"/>
                  <a:cs typeface="Arial" panose="020B0604020202020204" pitchFamily="34" charset="0"/>
                </a:rPr>
                <a:t>  Pacific Health Workforce Action Plan</a:t>
              </a:r>
            </a:p>
            <a:p>
              <a:endParaRPr lang="en-NZ" sz="1000" i="1" dirty="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DDFCE0AC-3F74-44C1-8639-36D268B5A32B}"/>
                </a:ext>
              </a:extLst>
            </p:cNvPr>
            <p:cNvSpPr txBox="1"/>
            <p:nvPr/>
          </p:nvSpPr>
          <p:spPr>
            <a:xfrm>
              <a:off x="4656936" y="3295321"/>
              <a:ext cx="3197451" cy="892552"/>
            </a:xfrm>
            <a:prstGeom prst="rect">
              <a:avLst/>
            </a:prstGeom>
            <a:noFill/>
            <a:ln>
              <a:solidFill>
                <a:schemeClr val="tx1"/>
              </a:solidFill>
            </a:ln>
          </p:spPr>
          <p:txBody>
            <a:bodyPr wrap="square" rtlCol="0">
              <a:spAutoFit/>
            </a:bodyPr>
            <a:lstStyle/>
            <a:p>
              <a:endParaRPr lang="en-NZ" sz="1000" b="1" dirty="0">
                <a:latin typeface="Arial" panose="020B0604020202020204" pitchFamily="34" charset="0"/>
                <a:cs typeface="Arial" panose="020B0604020202020204" pitchFamily="34" charset="0"/>
              </a:endParaRPr>
            </a:p>
            <a:p>
              <a:r>
                <a:rPr lang="en-NZ" b="1" dirty="0">
                  <a:latin typeface="Arial" panose="020B0604020202020204" pitchFamily="34" charset="0"/>
                  <a:cs typeface="Arial" panose="020B0604020202020204" pitchFamily="34" charset="0"/>
                </a:rPr>
                <a:t>  DELIVER</a:t>
              </a:r>
            </a:p>
            <a:p>
              <a:r>
                <a:rPr lang="en-NZ" sz="1400" i="1" dirty="0">
                  <a:latin typeface="Arial" panose="020B0604020202020204" pitchFamily="34" charset="0"/>
                  <a:cs typeface="Arial" panose="020B0604020202020204" pitchFamily="34" charset="0"/>
                </a:rPr>
                <a:t>  Ola </a:t>
              </a:r>
              <a:r>
                <a:rPr lang="en-NZ" sz="1400" i="1" dirty="0" err="1">
                  <a:latin typeface="Arial" panose="020B0604020202020204" pitchFamily="34" charset="0"/>
                  <a:cs typeface="Arial" panose="020B0604020202020204" pitchFamily="34" charset="0"/>
                </a:rPr>
                <a:t>Manuia</a:t>
              </a:r>
              <a:r>
                <a:rPr lang="en-NZ" sz="1400" i="1" dirty="0">
                  <a:latin typeface="Arial" panose="020B0604020202020204" pitchFamily="34" charset="0"/>
                  <a:cs typeface="Arial" panose="020B0604020202020204" pitchFamily="34" charset="0"/>
                </a:rPr>
                <a:t> action in Te </a:t>
              </a:r>
              <a:r>
                <a:rPr lang="en-NZ" sz="1400" i="1" dirty="0" err="1">
                  <a:latin typeface="Arial" panose="020B0604020202020204" pitchFamily="34" charset="0"/>
                  <a:cs typeface="Arial" panose="020B0604020202020204" pitchFamily="34" charset="0"/>
                </a:rPr>
                <a:t>Pae</a:t>
              </a:r>
              <a:r>
                <a:rPr lang="en-NZ" sz="1400" i="1" dirty="0">
                  <a:latin typeface="Arial" panose="020B0604020202020204" pitchFamily="34" charset="0"/>
                  <a:cs typeface="Arial" panose="020B0604020202020204" pitchFamily="34" charset="0"/>
                </a:rPr>
                <a:t> Tata</a:t>
              </a:r>
            </a:p>
            <a:p>
              <a:endParaRPr lang="en-NZ" sz="1000" i="1" dirty="0">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C497ADAE-9CBE-40FE-B022-B346A5F3397D}"/>
                </a:ext>
              </a:extLst>
            </p:cNvPr>
            <p:cNvSpPr txBox="1"/>
            <p:nvPr/>
          </p:nvSpPr>
          <p:spPr>
            <a:xfrm>
              <a:off x="1127803" y="3295321"/>
              <a:ext cx="3197451" cy="892552"/>
            </a:xfrm>
            <a:prstGeom prst="rect">
              <a:avLst/>
            </a:prstGeom>
            <a:noFill/>
            <a:ln>
              <a:solidFill>
                <a:schemeClr val="tx1"/>
              </a:solidFill>
            </a:ln>
          </p:spPr>
          <p:txBody>
            <a:bodyPr wrap="square" rtlCol="0">
              <a:spAutoFit/>
            </a:bodyPr>
            <a:lstStyle/>
            <a:p>
              <a:endParaRPr lang="en-NZ" sz="1000" b="1" dirty="0">
                <a:latin typeface="Arial" panose="020B0604020202020204" pitchFamily="34" charset="0"/>
                <a:cs typeface="Arial" panose="020B0604020202020204" pitchFamily="34" charset="0"/>
              </a:endParaRPr>
            </a:p>
            <a:p>
              <a:r>
                <a:rPr lang="en-NZ" b="1" dirty="0">
                  <a:latin typeface="Arial" panose="020B0604020202020204" pitchFamily="34" charset="0"/>
                  <a:cs typeface="Arial" panose="020B0604020202020204" pitchFamily="34" charset="0"/>
                </a:rPr>
                <a:t>  INVEST</a:t>
              </a:r>
            </a:p>
            <a:p>
              <a:r>
                <a:rPr lang="en-NZ" sz="1400" i="1" dirty="0">
                  <a:latin typeface="Arial" panose="020B0604020202020204" pitchFamily="34" charset="0"/>
                  <a:cs typeface="Arial" panose="020B0604020202020204" pitchFamily="34" charset="0"/>
                </a:rPr>
                <a:t>  Initiatives to Strengthen &amp; Transform </a:t>
              </a:r>
            </a:p>
            <a:p>
              <a:endParaRPr lang="en-NZ" sz="1000" i="1" dirty="0">
                <a:latin typeface="Arial" panose="020B0604020202020204" pitchFamily="34" charset="0"/>
                <a:cs typeface="Arial" panose="020B0604020202020204" pitchFamily="34" charset="0"/>
              </a:endParaRPr>
            </a:p>
          </p:txBody>
        </p:sp>
        <p:pic>
          <p:nvPicPr>
            <p:cNvPr id="47" name="Picture 13" descr="Icon&#10;&#10;Description automatically generated">
              <a:extLst>
                <a:ext uri="{FF2B5EF4-FFF2-40B4-BE49-F238E27FC236}">
                  <a16:creationId xmlns:a16="http://schemas.microsoft.com/office/drawing/2014/main" id="{2B4E7F81-F8EB-4EE3-A209-28CCBB0D51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62317" y="2200063"/>
              <a:ext cx="330172" cy="340323"/>
            </a:xfrm>
            <a:prstGeom prst="rect">
              <a:avLst/>
            </a:prstGeom>
          </p:spPr>
        </p:pic>
        <p:pic>
          <p:nvPicPr>
            <p:cNvPr id="48" name="Picture 16">
              <a:extLst>
                <a:ext uri="{FF2B5EF4-FFF2-40B4-BE49-F238E27FC236}">
                  <a16:creationId xmlns:a16="http://schemas.microsoft.com/office/drawing/2014/main" id="{5FE70E65-1E26-46DC-A1A3-3065DAB4A2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60492" y="3361895"/>
              <a:ext cx="342241" cy="338158"/>
            </a:xfrm>
            <a:prstGeom prst="rect">
              <a:avLst/>
            </a:prstGeom>
          </p:spPr>
        </p:pic>
        <p:pic>
          <p:nvPicPr>
            <p:cNvPr id="49" name="Picture 15" descr="Icon&#10;&#10;Description automatically generated">
              <a:extLst>
                <a:ext uri="{FF2B5EF4-FFF2-40B4-BE49-F238E27FC236}">
                  <a16:creationId xmlns:a16="http://schemas.microsoft.com/office/drawing/2014/main" id="{2E8B17CB-22B1-4247-9BF3-28466DEEBB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19348" y="3339927"/>
              <a:ext cx="381165" cy="393973"/>
            </a:xfrm>
            <a:prstGeom prst="rect">
              <a:avLst/>
            </a:prstGeom>
          </p:spPr>
        </p:pic>
        <p:pic>
          <p:nvPicPr>
            <p:cNvPr id="50" name="Picture 14" descr="Icon&#10;&#10;Description automatically generated">
              <a:extLst>
                <a:ext uri="{FF2B5EF4-FFF2-40B4-BE49-F238E27FC236}">
                  <a16:creationId xmlns:a16="http://schemas.microsoft.com/office/drawing/2014/main" id="{090EADAB-5B82-4A3B-B977-3212086BDD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6113" y="2218920"/>
              <a:ext cx="412098" cy="412098"/>
            </a:xfrm>
            <a:prstGeom prst="rect">
              <a:avLst/>
            </a:prstGeom>
          </p:spPr>
        </p:pic>
      </p:grpSp>
    </p:spTree>
    <p:extLst>
      <p:ext uri="{BB962C8B-B14F-4D97-AF65-F5344CB8AC3E}">
        <p14:creationId xmlns:p14="http://schemas.microsoft.com/office/powerpoint/2010/main" val="3603985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F6D9DC-3C8E-4708-9B58-2E27F40105B9}"/>
              </a:ext>
            </a:extLst>
          </p:cNvPr>
          <p:cNvSpPr>
            <a:spLocks noGrp="1"/>
          </p:cNvSpPr>
          <p:nvPr>
            <p:ph type="body" sz="quarter" idx="14"/>
          </p:nvPr>
        </p:nvSpPr>
        <p:spPr>
          <a:xfrm>
            <a:off x="750791" y="661930"/>
            <a:ext cx="8804277" cy="753979"/>
          </a:xfrm>
        </p:spPr>
        <p:txBody>
          <a:bodyPr/>
          <a:lstStyle/>
          <a:p>
            <a:r>
              <a:rPr lang="en-NZ" sz="3600">
                <a:solidFill>
                  <a:schemeClr val="accent3"/>
                </a:solidFill>
                <a:latin typeface="Poppins" panose="00000500000000000000" pitchFamily="2" charset="0"/>
                <a:ea typeface="+mj-ea"/>
                <a:cs typeface="Poppins" panose="00000500000000000000" pitchFamily="2" charset="0"/>
              </a:rPr>
              <a:t>Pacific Health Workforce Timeline</a:t>
            </a:r>
          </a:p>
        </p:txBody>
      </p:sp>
      <p:sp>
        <p:nvSpPr>
          <p:cNvPr id="9" name="TextBox 8">
            <a:extLst>
              <a:ext uri="{FF2B5EF4-FFF2-40B4-BE49-F238E27FC236}">
                <a16:creationId xmlns:a16="http://schemas.microsoft.com/office/drawing/2014/main" id="{A644B769-D3C9-4F77-B2C4-0B2487660558}"/>
              </a:ext>
            </a:extLst>
          </p:cNvPr>
          <p:cNvSpPr txBox="1"/>
          <p:nvPr/>
        </p:nvSpPr>
        <p:spPr>
          <a:xfrm>
            <a:off x="11928000" y="6605847"/>
            <a:ext cx="216000" cy="216000"/>
          </a:xfrm>
          <a:prstGeom prst="roundRect">
            <a:avLst>
              <a:gd name="adj" fmla="val 24857"/>
            </a:avLst>
          </a:prstGeom>
          <a:noFill/>
          <a:ln>
            <a:noFill/>
          </a:ln>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FFD14B5-8BC5-40A5-ABD9-BF105107EE22}" type="slidenum">
              <a:rPr kumimoji="0" lang="en-NZ" sz="1200" b="1" i="0" u="none" strike="noStrike" kern="1200" cap="none" spc="0" normalizeH="0" baseline="0" noProof="0" smtClean="0">
                <a:ln>
                  <a:noFill/>
                </a:ln>
                <a:solidFill>
                  <a:srgbClr val="13264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NZ" sz="1200" b="1" i="0" u="none" strike="noStrike" kern="1200" cap="none" spc="0" normalizeH="0" baseline="0" noProof="0">
              <a:ln>
                <a:noFill/>
              </a:ln>
              <a:solidFill>
                <a:srgbClr val="13264A"/>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AB1223F1-A40F-44B4-97D2-46D3F82C497B}"/>
              </a:ext>
            </a:extLst>
          </p:cNvPr>
          <p:cNvGrpSpPr/>
          <p:nvPr/>
        </p:nvGrpSpPr>
        <p:grpSpPr>
          <a:xfrm>
            <a:off x="805572" y="1114815"/>
            <a:ext cx="11122428" cy="5869940"/>
            <a:chOff x="1069572" y="494030"/>
            <a:chExt cx="11122428" cy="5869940"/>
          </a:xfrm>
        </p:grpSpPr>
        <p:graphicFrame>
          <p:nvGraphicFramePr>
            <p:cNvPr id="6" name="Diagram 5">
              <a:extLst>
                <a:ext uri="{FF2B5EF4-FFF2-40B4-BE49-F238E27FC236}">
                  <a16:creationId xmlns:a16="http://schemas.microsoft.com/office/drawing/2014/main" id="{C6485BB2-0015-449A-8227-5EEAC37CEC81}"/>
                </a:ext>
              </a:extLst>
            </p:cNvPr>
            <p:cNvGraphicFramePr/>
            <p:nvPr>
              <p:extLst>
                <p:ext uri="{D42A27DB-BD31-4B8C-83A1-F6EECF244321}">
                  <p14:modId xmlns:p14="http://schemas.microsoft.com/office/powerpoint/2010/main" val="2952569448"/>
                </p:ext>
              </p:extLst>
            </p:nvPr>
          </p:nvGraphicFramePr>
          <p:xfrm>
            <a:off x="1110002" y="494030"/>
            <a:ext cx="11081998" cy="5869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F04C05DA-2DC4-4929-A98C-FE9E54F4AFCD}"/>
                </a:ext>
              </a:extLst>
            </p:cNvPr>
            <p:cNvSpPr/>
            <p:nvPr/>
          </p:nvSpPr>
          <p:spPr>
            <a:xfrm>
              <a:off x="6858132" y="1096219"/>
              <a:ext cx="4092246" cy="262047"/>
            </a:xfrm>
            <a:prstGeom prst="rect">
              <a:avLst/>
            </a:prstGeom>
            <a:solidFill>
              <a:srgbClr val="3F39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Workforce Implementation</a:t>
              </a:r>
              <a:endParaRPr kumimoji="0" lang="en-NZ" sz="1500" b="0" i="0" u="none" strike="noStrike" kern="1200" cap="none" spc="0" normalizeH="0" baseline="0" noProof="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endParaRPr>
            </a:p>
          </p:txBody>
        </p:sp>
        <p:grpSp>
          <p:nvGrpSpPr>
            <p:cNvPr id="10" name="Group 9">
              <a:extLst>
                <a:ext uri="{FF2B5EF4-FFF2-40B4-BE49-F238E27FC236}">
                  <a16:creationId xmlns:a16="http://schemas.microsoft.com/office/drawing/2014/main" id="{446226E4-0341-4675-9375-D24324B5769D}"/>
                </a:ext>
              </a:extLst>
            </p:cNvPr>
            <p:cNvGrpSpPr/>
            <p:nvPr/>
          </p:nvGrpSpPr>
          <p:grpSpPr>
            <a:xfrm>
              <a:off x="8544042" y="2389454"/>
              <a:ext cx="2299743" cy="3591000"/>
              <a:chOff x="6967140" y="1101982"/>
              <a:chExt cx="2041756" cy="3591000"/>
            </a:xfrm>
          </p:grpSpPr>
          <p:sp>
            <p:nvSpPr>
              <p:cNvPr id="11" name="Rectangle 10">
                <a:extLst>
                  <a:ext uri="{FF2B5EF4-FFF2-40B4-BE49-F238E27FC236}">
                    <a16:creationId xmlns:a16="http://schemas.microsoft.com/office/drawing/2014/main" id="{87D2177B-5435-4D6A-8321-BD6FDAF29F03}"/>
                  </a:ext>
                </a:extLst>
              </p:cNvPr>
              <p:cNvSpPr/>
              <p:nvPr/>
            </p:nvSpPr>
            <p:spPr>
              <a:xfrm>
                <a:off x="6967140" y="1101982"/>
                <a:ext cx="1565688" cy="3591000"/>
              </a:xfrm>
              <a:prstGeom prst="rect">
                <a:avLst/>
              </a:pr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sp>
          <p:sp>
            <p:nvSpPr>
              <p:cNvPr id="12" name="TextBox 11">
                <a:extLst>
                  <a:ext uri="{FF2B5EF4-FFF2-40B4-BE49-F238E27FC236}">
                    <a16:creationId xmlns:a16="http://schemas.microsoft.com/office/drawing/2014/main" id="{F1CEF46C-5F99-41A6-8570-E8681DEA611B}"/>
                  </a:ext>
                </a:extLst>
              </p:cNvPr>
              <p:cNvSpPr txBox="1"/>
              <p:nvPr/>
            </p:nvSpPr>
            <p:spPr>
              <a:xfrm>
                <a:off x="7443208" y="1101982"/>
                <a:ext cx="1565688" cy="3591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noProof="0">
                    <a:ln>
                      <a:noFill/>
                    </a:ln>
                    <a:solidFill>
                      <a:srgbClr val="09050A">
                        <a:hueOff val="0"/>
                        <a:satOff val="0"/>
                        <a:lumOff val="0"/>
                        <a:alphaOff val="0"/>
                      </a:srgbClr>
                    </a:solidFill>
                    <a:effectLst/>
                    <a:uLnTx/>
                    <a:uFillTx/>
                    <a:latin typeface="Arial" panose="020B0604020202020204" pitchFamily="34" charset="0"/>
                    <a:cs typeface="Arial" panose="020B0604020202020204" pitchFamily="34" charset="0"/>
                  </a:rPr>
                  <a:t>Workforce Plan implementation</a:t>
                </a:r>
              </a:p>
              <a:p>
                <a:pPr marL="171450" marR="0" lvl="1" indent="-171450" algn="l" defTabSz="844550" rtl="0" eaLnBrk="1" fontAlgn="auto" latinLnBrk="0" hangingPunct="1">
                  <a:lnSpc>
                    <a:spcPct val="90000"/>
                  </a:lnSpc>
                  <a:spcBef>
                    <a:spcPct val="0"/>
                  </a:spcBef>
                  <a:spcAft>
                    <a:spcPct val="15000"/>
                  </a:spcAft>
                  <a:buClrTx/>
                  <a:buSzTx/>
                  <a:buFontTx/>
                  <a:buChar char="•"/>
                  <a:tabLst/>
                  <a:defRPr/>
                </a:pPr>
                <a:r>
                  <a:rPr kumimoji="0" lang="en-NZ" sz="1400" b="0" i="0" u="none" strike="noStrike" kern="1200" cap="none" spc="0" normalizeH="0" baseline="0" noProof="0">
                    <a:ln>
                      <a:noFill/>
                    </a:ln>
                    <a:solidFill>
                      <a:srgbClr val="09050A">
                        <a:hueOff val="0"/>
                        <a:satOff val="0"/>
                        <a:lumOff val="0"/>
                        <a:alphaOff val="0"/>
                      </a:srgbClr>
                    </a:solidFill>
                    <a:effectLst/>
                    <a:uLnTx/>
                    <a:uFillTx/>
                    <a:latin typeface="Arial" panose="020B0604020202020204" pitchFamily="34" charset="0"/>
                    <a:cs typeface="Arial" panose="020B0604020202020204" pitchFamily="34" charset="0"/>
                  </a:rPr>
                  <a:t>Monitor and evaluate</a:t>
                </a:r>
              </a:p>
              <a:p>
                <a:pPr marL="171450" marR="0" lvl="1" indent="-171450" algn="l" defTabSz="844550" rtl="0" eaLnBrk="1" fontAlgn="auto" latinLnBrk="0" hangingPunct="1">
                  <a:lnSpc>
                    <a:spcPct val="90000"/>
                  </a:lnSpc>
                  <a:spcBef>
                    <a:spcPct val="0"/>
                  </a:spcBef>
                  <a:spcAft>
                    <a:spcPct val="15000"/>
                  </a:spcAft>
                  <a:buClrTx/>
                  <a:buSzTx/>
                  <a:buFontTx/>
                  <a:buChar char="•"/>
                  <a:tabLst/>
                  <a:defRPr/>
                </a:pPr>
                <a:endParaRPr kumimoji="0" lang="en-NZ" sz="1400" b="0" i="0" u="none" strike="noStrike" kern="1200" cap="none" spc="0" normalizeH="0" baseline="0" noProof="0">
                  <a:ln>
                    <a:noFill/>
                  </a:ln>
                  <a:solidFill>
                    <a:srgbClr val="09050A">
                      <a:hueOff val="0"/>
                      <a:satOff val="0"/>
                      <a:lumOff val="0"/>
                      <a:alphaOff val="0"/>
                    </a:srgbClr>
                  </a:solidFill>
                  <a:effectLst/>
                  <a:uLnTx/>
                  <a:uFillTx/>
                  <a:latin typeface="Arial" panose="020B0604020202020204" pitchFamily="34" charset="0"/>
                  <a:cs typeface="Arial" panose="020B0604020202020204" pitchFamily="34" charset="0"/>
                </a:endParaRPr>
              </a:p>
            </p:txBody>
          </p:sp>
        </p:grpSp>
        <p:sp>
          <p:nvSpPr>
            <p:cNvPr id="7" name="Rectangle 6">
              <a:extLst>
                <a:ext uri="{FF2B5EF4-FFF2-40B4-BE49-F238E27FC236}">
                  <a16:creationId xmlns:a16="http://schemas.microsoft.com/office/drawing/2014/main" id="{222DB569-7618-46F3-B1BA-A79C773F24D4}"/>
                </a:ext>
              </a:extLst>
            </p:cNvPr>
            <p:cNvSpPr/>
            <p:nvPr/>
          </p:nvSpPr>
          <p:spPr>
            <a:xfrm>
              <a:off x="1069572" y="1096219"/>
              <a:ext cx="5898244" cy="262047"/>
            </a:xfrm>
            <a:prstGeom prst="rect">
              <a:avLst/>
            </a:prstGeom>
            <a:solidFill>
              <a:srgbClr val="00AFB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Workforce Planning</a:t>
              </a:r>
              <a:endParaRPr kumimoji="0" lang="en-NZ" sz="1500" b="0" i="0"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405049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883B532-E56E-4163-AAE8-0E974A84F93C}"/>
              </a:ext>
            </a:extLst>
          </p:cNvPr>
          <p:cNvGraphicFramePr>
            <a:graphicFrameLocks noGrp="1"/>
          </p:cNvGraphicFramePr>
          <p:nvPr>
            <p:extLst>
              <p:ext uri="{D42A27DB-BD31-4B8C-83A1-F6EECF244321}">
                <p14:modId xmlns:p14="http://schemas.microsoft.com/office/powerpoint/2010/main" val="2863279598"/>
              </p:ext>
            </p:extLst>
          </p:nvPr>
        </p:nvGraphicFramePr>
        <p:xfrm>
          <a:off x="167951" y="1128541"/>
          <a:ext cx="11616612" cy="5198925"/>
        </p:xfrm>
        <a:graphic>
          <a:graphicData uri="http://schemas.openxmlformats.org/drawingml/2006/table">
            <a:tbl>
              <a:tblPr firstRow="1" bandRow="1">
                <a:tableStyleId>{5C22544A-7EE6-4342-B048-85BDC9FD1C3A}</a:tableStyleId>
              </a:tblPr>
              <a:tblGrid>
                <a:gridCol w="3891902">
                  <a:extLst>
                    <a:ext uri="{9D8B030D-6E8A-4147-A177-3AD203B41FA5}">
                      <a16:colId xmlns:a16="http://schemas.microsoft.com/office/drawing/2014/main" val="1033247835"/>
                    </a:ext>
                  </a:extLst>
                </a:gridCol>
                <a:gridCol w="3536886">
                  <a:extLst>
                    <a:ext uri="{9D8B030D-6E8A-4147-A177-3AD203B41FA5}">
                      <a16:colId xmlns:a16="http://schemas.microsoft.com/office/drawing/2014/main" val="4110261022"/>
                    </a:ext>
                  </a:extLst>
                </a:gridCol>
                <a:gridCol w="4187824">
                  <a:extLst>
                    <a:ext uri="{9D8B030D-6E8A-4147-A177-3AD203B41FA5}">
                      <a16:colId xmlns:a16="http://schemas.microsoft.com/office/drawing/2014/main" val="1204914794"/>
                    </a:ext>
                  </a:extLst>
                </a:gridCol>
              </a:tblGrid>
              <a:tr h="47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i-NZ" sz="2400" dirty="0">
                          <a:solidFill>
                            <a:schemeClr val="tx1"/>
                          </a:solidFill>
                          <a:latin typeface="Arial" panose="020B0604020202020204" pitchFamily="34" charset="0"/>
                          <a:ea typeface="Roboto Slab" panose="020B0604020202020204" charset="0"/>
                          <a:cs typeface="Arial" panose="020B0604020202020204" pitchFamily="34" charset="0"/>
                        </a:rPr>
                        <a:t>ŪPOKO| HEAD</a:t>
                      </a:r>
                      <a:endParaRPr lang="en-NZ" sz="2400" dirty="0">
                        <a:solidFill>
                          <a:schemeClr val="tx1"/>
                        </a:solidFill>
                        <a:latin typeface="Arial" panose="020B0604020202020204" pitchFamily="34" charset="0"/>
                        <a:ea typeface="Roboto Slab" panose="020B060402020202020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i-NZ" sz="2400" b="1" i="0" u="none" strike="noStrike" kern="1200" cap="none" spc="0" normalizeH="0" baseline="0" noProof="0" dirty="0">
                          <a:ln>
                            <a:noFill/>
                          </a:ln>
                          <a:solidFill>
                            <a:schemeClr val="tx1"/>
                          </a:solidFill>
                          <a:effectLst/>
                          <a:uLnTx/>
                          <a:uFillTx/>
                          <a:latin typeface="Arial" panose="020B0604020202020204" pitchFamily="34" charset="0"/>
                          <a:ea typeface="Roboto Slab" panose="020B0604020202020204" charset="0"/>
                          <a:cs typeface="Arial" panose="020B0604020202020204" pitchFamily="34" charset="0"/>
                        </a:rPr>
                        <a:t>RINGA | HANDS</a:t>
                      </a:r>
                      <a:endParaRPr kumimoji="0" lang="en-NZ" sz="2400" b="1" i="0" u="none" strike="noStrike" kern="1200" cap="none" spc="0" normalizeH="0" baseline="0" noProof="0" dirty="0">
                        <a:ln>
                          <a:noFill/>
                        </a:ln>
                        <a:solidFill>
                          <a:schemeClr val="tx1"/>
                        </a:solidFill>
                        <a:effectLst/>
                        <a:uLnTx/>
                        <a:uFillTx/>
                        <a:latin typeface="Arial" panose="020B0604020202020204" pitchFamily="34" charset="0"/>
                        <a:ea typeface="Roboto Slab" panose="020B060402020202020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i-NZ" sz="2400" b="1" kern="1200" noProof="0" dirty="0">
                          <a:solidFill>
                            <a:schemeClr val="tx1"/>
                          </a:solidFill>
                          <a:latin typeface="Arial" panose="020B0604020202020204" pitchFamily="34" charset="0"/>
                          <a:ea typeface="Roboto Slab" panose="020B0604020202020204" charset="0"/>
                          <a:cs typeface="Arial" panose="020B0604020202020204" pitchFamily="34" charset="0"/>
                        </a:rPr>
                        <a:t>NGĀKAU | HEART </a:t>
                      </a:r>
                      <a:endParaRPr lang="en-NZ" sz="2400" b="1" kern="1200" noProof="0" dirty="0">
                        <a:solidFill>
                          <a:schemeClr val="tx1"/>
                        </a:solidFill>
                        <a:latin typeface="Arial" panose="020B0604020202020204" pitchFamily="34" charset="0"/>
                        <a:ea typeface="Roboto Slab" panose="020B0604020202020204" charset="0"/>
                        <a:cs typeface="Arial" panose="020B0604020202020204" pitchFamily="34" charset="0"/>
                      </a:endParaRPr>
                    </a:p>
                  </a:txBody>
                  <a:tcPr/>
                </a:tc>
                <a:extLst>
                  <a:ext uri="{0D108BD9-81ED-4DB2-BD59-A6C34878D82A}">
                    <a16:rowId xmlns:a16="http://schemas.microsoft.com/office/drawing/2014/main" val="2568971606"/>
                  </a:ext>
                </a:extLst>
              </a:tr>
              <a:tr h="4721849">
                <a:tc>
                  <a:txBody>
                    <a:bodyPr/>
                    <a:lstStyle/>
                    <a:p>
                      <a:pPr marL="176213" indent="-176213">
                        <a:lnSpc>
                          <a:spcPct val="107000"/>
                        </a:lnSpc>
                        <a:spcBef>
                          <a:spcPts val="0"/>
                        </a:spcBef>
                        <a:spcAft>
                          <a:spcPts val="1200"/>
                        </a:spcAft>
                        <a:buFont typeface="Symbol" panose="05050102010706020507" pitchFamily="18" charset="2"/>
                        <a:buChar char=""/>
                      </a:pPr>
                      <a:r>
                        <a:rPr lang="en-NZ" sz="1400" b="1" dirty="0">
                          <a:solidFill>
                            <a:schemeClr val="tx1"/>
                          </a:solidFill>
                          <a:latin typeface="Arial" panose="020B0604020202020204" pitchFamily="34" charset="0"/>
                          <a:ea typeface="Roboto Slab" panose="020B0604020202020204" charset="0"/>
                          <a:cs typeface="Arial" panose="020B0604020202020204" pitchFamily="34" charset="0"/>
                        </a:rPr>
                        <a:t>Te </a:t>
                      </a:r>
                      <a:r>
                        <a:rPr lang="en-NZ" sz="1400" b="1" dirty="0" err="1">
                          <a:solidFill>
                            <a:schemeClr val="tx1"/>
                          </a:solidFill>
                          <a:latin typeface="Arial" panose="020B0604020202020204" pitchFamily="34" charset="0"/>
                          <a:ea typeface="Roboto Slab" panose="020B0604020202020204" charset="0"/>
                          <a:cs typeface="Arial" panose="020B0604020202020204" pitchFamily="34" charset="0"/>
                        </a:rPr>
                        <a:t>Titiri</a:t>
                      </a:r>
                      <a:r>
                        <a:rPr lang="en-NZ" sz="1400" b="1" dirty="0">
                          <a:solidFill>
                            <a:schemeClr val="tx1"/>
                          </a:solidFill>
                          <a:latin typeface="Arial" panose="020B0604020202020204" pitchFamily="34" charset="0"/>
                          <a:ea typeface="Roboto Slab" panose="020B0604020202020204" charset="0"/>
                          <a:cs typeface="Arial" panose="020B0604020202020204" pitchFamily="34" charset="0"/>
                        </a:rPr>
                        <a:t> is central to our mahi </a:t>
                      </a:r>
                      <a:r>
                        <a:rPr lang="en-NZ" sz="1400" b="0" dirty="0">
                          <a:latin typeface="Arial" panose="020B0604020202020204" pitchFamily="34" charset="0"/>
                          <a:ea typeface="Roboto Slab" panose="020B0604020202020204" charset="0"/>
                          <a:cs typeface="Arial" panose="020B0604020202020204" pitchFamily="34" charset="0"/>
                        </a:rPr>
                        <a:t>– ‘what works for Māori will likely work for everyone’</a:t>
                      </a:r>
                    </a:p>
                    <a:p>
                      <a:pPr marL="176213" indent="-176213">
                        <a:lnSpc>
                          <a:spcPct val="107000"/>
                        </a:lnSpc>
                        <a:spcBef>
                          <a:spcPts val="0"/>
                        </a:spcBef>
                        <a:spcAft>
                          <a:spcPts val="1200"/>
                        </a:spcAft>
                        <a:buFont typeface="Symbol" panose="05050102010706020507" pitchFamily="18" charset="2"/>
                        <a:buChar char=""/>
                      </a:pP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Our work models deliver </a:t>
                      </a:r>
                      <a:r>
                        <a:rPr lang="en-US" sz="1400" b="1" dirty="0">
                          <a:solidFill>
                            <a:schemeClr val="tx1"/>
                          </a:solidFill>
                          <a:latin typeface="Arial" panose="020B0604020202020204" pitchFamily="34" charset="0"/>
                          <a:ea typeface="Roboto Slab" panose="020B0604020202020204" charset="0"/>
                          <a:cs typeface="Arial" panose="020B0604020202020204" pitchFamily="34" charset="0"/>
                        </a:rPr>
                        <a:t>wellbeing, flexibility and satisfaction </a:t>
                      </a: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of employment</a:t>
                      </a:r>
                    </a:p>
                    <a:p>
                      <a:pPr marL="176213" indent="-176213">
                        <a:lnSpc>
                          <a:spcPct val="107000"/>
                        </a:lnSpc>
                        <a:spcBef>
                          <a:spcPts val="0"/>
                        </a:spcBef>
                        <a:spcAft>
                          <a:spcPts val="1200"/>
                        </a:spcAft>
                        <a:buFont typeface="Symbol" panose="05050102010706020507" pitchFamily="18" charset="2"/>
                        <a:buChar char=""/>
                      </a:pPr>
                      <a:r>
                        <a:rPr lang="en-US" sz="1400" b="1" dirty="0">
                          <a:solidFill>
                            <a:schemeClr val="tx1"/>
                          </a:solidFill>
                          <a:latin typeface="Arial" panose="020B0604020202020204" pitchFamily="34" charset="0"/>
                          <a:ea typeface="Roboto Slab" panose="020B0604020202020204" charset="0"/>
                          <a:cs typeface="Arial" panose="020B0604020202020204" pitchFamily="34" charset="0"/>
                        </a:rPr>
                        <a:t>Appropriate number of skilled workers </a:t>
                      </a: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to meet population needs and safe staffing</a:t>
                      </a:r>
                      <a:endParaRPr lang="en-US" sz="1400" b="1" dirty="0">
                        <a:solidFill>
                          <a:schemeClr val="tx1"/>
                        </a:solidFill>
                        <a:latin typeface="Arial" panose="020B0604020202020204" pitchFamily="34" charset="0"/>
                        <a:ea typeface="Roboto Slab" panose="020B0604020202020204" charset="0"/>
                        <a:cs typeface="Arial" panose="020B0604020202020204" pitchFamily="34" charset="0"/>
                      </a:endParaRPr>
                    </a:p>
                    <a:p>
                      <a:pPr marL="176213" indent="-176213">
                        <a:lnSpc>
                          <a:spcPct val="107000"/>
                        </a:lnSpc>
                        <a:spcBef>
                          <a:spcPts val="0"/>
                        </a:spcBef>
                        <a:spcAft>
                          <a:spcPts val="1200"/>
                        </a:spcAft>
                        <a:buFont typeface="Symbol" panose="05050102010706020507" pitchFamily="18" charset="2"/>
                        <a:buChar char=""/>
                      </a:pP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Our people are and feel </a:t>
                      </a:r>
                      <a:r>
                        <a:rPr lang="en-US" sz="1400" b="1" dirty="0">
                          <a:solidFill>
                            <a:schemeClr val="tx1"/>
                          </a:solidFill>
                          <a:latin typeface="Arial" panose="020B0604020202020204" pitchFamily="34" charset="0"/>
                          <a:ea typeface="Roboto Slab" panose="020B0604020202020204" charset="0"/>
                          <a:cs typeface="Arial" panose="020B0604020202020204" pitchFamily="34" charset="0"/>
                        </a:rPr>
                        <a:t>well-led</a:t>
                      </a:r>
                    </a:p>
                    <a:p>
                      <a:pPr marL="176213" indent="-176213">
                        <a:lnSpc>
                          <a:spcPct val="107000"/>
                        </a:lnSpc>
                        <a:spcBef>
                          <a:spcPts val="0"/>
                        </a:spcBef>
                        <a:spcAft>
                          <a:spcPts val="1200"/>
                        </a:spcAft>
                        <a:buFont typeface="Symbol" panose="05050102010706020507" pitchFamily="18" charset="2"/>
                        <a:buChar char=""/>
                      </a:pPr>
                      <a:r>
                        <a:rPr lang="en-US" sz="1400" b="1" dirty="0">
                          <a:latin typeface="Arial" panose="020B0604020202020204" pitchFamily="34" charset="0"/>
                          <a:ea typeface="Roboto Slab" panose="020B0604020202020204" charset="0"/>
                          <a:cs typeface="Arial" panose="020B0604020202020204" pitchFamily="34" charset="0"/>
                        </a:rPr>
                        <a:t>Adaptable mindsets and careers </a:t>
                      </a:r>
                      <a:r>
                        <a:rPr lang="en-US" sz="1400" b="0" dirty="0">
                          <a:latin typeface="Arial" panose="020B0604020202020204" pitchFamily="34" charset="0"/>
                          <a:ea typeface="Roboto Slab" panose="020B0604020202020204" charset="0"/>
                          <a:cs typeface="Arial" panose="020B0604020202020204" pitchFamily="34" charset="0"/>
                        </a:rPr>
                        <a:t>are supported, developed and enabled</a:t>
                      </a:r>
                    </a:p>
                    <a:p>
                      <a:pPr marL="176213" marR="0" lvl="0" indent="-176213" algn="l" defTabSz="914400" rtl="0" eaLnBrk="1" fontAlgn="auto" latinLnBrk="0" hangingPunct="1">
                        <a:lnSpc>
                          <a:spcPct val="107000"/>
                        </a:lnSpc>
                        <a:spcBef>
                          <a:spcPts val="0"/>
                        </a:spcBef>
                        <a:spcAft>
                          <a:spcPts val="1200"/>
                        </a:spcAft>
                        <a:buClr>
                          <a:srgbClr val="000000"/>
                        </a:buClr>
                        <a:buSzTx/>
                        <a:buFont typeface="Symbol" panose="05050102010706020507" pitchFamily="18" charset="2"/>
                        <a:buChar char=""/>
                        <a:tabLst/>
                        <a:defRPr/>
                      </a:pPr>
                      <a:r>
                        <a:rPr lang="en-US" sz="1400" b="1" dirty="0">
                          <a:latin typeface="Arial" panose="020B0604020202020204" pitchFamily="34" charset="0"/>
                          <a:ea typeface="Roboto Slab" panose="020B0604020202020204" charset="0"/>
                          <a:cs typeface="Arial" panose="020B0604020202020204" pitchFamily="34" charset="0"/>
                        </a:rPr>
                        <a:t>Autonomy</a:t>
                      </a:r>
                      <a:r>
                        <a:rPr lang="en-US" sz="1400" b="0" dirty="0">
                          <a:latin typeface="Arial" panose="020B0604020202020204" pitchFamily="34" charset="0"/>
                          <a:ea typeface="Roboto Slab" panose="020B0604020202020204" charset="0"/>
                          <a:cs typeface="Arial" panose="020B0604020202020204" pitchFamily="34" charset="0"/>
                        </a:rPr>
                        <a:t> is as close to patients as possible</a:t>
                      </a:r>
                    </a:p>
                  </a:txBody>
                  <a:tcPr/>
                </a:tc>
                <a:tc>
                  <a:txBody>
                    <a:bodyPr/>
                    <a:lstStyle/>
                    <a:p>
                      <a:pPr marL="176213" marR="0" lvl="0" indent="-176213" algn="l" defTabSz="914400" rtl="0" eaLnBrk="1" fontAlgn="auto" latinLnBrk="0" hangingPunct="1">
                        <a:lnSpc>
                          <a:spcPct val="107000"/>
                        </a:lnSpc>
                        <a:spcBef>
                          <a:spcPts val="0"/>
                        </a:spcBef>
                        <a:spcAft>
                          <a:spcPts val="1200"/>
                        </a:spcAft>
                        <a:buClr>
                          <a:srgbClr val="000000"/>
                        </a:buClr>
                        <a:buSzTx/>
                        <a:buFont typeface="Symbol" panose="05050102010706020507" pitchFamily="18" charset="2"/>
                        <a:buChar char=""/>
                        <a:tabLst/>
                        <a:defRPr/>
                      </a:pPr>
                      <a:r>
                        <a:rPr lang="en-US" sz="1400" b="1" kern="1200" noProof="0">
                          <a:solidFill>
                            <a:schemeClr val="dk1"/>
                          </a:solidFill>
                          <a:latin typeface="Arial" panose="020B0604020202020204" pitchFamily="34" charset="0"/>
                          <a:ea typeface="Roboto Slab" panose="020B0604020202020204" charset="0"/>
                          <a:cs typeface="Arial" panose="020B0604020202020204" pitchFamily="34" charset="0"/>
                        </a:rPr>
                        <a:t>Cultural safety </a:t>
                      </a:r>
                      <a:r>
                        <a:rPr lang="en-US" sz="1400" b="0" kern="1200" noProof="0">
                          <a:solidFill>
                            <a:schemeClr val="dk1"/>
                          </a:solidFill>
                          <a:latin typeface="Arial" panose="020B0604020202020204" pitchFamily="34" charset="0"/>
                          <a:ea typeface="Roboto Slab" panose="020B0604020202020204" charset="0"/>
                          <a:cs typeface="Arial" panose="020B0604020202020204" pitchFamily="34" charset="0"/>
                        </a:rPr>
                        <a:t>and </a:t>
                      </a:r>
                      <a:r>
                        <a:rPr lang="en-US" sz="1400" b="1" kern="1200" noProof="0">
                          <a:solidFill>
                            <a:schemeClr val="dk1"/>
                          </a:solidFill>
                          <a:latin typeface="Arial" panose="020B0604020202020204" pitchFamily="34" charset="0"/>
                          <a:ea typeface="Roboto Slab" panose="020B0604020202020204" charset="0"/>
                          <a:cs typeface="Arial" panose="020B0604020202020204" pitchFamily="34" charset="0"/>
                        </a:rPr>
                        <a:t>addressing unconscious bias </a:t>
                      </a:r>
                      <a:r>
                        <a:rPr lang="en-US" sz="1400" b="0" kern="1200" noProof="0">
                          <a:solidFill>
                            <a:schemeClr val="dk1"/>
                          </a:solidFill>
                          <a:latin typeface="Arial" panose="020B0604020202020204" pitchFamily="34" charset="0"/>
                          <a:ea typeface="Roboto Slab" panose="020B0604020202020204" charset="0"/>
                          <a:cs typeface="Arial" panose="020B0604020202020204" pitchFamily="34" charset="0"/>
                        </a:rPr>
                        <a:t>interwoven in every education and training experience</a:t>
                      </a: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1" kern="1200" noProof="0">
                          <a:solidFill>
                            <a:schemeClr val="dk1"/>
                          </a:solidFill>
                          <a:latin typeface="Arial" panose="020B0604020202020204" pitchFamily="34" charset="0"/>
                          <a:ea typeface="Roboto Slab" panose="020B0604020202020204" charset="0"/>
                          <a:cs typeface="Arial" panose="020B0604020202020204" pitchFamily="34" charset="0"/>
                        </a:rPr>
                        <a:t>Training is flexible, modular </a:t>
                      </a:r>
                      <a:r>
                        <a:rPr lang="en-US" sz="1400" b="0" kern="1200" noProof="0">
                          <a:solidFill>
                            <a:schemeClr val="dk1"/>
                          </a:solidFill>
                          <a:latin typeface="Arial" panose="020B0604020202020204" pitchFamily="34" charset="0"/>
                          <a:ea typeface="Roboto Slab" panose="020B0604020202020204" charset="0"/>
                          <a:cs typeface="Arial" panose="020B0604020202020204" pitchFamily="34" charset="0"/>
                        </a:rPr>
                        <a:t>and includes micro-credentialling </a:t>
                      </a: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1" kern="1200" noProof="0">
                          <a:solidFill>
                            <a:schemeClr val="dk1"/>
                          </a:solidFill>
                          <a:latin typeface="Arial" panose="020B0604020202020204" pitchFamily="34" charset="0"/>
                          <a:ea typeface="Roboto Slab" panose="020B0604020202020204" charset="0"/>
                          <a:cs typeface="Arial" panose="020B0604020202020204" pitchFamily="34" charset="0"/>
                        </a:rPr>
                        <a:t>Prior learning and life experience has assessment value</a:t>
                      </a:r>
                      <a:endParaRPr lang="en-US" sz="1400" b="0" kern="1200" noProof="0">
                        <a:solidFill>
                          <a:schemeClr val="dk1"/>
                        </a:solidFill>
                        <a:latin typeface="Arial" panose="020B0604020202020204" pitchFamily="34" charset="0"/>
                        <a:ea typeface="Roboto Slab" panose="020B0604020202020204" charset="0"/>
                        <a:cs typeface="Arial" panose="020B0604020202020204" pitchFamily="34" charset="0"/>
                      </a:endParaRP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0" kern="1200" noProof="0">
                          <a:solidFill>
                            <a:schemeClr val="dk1"/>
                          </a:solidFill>
                          <a:latin typeface="Arial" panose="020B0604020202020204" pitchFamily="34" charset="0"/>
                          <a:ea typeface="Roboto Slab" panose="020B0604020202020204" charset="0"/>
                          <a:cs typeface="Arial" panose="020B0604020202020204" pitchFamily="34" charset="0"/>
                        </a:rPr>
                        <a:t>Learning methodology and core structures </a:t>
                      </a:r>
                      <a:r>
                        <a:rPr lang="en-US" sz="1400" b="1" kern="1200" noProof="0">
                          <a:solidFill>
                            <a:schemeClr val="dk1"/>
                          </a:solidFill>
                          <a:latin typeface="Arial" panose="020B0604020202020204" pitchFamily="34" charset="0"/>
                          <a:ea typeface="Roboto Slab" panose="020B0604020202020204" charset="0"/>
                          <a:cs typeface="Arial" panose="020B0604020202020204" pitchFamily="34" charset="0"/>
                        </a:rPr>
                        <a:t>enable rapid creation </a:t>
                      </a:r>
                      <a:r>
                        <a:rPr lang="en-US" sz="1400" b="0" kern="1200" noProof="0">
                          <a:solidFill>
                            <a:schemeClr val="dk1"/>
                          </a:solidFill>
                          <a:latin typeface="Arial" panose="020B0604020202020204" pitchFamily="34" charset="0"/>
                          <a:ea typeface="Roboto Slab" panose="020B0604020202020204" charset="0"/>
                          <a:cs typeface="Arial" panose="020B0604020202020204" pitchFamily="34" charset="0"/>
                        </a:rPr>
                        <a:t>of suitable workforce</a:t>
                      </a: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1" kern="1200" noProof="0">
                          <a:solidFill>
                            <a:schemeClr val="dk1"/>
                          </a:solidFill>
                          <a:latin typeface="Arial" panose="020B0604020202020204" pitchFamily="34" charset="0"/>
                          <a:ea typeface="Roboto Slab" panose="020B0604020202020204" charset="0"/>
                          <a:cs typeface="Arial" panose="020B0604020202020204" pitchFamily="34" charset="0"/>
                        </a:rPr>
                        <a:t>Earn and learn </a:t>
                      </a:r>
                      <a:r>
                        <a:rPr lang="en-US" sz="1400" b="0" kern="1200" noProof="0">
                          <a:solidFill>
                            <a:schemeClr val="dk1"/>
                          </a:solidFill>
                          <a:latin typeface="Arial" panose="020B0604020202020204" pitchFamily="34" charset="0"/>
                          <a:ea typeface="Roboto Slab" panose="020B0604020202020204" charset="0"/>
                          <a:cs typeface="Arial" panose="020B0604020202020204" pitchFamily="34" charset="0"/>
                        </a:rPr>
                        <a:t>is a valued and viable pathway for workforce training</a:t>
                      </a:r>
                      <a:endPar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endParaRPr>
                    </a:p>
                  </a:txBody>
                  <a:tcPr/>
                </a:tc>
                <a:tc>
                  <a:txBody>
                    <a:bodyPr/>
                    <a:lstStyle/>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rPr>
                        <a:t>Employees who live, work in and support their own communities are supported to </a:t>
                      </a:r>
                      <a:r>
                        <a:rPr lang="en-US" sz="1400" b="1" kern="1200" noProof="0" dirty="0">
                          <a:solidFill>
                            <a:schemeClr val="dk1"/>
                          </a:solidFill>
                          <a:latin typeface="Arial" panose="020B0604020202020204" pitchFamily="34" charset="0"/>
                          <a:ea typeface="Roboto Slab" panose="020B0604020202020204" charset="0"/>
                          <a:cs typeface="Arial" panose="020B0604020202020204" pitchFamily="34" charset="0"/>
                        </a:rPr>
                        <a:t>develop and remain serving their communities</a:t>
                      </a:r>
                      <a:endPar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endParaRP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rPr>
                        <a:t>Health workers are confident to think and act </a:t>
                      </a:r>
                      <a:r>
                        <a:rPr lang="en-US" sz="1400" b="1" kern="1200" noProof="0" dirty="0">
                          <a:solidFill>
                            <a:schemeClr val="dk1"/>
                          </a:solidFill>
                          <a:latin typeface="Arial" panose="020B0604020202020204" pitchFamily="34" charset="0"/>
                          <a:ea typeface="Roboto Slab" panose="020B0604020202020204" charset="0"/>
                          <a:cs typeface="Arial" panose="020B0604020202020204" pitchFamily="34" charset="0"/>
                        </a:rPr>
                        <a:t>beyond traditional care models</a:t>
                      </a:r>
                      <a:endPar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endParaRP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rPr>
                        <a:t>The health outcomes communities and </a:t>
                      </a:r>
                      <a:r>
                        <a:rPr lang="en-US" sz="1400" b="0" kern="1200" noProof="0" dirty="0" err="1">
                          <a:solidFill>
                            <a:schemeClr val="dk1"/>
                          </a:solidFill>
                          <a:latin typeface="Arial" panose="020B0604020202020204" pitchFamily="34" charset="0"/>
                          <a:ea typeface="Roboto Slab" panose="020B0604020202020204" charset="0"/>
                          <a:cs typeface="Arial" panose="020B0604020202020204" pitchFamily="34" charset="0"/>
                        </a:rPr>
                        <a:t>whānau</a:t>
                      </a:r>
                      <a:r>
                        <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rPr>
                        <a:t> want are </a:t>
                      </a:r>
                      <a:r>
                        <a:rPr lang="en-US" sz="1400" b="1" kern="1200" noProof="0" dirty="0">
                          <a:solidFill>
                            <a:schemeClr val="dk1"/>
                          </a:solidFill>
                          <a:latin typeface="Arial" panose="020B0604020202020204" pitchFamily="34" charset="0"/>
                          <a:ea typeface="Roboto Slab" panose="020B0604020202020204" charset="0"/>
                          <a:cs typeface="Arial" panose="020B0604020202020204" pitchFamily="34" charset="0"/>
                        </a:rPr>
                        <a:t>honored</a:t>
                      </a:r>
                      <a:endPar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endParaRP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1" kern="1200" noProof="0" dirty="0">
                          <a:solidFill>
                            <a:schemeClr val="dk1"/>
                          </a:solidFill>
                          <a:latin typeface="Arial" panose="020B0604020202020204" pitchFamily="34" charset="0"/>
                          <a:ea typeface="Roboto Slab" panose="020B0604020202020204" charset="0"/>
                          <a:cs typeface="Arial" panose="020B0604020202020204" pitchFamily="34" charset="0"/>
                        </a:rPr>
                        <a:t>Māori aspirations and philosophies are valued</a:t>
                      </a:r>
                    </a:p>
                    <a:p>
                      <a:pPr marL="176213" marR="0" lvl="0" indent="-176213" algn="l" defTabSz="914400" rtl="0" eaLnBrk="1" fontAlgn="auto" latinLnBrk="0" hangingPunct="1">
                        <a:lnSpc>
                          <a:spcPct val="107000"/>
                        </a:lnSpc>
                        <a:spcBef>
                          <a:spcPts val="0"/>
                        </a:spcBef>
                        <a:spcAft>
                          <a:spcPts val="1200"/>
                        </a:spcAft>
                        <a:buClrTx/>
                        <a:buSzTx/>
                        <a:buFont typeface="Symbol" panose="05050102010706020507" pitchFamily="18" charset="2"/>
                        <a:buChar char=""/>
                        <a:tabLst/>
                        <a:defRPr/>
                      </a:pPr>
                      <a:r>
                        <a:rPr lang="en-US" sz="1400" b="1" kern="1200" noProof="0" dirty="0">
                          <a:solidFill>
                            <a:schemeClr val="dk1"/>
                          </a:solidFill>
                          <a:latin typeface="Arial" panose="020B0604020202020204" pitchFamily="34" charset="0"/>
                          <a:ea typeface="Roboto Slab" panose="020B0604020202020204" charset="0"/>
                          <a:cs typeface="Arial" panose="020B0604020202020204" pitchFamily="34" charset="0"/>
                        </a:rPr>
                        <a:t>Cultural worldviews </a:t>
                      </a:r>
                      <a:r>
                        <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rPr>
                        <a:t>are recognized and integrated into care</a:t>
                      </a:r>
                    </a:p>
                    <a:p>
                      <a:pPr marL="176213" marR="0" lvl="0" indent="-176213" algn="l" defTabSz="914400" rtl="0" eaLnBrk="1" fontAlgn="auto" latinLnBrk="0" hangingPunct="1">
                        <a:lnSpc>
                          <a:spcPct val="107000"/>
                        </a:lnSpc>
                        <a:spcBef>
                          <a:spcPts val="0"/>
                        </a:spcBef>
                        <a:spcAft>
                          <a:spcPts val="1200"/>
                        </a:spcAft>
                        <a:buClr>
                          <a:srgbClr val="000000"/>
                        </a:buClr>
                        <a:buSzTx/>
                        <a:buFont typeface="Symbol" panose="05050102010706020507" pitchFamily="18" charset="2"/>
                        <a:buChar char=""/>
                        <a:tabLst/>
                        <a:defRPr/>
                      </a:pPr>
                      <a:r>
                        <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rPr>
                        <a:t>It’s an </a:t>
                      </a:r>
                      <a:r>
                        <a:rPr lang="en-US" sz="1400" b="0" kern="1200" noProof="0" dirty="0" err="1">
                          <a:solidFill>
                            <a:schemeClr val="dk1"/>
                          </a:solidFill>
                          <a:latin typeface="Arial" panose="020B0604020202020204" pitchFamily="34" charset="0"/>
                          <a:ea typeface="Roboto Slab" panose="020B0604020202020204" charset="0"/>
                          <a:cs typeface="Arial" panose="020B0604020202020204" pitchFamily="34" charset="0"/>
                        </a:rPr>
                        <a:t>honour</a:t>
                      </a:r>
                      <a:r>
                        <a:rPr lang="en-US" sz="1400" b="0" kern="1200" noProof="0" dirty="0">
                          <a:solidFill>
                            <a:schemeClr val="dk1"/>
                          </a:solidFill>
                          <a:latin typeface="Arial" panose="020B0604020202020204" pitchFamily="34" charset="0"/>
                          <a:ea typeface="Roboto Slab" panose="020B0604020202020204" charset="0"/>
                          <a:cs typeface="Arial" panose="020B0604020202020204" pitchFamily="34" charset="0"/>
                        </a:rPr>
                        <a:t> to teach and placement is a </a:t>
                      </a:r>
                      <a:r>
                        <a:rPr lang="en-US" sz="1400" b="1" kern="1200" noProof="0" dirty="0">
                          <a:solidFill>
                            <a:schemeClr val="dk1"/>
                          </a:solidFill>
                          <a:latin typeface="Arial" panose="020B0604020202020204" pitchFamily="34" charset="0"/>
                          <a:ea typeface="Roboto Slab" panose="020B0604020202020204" charset="0"/>
                          <a:cs typeface="Arial" panose="020B0604020202020204" pitchFamily="34" charset="0"/>
                        </a:rPr>
                        <a:t>mana-enhancing experience</a:t>
                      </a:r>
                    </a:p>
                  </a:txBody>
                  <a:tcPr/>
                </a:tc>
                <a:extLst>
                  <a:ext uri="{0D108BD9-81ED-4DB2-BD59-A6C34878D82A}">
                    <a16:rowId xmlns:a16="http://schemas.microsoft.com/office/drawing/2014/main" val="1548243725"/>
                  </a:ext>
                </a:extLst>
              </a:tr>
            </a:tbl>
          </a:graphicData>
        </a:graphic>
      </p:graphicFrame>
      <p:sp>
        <p:nvSpPr>
          <p:cNvPr id="4" name="Text Placeholder 1">
            <a:extLst>
              <a:ext uri="{FF2B5EF4-FFF2-40B4-BE49-F238E27FC236}">
                <a16:creationId xmlns:a16="http://schemas.microsoft.com/office/drawing/2014/main" id="{B678BB90-4123-4286-ABE6-B3E4C638C673}"/>
              </a:ext>
            </a:extLst>
          </p:cNvPr>
          <p:cNvSpPr>
            <a:spLocks noGrp="1"/>
          </p:cNvSpPr>
          <p:nvPr>
            <p:ph type="body" sz="quarter" idx="14"/>
          </p:nvPr>
        </p:nvSpPr>
        <p:spPr>
          <a:xfrm>
            <a:off x="627472" y="270661"/>
            <a:ext cx="5878285" cy="519745"/>
          </a:xfrm>
        </p:spPr>
        <p:txBody>
          <a:bodyPr/>
          <a:lstStyle/>
          <a:p>
            <a:r>
              <a:rPr lang="en-NZ" sz="3600" dirty="0">
                <a:solidFill>
                  <a:schemeClr val="tx1"/>
                </a:solidFill>
                <a:latin typeface="Poppins" panose="00000500000000000000" pitchFamily="2" charset="0"/>
                <a:cs typeface="Poppins" panose="00000500000000000000" pitchFamily="2" charset="0"/>
              </a:rPr>
              <a:t>Nature of Work</a:t>
            </a:r>
          </a:p>
        </p:txBody>
      </p:sp>
    </p:spTree>
    <p:extLst>
      <p:ext uri="{BB962C8B-B14F-4D97-AF65-F5344CB8AC3E}">
        <p14:creationId xmlns:p14="http://schemas.microsoft.com/office/powerpoint/2010/main" val="1674458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F20DEF1E-1253-866C-087C-3FB9B5AA6193}"/>
              </a:ext>
            </a:extLst>
          </p:cNvPr>
          <p:cNvCxnSpPr>
            <a:cxnSpLocks/>
          </p:cNvCxnSpPr>
          <p:nvPr/>
        </p:nvCxnSpPr>
        <p:spPr>
          <a:xfrm flipV="1">
            <a:off x="7862861" y="4606986"/>
            <a:ext cx="0" cy="23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77DA9C4-9D9D-D57F-65EC-F7648FA61E0A}"/>
              </a:ext>
            </a:extLst>
          </p:cNvPr>
          <p:cNvCxnSpPr>
            <a:cxnSpLocks/>
          </p:cNvCxnSpPr>
          <p:nvPr/>
        </p:nvCxnSpPr>
        <p:spPr>
          <a:xfrm flipV="1">
            <a:off x="6199582" y="4606984"/>
            <a:ext cx="0" cy="23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10BEA37-31E2-282C-0FE7-C1F272B7711B}"/>
              </a:ext>
            </a:extLst>
          </p:cNvPr>
          <p:cNvCxnSpPr>
            <a:cxnSpLocks/>
          </p:cNvCxnSpPr>
          <p:nvPr/>
        </p:nvCxnSpPr>
        <p:spPr>
          <a:xfrm flipV="1">
            <a:off x="5844774" y="2516754"/>
            <a:ext cx="0" cy="444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284ECE8F-DF60-28EE-4F8A-C19D5EA98285}"/>
              </a:ext>
            </a:extLst>
          </p:cNvPr>
          <p:cNvSpPr/>
          <p:nvPr/>
        </p:nvSpPr>
        <p:spPr>
          <a:xfrm>
            <a:off x="739059" y="4405315"/>
            <a:ext cx="1347122" cy="853783"/>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Nursing</a:t>
            </a:r>
            <a:endParaRPr kumimoji="0" lang="en-NZ"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732CBCE0-EDD2-798A-222D-3CBD48AE47F4}"/>
              </a:ext>
            </a:extLst>
          </p:cNvPr>
          <p:cNvSpPr/>
          <p:nvPr/>
        </p:nvSpPr>
        <p:spPr>
          <a:xfrm>
            <a:off x="4368813" y="2827860"/>
            <a:ext cx="2946380" cy="725549"/>
          </a:xfrm>
          <a:prstGeom prst="round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Workforce Taskforce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Chair – Ailsa Claire (OBE)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Co-chair – Anna-Marie Ruhe </a:t>
            </a:r>
            <a:endParaRPr kumimoji="0" lang="en-NZ" sz="12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CDE9154F-4740-FBCA-8568-94BF318EB94F}"/>
              </a:ext>
            </a:extLst>
          </p:cNvPr>
          <p:cNvSpPr/>
          <p:nvPr/>
        </p:nvSpPr>
        <p:spPr>
          <a:xfrm>
            <a:off x="3193146" y="1645769"/>
            <a:ext cx="4497489" cy="816406"/>
          </a:xfrm>
          <a:prstGeom prst="round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Chief Executives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Te Whatu Ora &amp; Te Aka Whai Ora</a:t>
            </a:r>
            <a:endParaRPr kumimoji="0" lang="en-NZ"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521C2D40-95F2-93CD-997B-D3EBBB753191}"/>
              </a:ext>
            </a:extLst>
          </p:cNvPr>
          <p:cNvSpPr/>
          <p:nvPr/>
        </p:nvSpPr>
        <p:spPr>
          <a:xfrm>
            <a:off x="2446792" y="4426252"/>
            <a:ext cx="1347122" cy="853784"/>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Midwifery</a:t>
            </a:r>
            <a:endParaRPr kumimoji="0" lang="en-NZ"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21" name="Rectangle: Rounded Corners 20">
            <a:extLst>
              <a:ext uri="{FF2B5EF4-FFF2-40B4-BE49-F238E27FC236}">
                <a16:creationId xmlns:a16="http://schemas.microsoft.com/office/drawing/2014/main" id="{FE258ED0-565F-875C-3271-21481E58B18F}"/>
              </a:ext>
            </a:extLst>
          </p:cNvPr>
          <p:cNvSpPr/>
          <p:nvPr/>
        </p:nvSpPr>
        <p:spPr>
          <a:xfrm>
            <a:off x="4078565" y="4413760"/>
            <a:ext cx="1468970" cy="853784"/>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Medical</a:t>
            </a:r>
            <a:endParaRPr kumimoji="0" lang="en-NZ"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7D736E78-C1AA-582B-4761-F326216BF5C2}"/>
              </a:ext>
            </a:extLst>
          </p:cNvPr>
          <p:cNvSpPr/>
          <p:nvPr/>
        </p:nvSpPr>
        <p:spPr>
          <a:xfrm>
            <a:off x="5863691" y="4413760"/>
            <a:ext cx="1347122" cy="853783"/>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Kaiāwhina</a:t>
            </a:r>
          </a:p>
        </p:txBody>
      </p:sp>
      <p:sp>
        <p:nvSpPr>
          <p:cNvPr id="23" name="Rectangle: Rounded Corners 22">
            <a:extLst>
              <a:ext uri="{FF2B5EF4-FFF2-40B4-BE49-F238E27FC236}">
                <a16:creationId xmlns:a16="http://schemas.microsoft.com/office/drawing/2014/main" id="{4DF0A569-8E65-34D0-653D-026965CF8B24}"/>
              </a:ext>
            </a:extLst>
          </p:cNvPr>
          <p:cNvSpPr/>
          <p:nvPr/>
        </p:nvSpPr>
        <p:spPr>
          <a:xfrm>
            <a:off x="7526969" y="4426253"/>
            <a:ext cx="1663279" cy="853783"/>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Allied Health, Technical &amp; Scientific </a:t>
            </a:r>
            <a:endParaRPr kumimoji="0" lang="en-US" sz="11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1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 name="Rectangle: Rounded Corners 33">
            <a:extLst>
              <a:ext uri="{FF2B5EF4-FFF2-40B4-BE49-F238E27FC236}">
                <a16:creationId xmlns:a16="http://schemas.microsoft.com/office/drawing/2014/main" id="{883B0AE2-F3A4-7934-6E1B-38DE6B900D7C}"/>
              </a:ext>
            </a:extLst>
          </p:cNvPr>
          <p:cNvSpPr/>
          <p:nvPr/>
        </p:nvSpPr>
        <p:spPr>
          <a:xfrm>
            <a:off x="739060" y="3925656"/>
            <a:ext cx="10346952" cy="413595"/>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Workforce Working Groups</a:t>
            </a:r>
            <a:endParaRPr kumimoji="0" lang="en-NZ" sz="2000" b="1" i="1"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36" name="Rectangle: Rounded Corners 35">
            <a:extLst>
              <a:ext uri="{FF2B5EF4-FFF2-40B4-BE49-F238E27FC236}">
                <a16:creationId xmlns:a16="http://schemas.microsoft.com/office/drawing/2014/main" id="{44C0B32F-AF25-F67A-E89F-57AAEA587AE4}"/>
              </a:ext>
            </a:extLst>
          </p:cNvPr>
          <p:cNvSpPr/>
          <p:nvPr/>
        </p:nvSpPr>
        <p:spPr>
          <a:xfrm>
            <a:off x="8880732" y="1668189"/>
            <a:ext cx="2504982" cy="377395"/>
          </a:xfrm>
          <a:prstGeom prst="round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Planned Care Taskforce </a:t>
            </a:r>
            <a:endParaRPr kumimoji="0" lang="en-NZ" sz="14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7" name="Rectangle: Rounded Corners 36">
            <a:extLst>
              <a:ext uri="{FF2B5EF4-FFF2-40B4-BE49-F238E27FC236}">
                <a16:creationId xmlns:a16="http://schemas.microsoft.com/office/drawing/2014/main" id="{8AA2B4B1-7F88-1690-3687-78D1313D1BD9}"/>
              </a:ext>
            </a:extLst>
          </p:cNvPr>
          <p:cNvSpPr/>
          <p:nvPr/>
        </p:nvSpPr>
        <p:spPr>
          <a:xfrm>
            <a:off x="8880732" y="2207981"/>
            <a:ext cx="2504982" cy="371960"/>
          </a:xfrm>
          <a:prstGeom prst="round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Immunisation Taskforce </a:t>
            </a:r>
            <a:endParaRPr kumimoji="0" lang="en-NZ" sz="14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cxnSp>
        <p:nvCxnSpPr>
          <p:cNvPr id="6" name="Straight Arrow Connector 5">
            <a:extLst>
              <a:ext uri="{FF2B5EF4-FFF2-40B4-BE49-F238E27FC236}">
                <a16:creationId xmlns:a16="http://schemas.microsoft.com/office/drawing/2014/main" id="{B27BCA42-C221-0889-D11C-EA28496CF559}"/>
              </a:ext>
            </a:extLst>
          </p:cNvPr>
          <p:cNvCxnSpPr/>
          <p:nvPr/>
        </p:nvCxnSpPr>
        <p:spPr>
          <a:xfrm flipH="1">
            <a:off x="7813054" y="1856886"/>
            <a:ext cx="9605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C2621BB-AFEC-C69F-AB8F-AB810205824F}"/>
              </a:ext>
            </a:extLst>
          </p:cNvPr>
          <p:cNvCxnSpPr/>
          <p:nvPr/>
        </p:nvCxnSpPr>
        <p:spPr>
          <a:xfrm flipH="1">
            <a:off x="7813054" y="2295613"/>
            <a:ext cx="9605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Left Brace 7">
            <a:extLst>
              <a:ext uri="{FF2B5EF4-FFF2-40B4-BE49-F238E27FC236}">
                <a16:creationId xmlns:a16="http://schemas.microsoft.com/office/drawing/2014/main" id="{FA0E6086-6DEF-AACC-6859-CD53FFAAB6B0}"/>
              </a:ext>
            </a:extLst>
          </p:cNvPr>
          <p:cNvSpPr/>
          <p:nvPr/>
        </p:nvSpPr>
        <p:spPr>
          <a:xfrm rot="5400000">
            <a:off x="5799173" y="-1479474"/>
            <a:ext cx="256921" cy="10432868"/>
          </a:xfrm>
          <a:prstGeom prst="leftBrace">
            <a:avLst>
              <a:gd name="adj1" fmla="val 19527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BCA3590A-19F4-0B55-ED41-5E4A033092B5}"/>
              </a:ext>
            </a:extLst>
          </p:cNvPr>
          <p:cNvSpPr/>
          <p:nvPr/>
        </p:nvSpPr>
        <p:spPr>
          <a:xfrm>
            <a:off x="9506404" y="4426252"/>
            <a:ext cx="1579608" cy="853784"/>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Administration &amp; general management</a:t>
            </a:r>
          </a:p>
        </p:txBody>
      </p:sp>
      <p:sp>
        <p:nvSpPr>
          <p:cNvPr id="2" name="TextBox 1">
            <a:extLst>
              <a:ext uri="{FF2B5EF4-FFF2-40B4-BE49-F238E27FC236}">
                <a16:creationId xmlns:a16="http://schemas.microsoft.com/office/drawing/2014/main" id="{63A0CBF9-D020-13E3-6F6F-7A8F90693CE0}"/>
              </a:ext>
            </a:extLst>
          </p:cNvPr>
          <p:cNvSpPr txBox="1"/>
          <p:nvPr/>
        </p:nvSpPr>
        <p:spPr>
          <a:xfrm>
            <a:off x="611638" y="5617033"/>
            <a:ext cx="1077407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Taskforce and working groups underpinned by the Māori Workforce and Pacific Workforce Action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Text Placeholder 1">
            <a:extLst>
              <a:ext uri="{FF2B5EF4-FFF2-40B4-BE49-F238E27FC236}">
                <a16:creationId xmlns:a16="http://schemas.microsoft.com/office/drawing/2014/main" id="{103F7192-BF64-45EA-AFE8-B23528B855B5}"/>
              </a:ext>
            </a:extLst>
          </p:cNvPr>
          <p:cNvSpPr txBox="1">
            <a:spLocks/>
          </p:cNvSpPr>
          <p:nvPr/>
        </p:nvSpPr>
        <p:spPr>
          <a:xfrm>
            <a:off x="509117" y="507196"/>
            <a:ext cx="7181517" cy="5197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3600" b="1" dirty="0">
                <a:latin typeface="Poppins" panose="00000500000000000000" pitchFamily="2" charset="0"/>
                <a:cs typeface="Poppins" panose="00000500000000000000" pitchFamily="2" charset="0"/>
              </a:rPr>
              <a:t>Taskforce structure overview</a:t>
            </a:r>
          </a:p>
        </p:txBody>
      </p:sp>
    </p:spTree>
    <p:extLst>
      <p:ext uri="{BB962C8B-B14F-4D97-AF65-F5344CB8AC3E}">
        <p14:creationId xmlns:p14="http://schemas.microsoft.com/office/powerpoint/2010/main" val="1436221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0771-4325-4031-BBCA-3721EC1C8020}"/>
              </a:ext>
            </a:extLst>
          </p:cNvPr>
          <p:cNvSpPr>
            <a:spLocks noGrp="1"/>
          </p:cNvSpPr>
          <p:nvPr>
            <p:ph type="title"/>
          </p:nvPr>
        </p:nvSpPr>
        <p:spPr>
          <a:xfrm>
            <a:off x="838200" y="122530"/>
            <a:ext cx="10515600" cy="517469"/>
          </a:xfrm>
        </p:spPr>
        <p:txBody>
          <a:bodyPr>
            <a:noAutofit/>
          </a:bodyPr>
          <a:lstStyle/>
          <a:p>
            <a:r>
              <a:rPr lang="en-NZ" sz="2800" b="1" dirty="0">
                <a:latin typeface="+mn-lt"/>
                <a:ea typeface="+mn-ea"/>
                <a:cs typeface="Poppins" panose="00000500000000000000" pitchFamily="2" charset="0"/>
              </a:rPr>
              <a:t>Members</a:t>
            </a:r>
            <a:r>
              <a:rPr lang="en-NZ" sz="1600" b="1" dirty="0">
                <a:latin typeface="+mn-lt"/>
              </a:rPr>
              <a:t> </a:t>
            </a:r>
            <a:r>
              <a:rPr lang="en-NZ" sz="2800" b="1" dirty="0">
                <a:latin typeface="+mn-lt"/>
                <a:ea typeface="+mn-ea"/>
                <a:cs typeface="Poppins" panose="00000500000000000000" pitchFamily="2" charset="0"/>
              </a:rPr>
              <a:t>of</a:t>
            </a:r>
            <a:r>
              <a:rPr lang="en-NZ" sz="1600" b="1" dirty="0">
                <a:latin typeface="+mn-lt"/>
              </a:rPr>
              <a:t> </a:t>
            </a:r>
            <a:r>
              <a:rPr lang="en-NZ" sz="2800" b="1" dirty="0">
                <a:latin typeface="+mn-lt"/>
                <a:ea typeface="+mn-ea"/>
                <a:cs typeface="Poppins" panose="00000500000000000000" pitchFamily="2" charset="0"/>
              </a:rPr>
              <a:t>the</a:t>
            </a:r>
            <a:r>
              <a:rPr lang="en-NZ" sz="1600" b="1" dirty="0">
                <a:latin typeface="+mn-lt"/>
              </a:rPr>
              <a:t> </a:t>
            </a:r>
            <a:r>
              <a:rPr lang="en-NZ" sz="2800" b="1" dirty="0">
                <a:latin typeface="+mn-lt"/>
                <a:ea typeface="+mn-ea"/>
                <a:cs typeface="Poppins" panose="00000500000000000000" pitchFamily="2" charset="0"/>
              </a:rPr>
              <a:t>Taskforce</a:t>
            </a:r>
          </a:p>
        </p:txBody>
      </p:sp>
      <p:sp>
        <p:nvSpPr>
          <p:cNvPr id="3" name="Content Placeholder 2">
            <a:extLst>
              <a:ext uri="{FF2B5EF4-FFF2-40B4-BE49-F238E27FC236}">
                <a16:creationId xmlns:a16="http://schemas.microsoft.com/office/drawing/2014/main" id="{30814E76-BFE6-4E3C-BFC7-65F56EC2373A}"/>
              </a:ext>
            </a:extLst>
          </p:cNvPr>
          <p:cNvSpPr>
            <a:spLocks noGrp="1"/>
          </p:cNvSpPr>
          <p:nvPr>
            <p:ph idx="1"/>
          </p:nvPr>
        </p:nvSpPr>
        <p:spPr>
          <a:xfrm>
            <a:off x="838200" y="882595"/>
            <a:ext cx="10515600" cy="5718230"/>
          </a:xfrm>
        </p:spPr>
        <p:txBody>
          <a:bodyPr>
            <a:normAutofit fontScale="47500" lnSpcReduction="20000"/>
          </a:bodyPr>
          <a:lstStyle/>
          <a:p>
            <a:pPr marL="0" lvl="0" indent="0">
              <a:lnSpc>
                <a:spcPct val="106000"/>
              </a:lnSpc>
              <a:spcAft>
                <a:spcPts val="600"/>
              </a:spcAft>
              <a:buNone/>
            </a:pPr>
            <a:r>
              <a:rPr lang="en-NZ" b="1" dirty="0">
                <a:effectLst/>
                <a:latin typeface="Arial" panose="020B0604020202020204" pitchFamily="34" charset="0"/>
                <a:ea typeface="Calibri" panose="020F0502020204030204" pitchFamily="34" charset="0"/>
                <a:cs typeface="Times New Roman" panose="02020603050405020304" pitchFamily="18" charset="0"/>
              </a:rPr>
              <a:t>Ailsa Claire - Taskforce Chair/ Interim Workforce Lead, Te Whatu Ora</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6000"/>
              </a:lnSpc>
              <a:spcAft>
                <a:spcPts val="600"/>
              </a:spcAft>
              <a:buNone/>
            </a:pPr>
            <a:r>
              <a:rPr lang="en-NZ" b="1" dirty="0">
                <a:effectLst/>
                <a:latin typeface="Arial" panose="020B0604020202020204" pitchFamily="34" charset="0"/>
                <a:ea typeface="Calibri" panose="020F0502020204030204" pitchFamily="34" charset="0"/>
                <a:cs typeface="Times New Roman" panose="02020603050405020304" pitchFamily="18" charset="0"/>
              </a:rPr>
              <a:t>Anna-Marie Ruhe - Taskforce Chair/Interim Workforce Commissioning Lead, Te Aka Whai Ora</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Abbe Anderson - National Commissioner, Te Whatu Ora</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Andrew Slater - National Director Innovation, Te Whatu Ora</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Dr Jason Tuhoe - General Practitioner</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Fiona Michel - Chief Executive Officer, Braemar Hospital</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Fionnagh Dougan - National Director, Hospital &amp; Specialist Services, Te Whatu Ora</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Gillian Dudgeon - Deputy Chief Executive, Delivery, Tertiary Education Commission</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Kate Clapperton-Rees - New Zealand Council of Trade Unions (NZCTU)</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Mara Andrews - Deputy Chief Executive, Service Development and Relations, Te Aka Whai Ora</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Markerita (Meg) Poutasi - National Director, Pacific Health, Te Whatu Ora </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Mairi Lucas - New Zealand Council of Trade Unions (NZCTU)</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Professor Joanne Baxter - Dean, Dunedin School of Medicine, University of Otago</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Sonia Hawea - Chief Executive Officer, </a:t>
            </a:r>
            <a:r>
              <a:rPr lang="en-NZ" b="1" dirty="0" err="1">
                <a:effectLst/>
                <a:latin typeface="Arial" panose="020B0604020202020204" pitchFamily="34" charset="0"/>
                <a:ea typeface="Calibri" panose="020F0502020204030204" pitchFamily="34" charset="0"/>
                <a:cs typeface="Times New Roman" panose="02020603050405020304" pitchFamily="18" charset="0"/>
              </a:rPr>
              <a:t>Taikura</a:t>
            </a:r>
            <a:r>
              <a:rPr lang="en-NZ" b="1" dirty="0">
                <a:effectLst/>
                <a:latin typeface="Arial" panose="020B0604020202020204" pitchFamily="34" charset="0"/>
                <a:ea typeface="Calibri" panose="020F0502020204030204" pitchFamily="34" charset="0"/>
                <a:cs typeface="Times New Roman" panose="02020603050405020304" pitchFamily="18" charset="0"/>
              </a:rPr>
              <a:t> Trust</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600"/>
              </a:spcAft>
              <a:buFont typeface="Symbol" panose="05050102010706020507" pitchFamily="18" charset="2"/>
              <a:buChar char=""/>
            </a:pPr>
            <a:r>
              <a:rPr lang="en-NZ" b="1" dirty="0">
                <a:effectLst/>
                <a:latin typeface="Arial" panose="020B0604020202020204" pitchFamily="34" charset="0"/>
                <a:ea typeface="Calibri" panose="020F0502020204030204" pitchFamily="34" charset="0"/>
                <a:cs typeface="Times New Roman" panose="02020603050405020304" pitchFamily="18" charset="0"/>
              </a:rPr>
              <a:t>Taima Campbell - </a:t>
            </a:r>
            <a:r>
              <a:rPr lang="en-NZ" b="1" dirty="0" err="1">
                <a:effectLst/>
                <a:latin typeface="Arial" panose="020B0604020202020204" pitchFamily="34" charset="0"/>
                <a:ea typeface="Calibri" panose="020F0502020204030204" pitchFamily="34" charset="0"/>
                <a:cs typeface="Times New Roman" panose="02020603050405020304" pitchFamily="18" charset="0"/>
              </a:rPr>
              <a:t>Manukura</a:t>
            </a:r>
            <a:r>
              <a:rPr lang="en-NZ" b="1" dirty="0">
                <a:effectLst/>
                <a:latin typeface="Arial" panose="020B0604020202020204" pitchFamily="34" charset="0"/>
                <a:ea typeface="Calibri" panose="020F0502020204030204" pitchFamily="34" charset="0"/>
                <a:cs typeface="Times New Roman" panose="02020603050405020304" pitchFamily="18" charset="0"/>
              </a:rPr>
              <a:t> Hauora - Te Puna Hauora Matua o Hauraki.</a:t>
            </a:r>
            <a:endParaRPr lang="en-NZ"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NZ" dirty="0"/>
          </a:p>
        </p:txBody>
      </p:sp>
    </p:spTree>
    <p:extLst>
      <p:ext uri="{BB962C8B-B14F-4D97-AF65-F5344CB8AC3E}">
        <p14:creationId xmlns:p14="http://schemas.microsoft.com/office/powerpoint/2010/main" val="4068623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CE488D-49A8-43D8-AAC1-E842C787A371}"/>
              </a:ext>
            </a:extLst>
          </p:cNvPr>
          <p:cNvSpPr>
            <a:spLocks noGrp="1"/>
          </p:cNvSpPr>
          <p:nvPr>
            <p:ph type="body" sz="quarter" idx="14"/>
          </p:nvPr>
        </p:nvSpPr>
        <p:spPr>
          <a:xfrm>
            <a:off x="1056910" y="208497"/>
            <a:ext cx="3676389" cy="753979"/>
          </a:xfrm>
        </p:spPr>
        <p:txBody>
          <a:bodyPr/>
          <a:lstStyle/>
          <a:p>
            <a:pPr algn="ctr"/>
            <a:r>
              <a:rPr lang="en-NZ" sz="4800" dirty="0">
                <a:solidFill>
                  <a:schemeClr val="tx1"/>
                </a:solidFill>
                <a:latin typeface="Poppins" panose="00000500000000000000" pitchFamily="2" charset="0"/>
                <a:cs typeface="Poppins" panose="00000500000000000000" pitchFamily="2" charset="0"/>
              </a:rPr>
              <a:t>Kaiāwhina</a:t>
            </a:r>
          </a:p>
        </p:txBody>
      </p:sp>
      <p:sp>
        <p:nvSpPr>
          <p:cNvPr id="8" name="TextBox 7">
            <a:extLst>
              <a:ext uri="{FF2B5EF4-FFF2-40B4-BE49-F238E27FC236}">
                <a16:creationId xmlns:a16="http://schemas.microsoft.com/office/drawing/2014/main" id="{1AD0E6FA-917A-BBAE-8890-587D5F14DD92}"/>
              </a:ext>
            </a:extLst>
          </p:cNvPr>
          <p:cNvSpPr txBox="1"/>
          <p:nvPr/>
        </p:nvSpPr>
        <p:spPr>
          <a:xfrm>
            <a:off x="5865346" y="575309"/>
            <a:ext cx="5929416" cy="369332"/>
          </a:xfrm>
          <a:prstGeom prst="rect">
            <a:avLst/>
          </a:prstGeom>
          <a:solidFill>
            <a:schemeClr val="accent3"/>
          </a:solidFill>
        </p:spPr>
        <p:txBody>
          <a:bodyPr wrap="square" rtlCol="0">
            <a:spAutoFit/>
          </a:bodyPr>
          <a:lstStyle/>
          <a:p>
            <a:pPr algn="ctr"/>
            <a:r>
              <a:rPr lang="en-US" b="1" dirty="0"/>
              <a:t>Principles</a:t>
            </a:r>
          </a:p>
        </p:txBody>
      </p:sp>
      <p:sp>
        <p:nvSpPr>
          <p:cNvPr id="9" name="TextBox 8">
            <a:extLst>
              <a:ext uri="{FF2B5EF4-FFF2-40B4-BE49-F238E27FC236}">
                <a16:creationId xmlns:a16="http://schemas.microsoft.com/office/drawing/2014/main" id="{C36E658D-F164-18C6-9ECF-D525BD2E1C50}"/>
              </a:ext>
            </a:extLst>
          </p:cNvPr>
          <p:cNvSpPr txBox="1"/>
          <p:nvPr/>
        </p:nvSpPr>
        <p:spPr>
          <a:xfrm>
            <a:off x="259280" y="3149739"/>
            <a:ext cx="5183869" cy="369332"/>
          </a:xfrm>
          <a:prstGeom prst="rect">
            <a:avLst/>
          </a:prstGeom>
          <a:solidFill>
            <a:schemeClr val="accent3"/>
          </a:solidFill>
        </p:spPr>
        <p:txBody>
          <a:bodyPr wrap="square" rtlCol="0">
            <a:spAutoFit/>
          </a:bodyPr>
          <a:lstStyle/>
          <a:p>
            <a:pPr algn="ctr"/>
            <a:r>
              <a:rPr lang="en-US" b="1" dirty="0"/>
              <a:t>Future State</a:t>
            </a:r>
          </a:p>
        </p:txBody>
      </p:sp>
      <p:sp>
        <p:nvSpPr>
          <p:cNvPr id="10" name="TextBox 9">
            <a:extLst>
              <a:ext uri="{FF2B5EF4-FFF2-40B4-BE49-F238E27FC236}">
                <a16:creationId xmlns:a16="http://schemas.microsoft.com/office/drawing/2014/main" id="{ECD4EE42-5D7C-5C8D-7A39-26A35834538F}"/>
              </a:ext>
            </a:extLst>
          </p:cNvPr>
          <p:cNvSpPr txBox="1"/>
          <p:nvPr/>
        </p:nvSpPr>
        <p:spPr>
          <a:xfrm>
            <a:off x="347061" y="1106220"/>
            <a:ext cx="5096088" cy="369332"/>
          </a:xfrm>
          <a:prstGeom prst="rect">
            <a:avLst/>
          </a:prstGeom>
          <a:solidFill>
            <a:schemeClr val="accent3"/>
          </a:solidFill>
        </p:spPr>
        <p:txBody>
          <a:bodyPr wrap="square" rtlCol="0">
            <a:spAutoFit/>
          </a:bodyPr>
          <a:lstStyle/>
          <a:p>
            <a:pPr algn="ctr"/>
            <a:r>
              <a:rPr lang="en-US" b="1" dirty="0"/>
              <a:t>Vision</a:t>
            </a:r>
          </a:p>
        </p:txBody>
      </p:sp>
      <p:sp>
        <p:nvSpPr>
          <p:cNvPr id="11" name="Rectangle 10">
            <a:extLst>
              <a:ext uri="{FF2B5EF4-FFF2-40B4-BE49-F238E27FC236}">
                <a16:creationId xmlns:a16="http://schemas.microsoft.com/office/drawing/2014/main" id="{95B6E52C-3F2D-185A-9EB9-9F22F74189F8}"/>
              </a:ext>
            </a:extLst>
          </p:cNvPr>
          <p:cNvSpPr/>
          <p:nvPr/>
        </p:nvSpPr>
        <p:spPr>
          <a:xfrm>
            <a:off x="5989250" y="1047497"/>
            <a:ext cx="6029768" cy="2031325"/>
          </a:xfrm>
          <a:prstGeom prst="rect">
            <a:avLst/>
          </a:prstGeom>
        </p:spPr>
        <p:txBody>
          <a:bodyPr wrap="square">
            <a:spAutoFit/>
          </a:bodyPr>
          <a:lstStyle/>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Whanau </a:t>
            </a:r>
            <a:r>
              <a:rPr lang="en-US" sz="1400" dirty="0" err="1">
                <a:latin typeface="Arial" panose="020B0604020202020204" pitchFamily="34" charset="0"/>
                <a:cs typeface="Arial" panose="020B0604020202020204" pitchFamily="34" charset="0"/>
              </a:rPr>
              <a:t>centred</a:t>
            </a:r>
            <a:r>
              <a:rPr lang="en-US" sz="1400" dirty="0">
                <a:latin typeface="Arial" panose="020B0604020202020204" pitchFamily="34" charset="0"/>
                <a:cs typeface="Arial" panose="020B0604020202020204" pitchFamily="34" charset="0"/>
              </a:rPr>
              <a:t> approach underpinned by cultural models of care</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Te Tiriti is embedded and upheld</a:t>
            </a:r>
            <a:endParaRPr lang="en-NZ"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Model a partnership approach with key stakeholders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Equity enabling</a:t>
            </a:r>
          </a:p>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Iwi and community led co-design</a:t>
            </a:r>
          </a:p>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Engagement, joined up and collaborative</a:t>
            </a:r>
          </a:p>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recognise and valuing potential, support and enable people to thrive and grow</a:t>
            </a:r>
          </a:p>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Continuous improvement model </a:t>
            </a:r>
          </a:p>
        </p:txBody>
      </p:sp>
      <p:sp>
        <p:nvSpPr>
          <p:cNvPr id="12" name="Rectangle 11">
            <a:extLst>
              <a:ext uri="{FF2B5EF4-FFF2-40B4-BE49-F238E27FC236}">
                <a16:creationId xmlns:a16="http://schemas.microsoft.com/office/drawing/2014/main" id="{C71E2583-6D58-6A53-2267-768A9B56DCF6}"/>
              </a:ext>
            </a:extLst>
          </p:cNvPr>
          <p:cNvSpPr/>
          <p:nvPr/>
        </p:nvSpPr>
        <p:spPr>
          <a:xfrm>
            <a:off x="317503" y="3680650"/>
            <a:ext cx="5609795" cy="2831544"/>
          </a:xfrm>
          <a:prstGeom prst="rect">
            <a:avLst/>
          </a:prstGeom>
        </p:spPr>
        <p:txBody>
          <a:bodyPr wrap="square">
            <a:spAutoFit/>
          </a:bodyPr>
          <a:lstStyle/>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Planned and strategic approach to developing </a:t>
            </a:r>
            <a:r>
              <a:rPr lang="en-NZ" sz="1400" b="0" dirty="0">
                <a:latin typeface="Arial" panose="020B0604020202020204" pitchFamily="34" charset="0"/>
                <a:ea typeface="Roboto Slab" panose="020B0604020202020204" charset="0"/>
                <a:cs typeface="Arial" panose="020B0604020202020204" pitchFamily="34" charset="0"/>
              </a:rPr>
              <a:t>Kaiāwhina</a:t>
            </a:r>
            <a:r>
              <a:rPr lang="en-NZ" sz="1400" dirty="0">
                <a:latin typeface="Arial" panose="020B0604020202020204" pitchFamily="34" charset="0"/>
                <a:cs typeface="Arial" panose="020B0604020202020204" pitchFamily="34" charset="0"/>
              </a:rPr>
              <a:t> pathways</a:t>
            </a:r>
          </a:p>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Community knowledge increases and connectivity with the health system through the </a:t>
            </a:r>
            <a:r>
              <a:rPr lang="en-NZ" sz="1400" b="0" dirty="0">
                <a:latin typeface="Arial" panose="020B0604020202020204" pitchFamily="34" charset="0"/>
                <a:ea typeface="Roboto Slab" panose="020B0604020202020204" charset="0"/>
                <a:cs typeface="Arial" panose="020B0604020202020204" pitchFamily="34" charset="0"/>
              </a:rPr>
              <a:t>Kaiāwhina</a:t>
            </a:r>
            <a:r>
              <a:rPr lang="en-NZ" sz="1400" dirty="0">
                <a:latin typeface="Arial" panose="020B0604020202020204" pitchFamily="34" charset="0"/>
                <a:cs typeface="Arial" panose="020B0604020202020204" pitchFamily="34" charset="0"/>
              </a:rPr>
              <a:t> role</a:t>
            </a:r>
          </a:p>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Flexible learning models that attract more people into these roles</a:t>
            </a:r>
          </a:p>
          <a:p>
            <a:pPr marL="628650" lvl="1" indent="-171450">
              <a:buFont typeface="Arial" panose="020B0604020202020204" pitchFamily="34" charset="0"/>
              <a:buChar char="•"/>
            </a:pPr>
            <a:r>
              <a:rPr lang="en-NZ" sz="1400" b="1" dirty="0">
                <a:latin typeface="Arial" panose="020B0604020202020204" pitchFamily="34" charset="0"/>
                <a:cs typeface="Arial" panose="020B0604020202020204" pitchFamily="34" charset="0"/>
              </a:rPr>
              <a:t>Earn and learn</a:t>
            </a:r>
          </a:p>
          <a:p>
            <a:pPr marL="628650" lvl="1" indent="-171450">
              <a:buFont typeface="Arial" panose="020B0604020202020204" pitchFamily="34" charset="0"/>
              <a:buChar char="•"/>
            </a:pPr>
            <a:r>
              <a:rPr lang="en-NZ" sz="1400" b="1" dirty="0">
                <a:latin typeface="Arial" panose="020B0604020202020204" pitchFamily="34" charset="0"/>
                <a:cs typeface="Arial" panose="020B0604020202020204" pitchFamily="34" charset="0"/>
              </a:rPr>
              <a:t>Multi-channel learning modalities</a:t>
            </a:r>
          </a:p>
          <a:p>
            <a:pPr marL="628650" lvl="1" indent="-171450">
              <a:buFont typeface="Arial" panose="020B0604020202020204" pitchFamily="34" charset="0"/>
              <a:buChar char="•"/>
            </a:pPr>
            <a:r>
              <a:rPr lang="en-NZ" sz="1400" b="1" dirty="0">
                <a:latin typeface="Arial" panose="020B0604020202020204" pitchFamily="34" charset="0"/>
                <a:cs typeface="Arial" panose="020B0604020202020204" pitchFamily="34" charset="0"/>
              </a:rPr>
              <a:t>Ability to train in rural areas</a:t>
            </a:r>
          </a:p>
          <a:p>
            <a:pPr marL="171450"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More opportunities for </a:t>
            </a:r>
            <a:r>
              <a:rPr lang="en-NZ" sz="1400" dirty="0">
                <a:effectLst/>
                <a:latin typeface="Arial" panose="020B0604020202020204" pitchFamily="34" charset="0"/>
                <a:ea typeface="Times New Roman" panose="02020603050405020304" pitchFamily="18" charset="0"/>
                <a:cs typeface="Arial" panose="020B0604020202020204" pitchFamily="34" charset="0"/>
              </a:rPr>
              <a:t>disabled people | </a:t>
            </a:r>
            <a:r>
              <a:rPr lang="en-NZ" sz="1400" dirty="0" err="1">
                <a:effectLst/>
                <a:latin typeface="Arial" panose="020B0604020202020204" pitchFamily="34" charset="0"/>
                <a:ea typeface="Times New Roman" panose="02020603050405020304" pitchFamily="18" charset="0"/>
                <a:cs typeface="Arial" panose="020B0604020202020204" pitchFamily="34" charset="0"/>
              </a:rPr>
              <a:t>tāngata</a:t>
            </a:r>
            <a:r>
              <a:rPr lang="en-NZ" sz="1400" dirty="0">
                <a:effectLst/>
                <a:latin typeface="Arial" panose="020B0604020202020204" pitchFamily="34" charset="0"/>
                <a:ea typeface="Times New Roman" panose="02020603050405020304" pitchFamily="18" charset="0"/>
                <a:cs typeface="Arial" panose="020B0604020202020204" pitchFamily="34" charset="0"/>
              </a:rPr>
              <a:t> </a:t>
            </a:r>
            <a:r>
              <a:rPr lang="en-NZ" sz="1400" dirty="0" err="1">
                <a:effectLst/>
                <a:latin typeface="Arial" panose="020B0604020202020204" pitchFamily="34" charset="0"/>
                <a:ea typeface="Times New Roman" panose="02020603050405020304" pitchFamily="18" charset="0"/>
                <a:cs typeface="Arial" panose="020B0604020202020204" pitchFamily="34" charset="0"/>
              </a:rPr>
              <a:t>whaikaha</a:t>
            </a:r>
            <a:r>
              <a:rPr lang="en-NZ" sz="1400" dirty="0">
                <a:effectLst/>
                <a:latin typeface="Arial" panose="020B0604020202020204" pitchFamily="34" charset="0"/>
                <a:ea typeface="Times New Roman" panose="02020603050405020304" pitchFamily="18" charset="0"/>
                <a:cs typeface="Arial" panose="020B0604020202020204" pitchFamily="34" charset="0"/>
              </a:rPr>
              <a:t> to thrive in </a:t>
            </a:r>
            <a:r>
              <a:rPr lang="en-NZ" sz="1400" b="0" dirty="0">
                <a:latin typeface="Arial" panose="020B0604020202020204" pitchFamily="34" charset="0"/>
                <a:ea typeface="Roboto Slab" panose="020B0604020202020204" charset="0"/>
                <a:cs typeface="Arial" panose="020B0604020202020204" pitchFamily="34" charset="0"/>
              </a:rPr>
              <a:t>Kaiāwhina</a:t>
            </a:r>
            <a:r>
              <a:rPr lang="en-NZ" sz="1400" dirty="0">
                <a:effectLst/>
                <a:latin typeface="Arial" panose="020B0604020202020204" pitchFamily="34" charset="0"/>
                <a:ea typeface="Times New Roman" panose="02020603050405020304" pitchFamily="18" charset="0"/>
                <a:cs typeface="Arial" panose="020B0604020202020204" pitchFamily="34" charset="0"/>
              </a:rPr>
              <a:t> roles</a:t>
            </a:r>
          </a:p>
          <a:p>
            <a:pPr marL="171450" lvl="1"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The Kaiāwhina role is recognised and valued</a:t>
            </a:r>
          </a:p>
          <a:p>
            <a:pPr marL="171450" lvl="1" indent="-171450">
              <a:buFont typeface="Arial" panose="020B0604020202020204" pitchFamily="34" charset="0"/>
              <a:buChar char="•"/>
            </a:pPr>
            <a:r>
              <a:rPr lang="en-NZ" sz="1400" dirty="0">
                <a:latin typeface="Arial" panose="020B0604020202020204" pitchFamily="34" charset="0"/>
                <a:cs typeface="Arial" panose="020B0604020202020204" pitchFamily="34" charset="0"/>
              </a:rPr>
              <a:t>People are proud to work in the Kaiāwhina area </a:t>
            </a:r>
            <a:endParaRPr lang="en-US" sz="1400" dirty="0">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endParaRPr lang="en-NZ" sz="1000" dirty="0"/>
          </a:p>
        </p:txBody>
      </p:sp>
      <p:sp>
        <p:nvSpPr>
          <p:cNvPr id="13" name="Rectangle 12">
            <a:extLst>
              <a:ext uri="{FF2B5EF4-FFF2-40B4-BE49-F238E27FC236}">
                <a16:creationId xmlns:a16="http://schemas.microsoft.com/office/drawing/2014/main" id="{25C1FBAE-2207-9DDC-17FF-AFCAA6A8140A}"/>
              </a:ext>
            </a:extLst>
          </p:cNvPr>
          <p:cNvSpPr/>
          <p:nvPr/>
        </p:nvSpPr>
        <p:spPr>
          <a:xfrm>
            <a:off x="162542" y="1619296"/>
            <a:ext cx="5377343" cy="1237262"/>
          </a:xfrm>
          <a:prstGeom prst="rect">
            <a:avLst/>
          </a:prstGeom>
        </p:spPr>
        <p:txBody>
          <a:bodyPr wrap="square">
            <a:spAutoFit/>
          </a:bodyPr>
          <a:lstStyle/>
          <a:p>
            <a:pPr algn="ctr" defTabSz="533400">
              <a:lnSpc>
                <a:spcPct val="90000"/>
              </a:lnSpc>
              <a:spcBef>
                <a:spcPct val="0"/>
              </a:spcBef>
              <a:spcAft>
                <a:spcPct val="35000"/>
              </a:spcAft>
            </a:pPr>
            <a:r>
              <a:rPr lang="en-NZ" sz="1600" b="1" i="1" dirty="0">
                <a:latin typeface="Calibri" panose="020F0502020204030204" pitchFamily="34" charset="0"/>
                <a:ea typeface="Calibri" panose="020F0502020204030204" pitchFamily="34" charset="0"/>
                <a:cs typeface="Times New Roman" panose="02020603050405020304" pitchFamily="18" charset="0"/>
              </a:rPr>
              <a:t>Whanau and communities will achieve Pae Ora/Ola </a:t>
            </a:r>
            <a:r>
              <a:rPr lang="en-NZ" sz="1600" b="1" i="1" dirty="0" err="1">
                <a:latin typeface="Calibri" panose="020F0502020204030204" pitchFamily="34" charset="0"/>
                <a:ea typeface="Calibri" panose="020F0502020204030204" pitchFamily="34" charset="0"/>
                <a:cs typeface="Times New Roman" panose="02020603050405020304" pitchFamily="18" charset="0"/>
              </a:rPr>
              <a:t>Manuia</a:t>
            </a:r>
            <a:endParaRPr lang="en-NZ" sz="1600" b="1" i="1" dirty="0">
              <a:latin typeface="Calibri" panose="020F0502020204030204" pitchFamily="34" charset="0"/>
              <a:ea typeface="Calibri" panose="020F0502020204030204" pitchFamily="34" charset="0"/>
              <a:cs typeface="Times New Roman" panose="02020603050405020304" pitchFamily="18" charset="0"/>
            </a:endParaRPr>
          </a:p>
          <a:p>
            <a:pPr algn="ctr" defTabSz="533400">
              <a:lnSpc>
                <a:spcPct val="90000"/>
              </a:lnSpc>
              <a:spcBef>
                <a:spcPct val="0"/>
              </a:spcBef>
              <a:spcAft>
                <a:spcPct val="35000"/>
              </a:spcAft>
            </a:pPr>
            <a:r>
              <a:rPr lang="en-NZ" sz="1600" b="1" i="1" dirty="0">
                <a:latin typeface="Calibri" panose="020F0502020204030204" pitchFamily="34" charset="0"/>
                <a:ea typeface="Calibri" panose="020F0502020204030204" pitchFamily="34" charset="0"/>
                <a:cs typeface="Times New Roman" panose="02020603050405020304" pitchFamily="18" charset="0"/>
              </a:rPr>
              <a:t>Through b</a:t>
            </a:r>
            <a:r>
              <a:rPr lang="en-NZ" sz="1600" b="1" i="1" dirty="0">
                <a:effectLst/>
                <a:latin typeface="Calibri" panose="020F0502020204030204" pitchFamily="34" charset="0"/>
                <a:ea typeface="Calibri" panose="020F0502020204030204" pitchFamily="34" charset="0"/>
                <a:cs typeface="Times New Roman" panose="02020603050405020304" pitchFamily="18" charset="0"/>
              </a:rPr>
              <a:t>uilding and developing capability within </a:t>
            </a:r>
          </a:p>
          <a:p>
            <a:pPr algn="ctr" defTabSz="533400">
              <a:lnSpc>
                <a:spcPct val="90000"/>
              </a:lnSpc>
              <a:spcBef>
                <a:spcPct val="0"/>
              </a:spcBef>
              <a:spcAft>
                <a:spcPct val="35000"/>
              </a:spcAft>
            </a:pPr>
            <a:r>
              <a:rPr lang="en-NZ" sz="1600" b="1" i="1" dirty="0">
                <a:effectLst/>
                <a:latin typeface="Calibri" panose="020F0502020204030204" pitchFamily="34" charset="0"/>
                <a:ea typeface="Calibri" panose="020F0502020204030204" pitchFamily="34" charset="0"/>
                <a:cs typeface="Times New Roman" panose="02020603050405020304" pitchFamily="18" charset="0"/>
              </a:rPr>
              <a:t>whanau and communities </a:t>
            </a:r>
          </a:p>
          <a:p>
            <a:pPr algn="ctr" defTabSz="533400">
              <a:lnSpc>
                <a:spcPct val="90000"/>
              </a:lnSpc>
              <a:spcBef>
                <a:spcPct val="0"/>
              </a:spcBef>
              <a:spcAft>
                <a:spcPct val="35000"/>
              </a:spcAft>
            </a:pPr>
            <a:r>
              <a:rPr lang="en-NZ" sz="1600" b="1" i="1" dirty="0">
                <a:effectLst/>
                <a:latin typeface="Calibri" panose="020F0502020204030204" pitchFamily="34" charset="0"/>
                <a:ea typeface="Calibri" panose="020F0502020204030204" pitchFamily="34" charset="0"/>
                <a:cs typeface="Times New Roman" panose="02020603050405020304" pitchFamily="18" charset="0"/>
              </a:rPr>
              <a:t> </a:t>
            </a:r>
            <a:r>
              <a:rPr lang="en-NZ" sz="1600" b="1" i="1" dirty="0">
                <a:solidFill>
                  <a:schemeClr val="dk1"/>
                </a:solidFill>
                <a:latin typeface="Calibri" panose="020F0502020204030204" pitchFamily="34" charset="0"/>
                <a:ea typeface="Calibri" panose="020F0502020204030204" pitchFamily="34" charset="0"/>
                <a:cs typeface="Times New Roman" panose="02020603050405020304" pitchFamily="18" charset="0"/>
              </a:rPr>
              <a:t>By</a:t>
            </a:r>
            <a:r>
              <a:rPr lang="en-NZ" sz="1600" kern="1200" dirty="0">
                <a:solidFill>
                  <a:schemeClr val="dk1"/>
                </a:solidFill>
                <a:latin typeface="+mn-lt"/>
                <a:ea typeface="+mn-ea"/>
                <a:cs typeface="+mn-cs"/>
              </a:rPr>
              <a:t> </a:t>
            </a:r>
            <a:r>
              <a:rPr lang="en-NZ" sz="1600" b="1" kern="1200" dirty="0">
                <a:solidFill>
                  <a:schemeClr val="dk1"/>
                </a:solidFill>
                <a:latin typeface="+mn-lt"/>
                <a:ea typeface="+mn-ea"/>
                <a:cs typeface="+mn-cs"/>
              </a:rPr>
              <a:t>growing</a:t>
            </a:r>
            <a:r>
              <a:rPr lang="en-US" sz="1600" b="1" kern="1200" dirty="0">
                <a:solidFill>
                  <a:schemeClr val="dk1"/>
                </a:solidFill>
                <a:latin typeface="+mn-lt"/>
                <a:ea typeface="+mn-ea"/>
                <a:cs typeface="+mn-cs"/>
              </a:rPr>
              <a:t>, valuing and retaining the </a:t>
            </a:r>
            <a:r>
              <a:rPr lang="en-US" sz="1600" b="1" kern="1200" dirty="0" err="1">
                <a:solidFill>
                  <a:schemeClr val="dk1"/>
                </a:solidFill>
                <a:latin typeface="+mn-lt"/>
                <a:ea typeface="+mn-ea"/>
                <a:cs typeface="+mn-cs"/>
              </a:rPr>
              <a:t>kaiāwhina</a:t>
            </a:r>
            <a:r>
              <a:rPr lang="en-US" sz="1600" b="1" kern="1200" dirty="0">
                <a:solidFill>
                  <a:schemeClr val="dk1"/>
                </a:solidFill>
                <a:latin typeface="+mn-lt"/>
                <a:ea typeface="+mn-ea"/>
                <a:cs typeface="+mn-cs"/>
              </a:rPr>
              <a:t> workforce</a:t>
            </a:r>
            <a:endParaRPr lang="en-NZ" sz="1600" b="1" dirty="0"/>
          </a:p>
        </p:txBody>
      </p:sp>
      <p:sp>
        <p:nvSpPr>
          <p:cNvPr id="14" name="TextBox 13">
            <a:extLst>
              <a:ext uri="{FF2B5EF4-FFF2-40B4-BE49-F238E27FC236}">
                <a16:creationId xmlns:a16="http://schemas.microsoft.com/office/drawing/2014/main" id="{27895870-0807-B181-098E-8C642EBB1207}"/>
              </a:ext>
            </a:extLst>
          </p:cNvPr>
          <p:cNvSpPr txBox="1"/>
          <p:nvPr/>
        </p:nvSpPr>
        <p:spPr>
          <a:xfrm>
            <a:off x="6096000" y="3680650"/>
            <a:ext cx="5923018" cy="3135474"/>
          </a:xfrm>
          <a:prstGeom prst="rect">
            <a:avLst/>
          </a:prstGeom>
          <a:noFill/>
        </p:spPr>
        <p:txBody>
          <a:bodyPr wrap="square" rtlCol="0">
            <a:spAutoFit/>
          </a:bodyPr>
          <a:lstStyle/>
          <a:p>
            <a:pPr marL="285750" indent="-285750">
              <a:lnSpc>
                <a:spcPct val="107000"/>
              </a:lnSpc>
              <a:buFont typeface="Arial" panose="020B0604020202020204" pitchFamily="34" charset="0"/>
              <a:buChar char="•"/>
            </a:pPr>
            <a:r>
              <a:rPr lang="en-NZ" sz="1400" b="0" dirty="0">
                <a:latin typeface="Arial" panose="020B0604020202020204" pitchFamily="34" charset="0"/>
                <a:ea typeface="Roboto Slab" panose="020B0604020202020204" charset="0"/>
                <a:cs typeface="Arial" panose="020B0604020202020204" pitchFamily="34" charset="0"/>
              </a:rPr>
              <a:t>Establish the Kaiāwhina  Workforce Working Group </a:t>
            </a:r>
          </a:p>
          <a:p>
            <a:pPr marL="285750" indent="-285750">
              <a:lnSpc>
                <a:spcPct val="107000"/>
              </a:lnSpc>
              <a:buFont typeface="Arial" panose="020B0604020202020204" pitchFamily="34" charset="0"/>
              <a:buChar char="•"/>
            </a:pP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Service agreement in place with </a:t>
            </a:r>
            <a:r>
              <a:rPr lang="en-US" sz="1400" b="0" dirty="0" err="1">
                <a:solidFill>
                  <a:schemeClr val="tx1"/>
                </a:solidFill>
                <a:latin typeface="Arial" panose="020B0604020202020204" pitchFamily="34" charset="0"/>
                <a:ea typeface="Roboto Slab" panose="020B0604020202020204" charset="0"/>
                <a:cs typeface="Arial" panose="020B0604020202020204" pitchFamily="34" charset="0"/>
              </a:rPr>
              <a:t>Toitu</a:t>
            </a: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 Te Wairoa to ensure prioritization </a:t>
            </a:r>
          </a:p>
          <a:p>
            <a:pPr>
              <a:lnSpc>
                <a:spcPct val="107000"/>
              </a:lnSpc>
            </a:pPr>
            <a:r>
              <a:rPr lang="en-US" sz="1400" dirty="0">
                <a:latin typeface="Arial" panose="020B0604020202020204" pitchFamily="34" charset="0"/>
                <a:ea typeface="Roboto Slab" panose="020B0604020202020204" charset="0"/>
                <a:cs typeface="Arial" panose="020B0604020202020204" pitchFamily="34" charset="0"/>
              </a:rPr>
              <a:t>       </a:t>
            </a: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of </a:t>
            </a:r>
            <a:r>
              <a:rPr lang="en-NZ" sz="1400" b="0" kern="1200" dirty="0">
                <a:solidFill>
                  <a:schemeClr val="tx1"/>
                </a:solidFill>
                <a:latin typeface="Arial" panose="020B0604020202020204" pitchFamily="34" charset="0"/>
                <a:cs typeface="Arial" panose="020B0604020202020204" pitchFamily="34" charset="0"/>
              </a:rPr>
              <a:t>micro-credentialling</a:t>
            </a:r>
            <a:endParaRPr lang="en-US" sz="1400" b="0" dirty="0">
              <a:solidFill>
                <a:schemeClr val="tx1"/>
              </a:solidFill>
              <a:latin typeface="Arial" panose="020B0604020202020204" pitchFamily="34" charset="0"/>
              <a:ea typeface="Roboto Slab" panose="020B0604020202020204" charset="0"/>
              <a:cs typeface="Arial" panose="020B0604020202020204" pitchFamily="34" charset="0"/>
            </a:endParaRPr>
          </a:p>
          <a:p>
            <a:pPr marL="285750" indent="-285750">
              <a:lnSpc>
                <a:spcPct val="107000"/>
              </a:lnSpc>
              <a:buFont typeface="Arial" panose="020B0604020202020204" pitchFamily="34" charset="0"/>
              <a:buChar char="•"/>
            </a:pP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Work programme agreed and implemented.</a:t>
            </a:r>
          </a:p>
          <a:p>
            <a:pPr marL="285750" indent="-285750">
              <a:lnSpc>
                <a:spcPct val="107000"/>
              </a:lnSpc>
              <a:buFont typeface="Arial" panose="020B0604020202020204" pitchFamily="34" charset="0"/>
              <a:buChar char="•"/>
            </a:pP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Priority areas:</a:t>
            </a:r>
          </a:p>
          <a:p>
            <a:pPr marL="925830" lvl="1" indent="-285750">
              <a:lnSpc>
                <a:spcPct val="107000"/>
              </a:lnSpc>
              <a:buFont typeface="Arial" panose="020B0604020202020204" pitchFamily="34" charset="0"/>
              <a:buChar char="•"/>
            </a:pPr>
            <a:r>
              <a:rPr lang="en-US" sz="1400" b="1" dirty="0">
                <a:solidFill>
                  <a:schemeClr val="tx1"/>
                </a:solidFill>
                <a:latin typeface="Arial" panose="020B0604020202020204" pitchFamily="34" charset="0"/>
                <a:ea typeface="Roboto Slab" panose="020B0604020202020204" charset="0"/>
                <a:cs typeface="Arial" panose="020B0604020202020204" pitchFamily="34" charset="0"/>
              </a:rPr>
              <a:t>Vaccinator health workforce development</a:t>
            </a:r>
          </a:p>
          <a:p>
            <a:pPr marL="925830" lvl="1" indent="-285750">
              <a:lnSpc>
                <a:spcPct val="107000"/>
              </a:lnSpc>
              <a:buFont typeface="Arial" panose="020B0604020202020204" pitchFamily="34" charset="0"/>
              <a:buChar char="•"/>
            </a:pPr>
            <a:r>
              <a:rPr lang="en-US" sz="1400" b="1" dirty="0">
                <a:solidFill>
                  <a:schemeClr val="tx1"/>
                </a:solidFill>
                <a:latin typeface="Arial" panose="020B0604020202020204" pitchFamily="34" charset="0"/>
                <a:ea typeface="Roboto Slab" panose="020B0604020202020204" charset="0"/>
                <a:cs typeface="Arial" panose="020B0604020202020204" pitchFamily="34" charset="0"/>
              </a:rPr>
              <a:t>Micro-credentialling</a:t>
            </a:r>
          </a:p>
          <a:p>
            <a:pPr marL="925830" lvl="1" indent="-285750">
              <a:lnSpc>
                <a:spcPct val="107000"/>
              </a:lnSpc>
              <a:buFont typeface="Arial" panose="020B0604020202020204" pitchFamily="34" charset="0"/>
              <a:buChar char="•"/>
            </a:pPr>
            <a:r>
              <a:rPr lang="en-US" sz="1400" b="1" dirty="0">
                <a:solidFill>
                  <a:schemeClr val="tx1"/>
                </a:solidFill>
                <a:latin typeface="Arial" panose="020B0604020202020204" pitchFamily="34" charset="0"/>
                <a:ea typeface="Roboto Slab" panose="020B0604020202020204" charset="0"/>
                <a:cs typeface="Arial" panose="020B0604020202020204" pitchFamily="34" charset="0"/>
              </a:rPr>
              <a:t>Oral health</a:t>
            </a:r>
          </a:p>
          <a:p>
            <a:pPr marL="925830" lvl="1" indent="-285750">
              <a:lnSpc>
                <a:spcPct val="107000"/>
              </a:lnSpc>
              <a:buFont typeface="Arial" panose="020B0604020202020204" pitchFamily="34" charset="0"/>
              <a:buChar char="•"/>
            </a:pPr>
            <a:r>
              <a:rPr lang="en-US" sz="1400" b="1" dirty="0">
                <a:solidFill>
                  <a:schemeClr val="tx1"/>
                </a:solidFill>
                <a:latin typeface="Arial" panose="020B0604020202020204" pitchFamily="34" charset="0"/>
                <a:ea typeface="Roboto Slab" panose="020B0604020202020204" charset="0"/>
                <a:cs typeface="Arial" panose="020B0604020202020204" pitchFamily="34" charset="0"/>
              </a:rPr>
              <a:t>Health Care Assistants ‘Earn as you learn’ model</a:t>
            </a:r>
          </a:p>
          <a:p>
            <a:pPr marL="285750" lvl="0" indent="-285750">
              <a:lnSpc>
                <a:spcPct val="107000"/>
              </a:lnSpc>
              <a:buFont typeface="Arial" panose="020B0604020202020204" pitchFamily="34" charset="0"/>
              <a:buChar char="•"/>
            </a:pP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Sector engagement model developed</a:t>
            </a:r>
          </a:p>
          <a:p>
            <a:pPr marL="285750" lvl="0" indent="-285750">
              <a:lnSpc>
                <a:spcPct val="107000"/>
              </a:lnSpc>
              <a:buFont typeface="Arial" panose="020B0604020202020204" pitchFamily="34" charset="0"/>
              <a:buChar char="•"/>
            </a:pPr>
            <a:r>
              <a:rPr lang="en-US" sz="1400" b="0" dirty="0">
                <a:solidFill>
                  <a:schemeClr val="tx1"/>
                </a:solidFill>
                <a:latin typeface="Arial" panose="020B0604020202020204" pitchFamily="34" charset="0"/>
                <a:ea typeface="Roboto Slab" panose="020B0604020202020204" charset="0"/>
                <a:cs typeface="Arial" panose="020B0604020202020204" pitchFamily="34" charset="0"/>
              </a:rPr>
              <a:t>Initial update to the sector</a:t>
            </a:r>
            <a:endParaRPr lang="en-US" sz="1400" b="0" dirty="0">
              <a:latin typeface="Arial" panose="020B0604020202020204" pitchFamily="34" charset="0"/>
              <a:ea typeface="Roboto Slab" panose="020B0604020202020204" charset="0"/>
              <a:cs typeface="Arial" panose="020B0604020202020204" pitchFamily="34" charset="0"/>
            </a:endParaRPr>
          </a:p>
          <a:p>
            <a:endParaRPr lang="en-NZ" dirty="0"/>
          </a:p>
        </p:txBody>
      </p:sp>
      <p:sp>
        <p:nvSpPr>
          <p:cNvPr id="16" name="TextBox 15">
            <a:extLst>
              <a:ext uri="{FF2B5EF4-FFF2-40B4-BE49-F238E27FC236}">
                <a16:creationId xmlns:a16="http://schemas.microsoft.com/office/drawing/2014/main" id="{3DEC42F8-F188-5230-2EC0-A76A91A712A9}"/>
              </a:ext>
            </a:extLst>
          </p:cNvPr>
          <p:cNvSpPr txBox="1"/>
          <p:nvPr/>
        </p:nvSpPr>
        <p:spPr>
          <a:xfrm>
            <a:off x="5989250" y="3149739"/>
            <a:ext cx="5805512" cy="369332"/>
          </a:xfrm>
          <a:prstGeom prst="rect">
            <a:avLst/>
          </a:prstGeom>
          <a:solidFill>
            <a:schemeClr val="accent3"/>
          </a:solidFill>
        </p:spPr>
        <p:txBody>
          <a:bodyPr wrap="square" rtlCol="0">
            <a:spAutoFit/>
          </a:bodyPr>
          <a:lstStyle/>
          <a:p>
            <a:pPr algn="ctr"/>
            <a:r>
              <a:rPr lang="en-US" b="1" dirty="0"/>
              <a:t>Plan to December 2022</a:t>
            </a:r>
          </a:p>
        </p:txBody>
      </p:sp>
    </p:spTree>
    <p:extLst>
      <p:ext uri="{BB962C8B-B14F-4D97-AF65-F5344CB8AC3E}">
        <p14:creationId xmlns:p14="http://schemas.microsoft.com/office/powerpoint/2010/main" val="740949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C2EEB1-3662-42E6-86FB-8FAD3E9C5A0E}"/>
              </a:ext>
            </a:extLst>
          </p:cNvPr>
          <p:cNvSpPr>
            <a:spLocks noGrp="1"/>
          </p:cNvSpPr>
          <p:nvPr>
            <p:ph type="body" sz="quarter" idx="14"/>
          </p:nvPr>
        </p:nvSpPr>
        <p:spPr>
          <a:xfrm>
            <a:off x="814137" y="782219"/>
            <a:ext cx="10133611" cy="753979"/>
          </a:xfrm>
        </p:spPr>
        <p:txBody>
          <a:bodyPr/>
          <a:lstStyle/>
          <a:p>
            <a:r>
              <a:rPr lang="en-NZ" sz="3600" dirty="0"/>
              <a:t>Further potential for Micro credentialling</a:t>
            </a:r>
          </a:p>
          <a:p>
            <a:endParaRPr lang="en-NZ" sz="3600" dirty="0"/>
          </a:p>
          <a:p>
            <a:pPr marL="571500" indent="-571500">
              <a:buFont typeface="Arial" panose="020B0604020202020204" pitchFamily="34" charset="0"/>
              <a:buChar char="•"/>
            </a:pPr>
            <a:r>
              <a:rPr lang="en-NZ" sz="3600" dirty="0"/>
              <a:t>Roles to support registered professions working top of scope</a:t>
            </a:r>
          </a:p>
          <a:p>
            <a:pPr marL="571500" indent="-571500">
              <a:buFont typeface="Arial" panose="020B0604020202020204" pitchFamily="34" charset="0"/>
              <a:buChar char="•"/>
            </a:pPr>
            <a:r>
              <a:rPr lang="en-NZ" sz="3600" dirty="0"/>
              <a:t>Pathways to registration</a:t>
            </a:r>
          </a:p>
          <a:p>
            <a:pPr marL="571500" indent="-571500">
              <a:buFont typeface="Arial" panose="020B0604020202020204" pitchFamily="34" charset="0"/>
              <a:buChar char="•"/>
            </a:pPr>
            <a:r>
              <a:rPr lang="en-NZ" sz="3600" dirty="0"/>
              <a:t>Recognition of existing training programmes</a:t>
            </a:r>
          </a:p>
          <a:p>
            <a:pPr marL="571500" indent="-571500">
              <a:buFont typeface="Arial" panose="020B0604020202020204" pitchFamily="34" charset="0"/>
              <a:buChar char="•"/>
            </a:pPr>
            <a:r>
              <a:rPr lang="en-NZ" sz="3600" dirty="0"/>
              <a:t>Flexible scopes of practice</a:t>
            </a:r>
          </a:p>
          <a:p>
            <a:pPr marL="571500" indent="-571500">
              <a:buFont typeface="Arial" panose="020B0604020202020204" pitchFamily="34" charset="0"/>
              <a:buChar char="•"/>
            </a:pPr>
            <a:endParaRPr lang="en-NZ" sz="3600" dirty="0"/>
          </a:p>
          <a:p>
            <a:pPr marL="571500" indent="-571500">
              <a:buFont typeface="Arial" panose="020B0604020202020204" pitchFamily="34" charset="0"/>
              <a:buChar char="•"/>
            </a:pPr>
            <a:endParaRPr lang="en-NZ" sz="3600" dirty="0"/>
          </a:p>
        </p:txBody>
      </p:sp>
    </p:spTree>
    <p:extLst>
      <p:ext uri="{BB962C8B-B14F-4D97-AF65-F5344CB8AC3E}">
        <p14:creationId xmlns:p14="http://schemas.microsoft.com/office/powerpoint/2010/main" val="2482205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9B3066-3E46-FB19-A4DF-2076D56C7EA3}"/>
              </a:ext>
            </a:extLst>
          </p:cNvPr>
          <p:cNvSpPr>
            <a:spLocks noGrp="1"/>
          </p:cNvSpPr>
          <p:nvPr>
            <p:ph type="body" sz="quarter" idx="14"/>
          </p:nvPr>
        </p:nvSpPr>
        <p:spPr>
          <a:xfrm>
            <a:off x="482413" y="493496"/>
            <a:ext cx="11227174" cy="753979"/>
          </a:xfrm>
        </p:spPr>
        <p:txBody>
          <a:bodyPr/>
          <a:lstStyle/>
          <a:p>
            <a:r>
              <a:rPr lang="en-NZ" sz="3600" dirty="0">
                <a:solidFill>
                  <a:schemeClr val="tx1"/>
                </a:solidFill>
                <a:latin typeface="Poppins" panose="00000500000000000000" pitchFamily="2" charset="0"/>
                <a:cs typeface="Poppins" panose="00000500000000000000" pitchFamily="2" charset="0"/>
              </a:rPr>
              <a:t>Allied Health, Technical &amp; Scientific</a:t>
            </a:r>
          </a:p>
        </p:txBody>
      </p:sp>
      <p:pic>
        <p:nvPicPr>
          <p:cNvPr id="4" name="Picture 3">
            <a:extLst>
              <a:ext uri="{FF2B5EF4-FFF2-40B4-BE49-F238E27FC236}">
                <a16:creationId xmlns:a16="http://schemas.microsoft.com/office/drawing/2014/main" id="{D8C36370-BF5D-59C5-6509-981175D1448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07952" y="2745665"/>
            <a:ext cx="2217738" cy="261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a:extLst>
              <a:ext uri="{FF2B5EF4-FFF2-40B4-BE49-F238E27FC236}">
                <a16:creationId xmlns:a16="http://schemas.microsoft.com/office/drawing/2014/main" id="{9DCB6BCF-38AA-7BA2-F475-4C2BA3C43B14}"/>
              </a:ext>
            </a:extLst>
          </p:cNvPr>
          <p:cNvSpPr/>
          <p:nvPr/>
        </p:nvSpPr>
        <p:spPr>
          <a:xfrm>
            <a:off x="8832230" y="3689634"/>
            <a:ext cx="781050" cy="3567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NZ"/>
          </a:p>
        </p:txBody>
      </p:sp>
      <p:sp>
        <p:nvSpPr>
          <p:cNvPr id="6" name="TextBox 5">
            <a:extLst>
              <a:ext uri="{FF2B5EF4-FFF2-40B4-BE49-F238E27FC236}">
                <a16:creationId xmlns:a16="http://schemas.microsoft.com/office/drawing/2014/main" id="{4EF1915C-1570-B2B8-4183-08CDBF4250C2}"/>
              </a:ext>
            </a:extLst>
          </p:cNvPr>
          <p:cNvSpPr txBox="1"/>
          <p:nvPr/>
        </p:nvSpPr>
        <p:spPr>
          <a:xfrm>
            <a:off x="8751444" y="2896420"/>
            <a:ext cx="942623"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NZ" sz="1200" b="1"/>
              <a:t>Strategic Workforce ‘pipeline’ audit</a:t>
            </a:r>
          </a:p>
        </p:txBody>
      </p:sp>
      <p:pic>
        <p:nvPicPr>
          <p:cNvPr id="7" name="Picture 6">
            <a:extLst>
              <a:ext uri="{FF2B5EF4-FFF2-40B4-BE49-F238E27FC236}">
                <a16:creationId xmlns:a16="http://schemas.microsoft.com/office/drawing/2014/main" id="{34E83709-8034-5111-7E2C-8504D4412A8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30398" y="4131704"/>
            <a:ext cx="781050" cy="77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7">
            <a:extLst>
              <a:ext uri="{FF2B5EF4-FFF2-40B4-BE49-F238E27FC236}">
                <a16:creationId xmlns:a16="http://schemas.microsoft.com/office/drawing/2014/main" id="{F44AAAA2-94DE-4686-A489-BC67B64EB997}"/>
              </a:ext>
            </a:extLst>
          </p:cNvPr>
          <p:cNvGrpSpPr/>
          <p:nvPr/>
        </p:nvGrpSpPr>
        <p:grpSpPr>
          <a:xfrm>
            <a:off x="6715092" y="2341984"/>
            <a:ext cx="2018801" cy="3416353"/>
            <a:chOff x="181291" y="2656633"/>
            <a:chExt cx="1780601" cy="3417974"/>
          </a:xfrm>
          <a:solidFill>
            <a:schemeClr val="accent5">
              <a:lumMod val="20000"/>
              <a:lumOff val="80000"/>
            </a:schemeClr>
          </a:solidFill>
        </p:grpSpPr>
        <p:sp>
          <p:nvSpPr>
            <p:cNvPr id="9" name="Rectangle 8">
              <a:extLst>
                <a:ext uri="{FF2B5EF4-FFF2-40B4-BE49-F238E27FC236}">
                  <a16:creationId xmlns:a16="http://schemas.microsoft.com/office/drawing/2014/main" id="{12CEB289-C962-40D1-A9AD-DED411EF3A91}"/>
                </a:ext>
              </a:extLst>
            </p:cNvPr>
            <p:cNvSpPr/>
            <p:nvPr/>
          </p:nvSpPr>
          <p:spPr>
            <a:xfrm>
              <a:off x="181593" y="2656633"/>
              <a:ext cx="1764000" cy="324000"/>
            </a:xfrm>
            <a:prstGeom prst="rect">
              <a:avLst/>
            </a:prstGeom>
            <a:solidFill>
              <a:srgbClr val="92D05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Cardiac Sonographers</a:t>
              </a:r>
            </a:p>
          </p:txBody>
        </p:sp>
        <p:sp>
          <p:nvSpPr>
            <p:cNvPr id="10" name="Rectangle 9">
              <a:extLst>
                <a:ext uri="{FF2B5EF4-FFF2-40B4-BE49-F238E27FC236}">
                  <a16:creationId xmlns:a16="http://schemas.microsoft.com/office/drawing/2014/main" id="{80C86828-BFF6-456C-B2F4-2434E66CBAD2}"/>
                </a:ext>
              </a:extLst>
            </p:cNvPr>
            <p:cNvSpPr/>
            <p:nvPr/>
          </p:nvSpPr>
          <p:spPr>
            <a:xfrm>
              <a:off x="181291" y="3050780"/>
              <a:ext cx="1764000" cy="324000"/>
            </a:xfrm>
            <a:prstGeom prst="rect">
              <a:avLst/>
            </a:prstGeom>
            <a:solidFill>
              <a:srgbClr val="92D05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dirty="0">
                  <a:solidFill>
                    <a:schemeClr val="tx1"/>
                  </a:solidFill>
                </a:rPr>
                <a:t>Cardiac Physiologists</a:t>
              </a:r>
            </a:p>
          </p:txBody>
        </p:sp>
        <p:sp>
          <p:nvSpPr>
            <p:cNvPr id="11" name="Rectangle 10">
              <a:extLst>
                <a:ext uri="{FF2B5EF4-FFF2-40B4-BE49-F238E27FC236}">
                  <a16:creationId xmlns:a16="http://schemas.microsoft.com/office/drawing/2014/main" id="{0BB76D55-ACD9-4CE4-B6B3-0E345B302974}"/>
                </a:ext>
              </a:extLst>
            </p:cNvPr>
            <p:cNvSpPr/>
            <p:nvPr/>
          </p:nvSpPr>
          <p:spPr>
            <a:xfrm>
              <a:off x="187151" y="4981185"/>
              <a:ext cx="1764000" cy="3240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Psychologists</a:t>
              </a:r>
            </a:p>
          </p:txBody>
        </p:sp>
        <p:sp>
          <p:nvSpPr>
            <p:cNvPr id="12" name="Rectangle 11">
              <a:extLst>
                <a:ext uri="{FF2B5EF4-FFF2-40B4-BE49-F238E27FC236}">
                  <a16:creationId xmlns:a16="http://schemas.microsoft.com/office/drawing/2014/main" id="{65C0B80C-1EB0-4FD7-91B1-0AC23570A37B}"/>
                </a:ext>
              </a:extLst>
            </p:cNvPr>
            <p:cNvSpPr/>
            <p:nvPr/>
          </p:nvSpPr>
          <p:spPr>
            <a:xfrm>
              <a:off x="181291" y="3433316"/>
              <a:ext cx="1764000" cy="3240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Oral Health Therapists</a:t>
              </a:r>
            </a:p>
          </p:txBody>
        </p:sp>
        <p:sp>
          <p:nvSpPr>
            <p:cNvPr id="13" name="Rectangle 12">
              <a:extLst>
                <a:ext uri="{FF2B5EF4-FFF2-40B4-BE49-F238E27FC236}">
                  <a16:creationId xmlns:a16="http://schemas.microsoft.com/office/drawing/2014/main" id="{2721E3C1-8E1F-4B1A-801E-0436D07C3FE7}"/>
                </a:ext>
              </a:extLst>
            </p:cNvPr>
            <p:cNvSpPr/>
            <p:nvPr/>
          </p:nvSpPr>
          <p:spPr>
            <a:xfrm>
              <a:off x="187151" y="4210252"/>
              <a:ext cx="1764000" cy="3240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Physiotherapists</a:t>
              </a:r>
            </a:p>
          </p:txBody>
        </p:sp>
        <p:sp>
          <p:nvSpPr>
            <p:cNvPr id="14" name="Rectangle 13">
              <a:extLst>
                <a:ext uri="{FF2B5EF4-FFF2-40B4-BE49-F238E27FC236}">
                  <a16:creationId xmlns:a16="http://schemas.microsoft.com/office/drawing/2014/main" id="{32BEB4DB-2193-4A3F-8107-F0BDE93EBF34}"/>
                </a:ext>
              </a:extLst>
            </p:cNvPr>
            <p:cNvSpPr/>
            <p:nvPr/>
          </p:nvSpPr>
          <p:spPr>
            <a:xfrm>
              <a:off x="187151" y="4594865"/>
              <a:ext cx="1764000" cy="3240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Occupational Therapists</a:t>
              </a:r>
            </a:p>
          </p:txBody>
        </p:sp>
        <p:sp>
          <p:nvSpPr>
            <p:cNvPr id="15" name="Rectangle 14">
              <a:extLst>
                <a:ext uri="{FF2B5EF4-FFF2-40B4-BE49-F238E27FC236}">
                  <a16:creationId xmlns:a16="http://schemas.microsoft.com/office/drawing/2014/main" id="{56471464-BC14-4872-A77E-605AF2A71519}"/>
                </a:ext>
              </a:extLst>
            </p:cNvPr>
            <p:cNvSpPr/>
            <p:nvPr/>
          </p:nvSpPr>
          <p:spPr>
            <a:xfrm>
              <a:off x="193674" y="5368071"/>
              <a:ext cx="1764000" cy="3240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Pharmacists</a:t>
              </a:r>
            </a:p>
          </p:txBody>
        </p:sp>
        <p:sp>
          <p:nvSpPr>
            <p:cNvPr id="16" name="Rectangle 15">
              <a:extLst>
                <a:ext uri="{FF2B5EF4-FFF2-40B4-BE49-F238E27FC236}">
                  <a16:creationId xmlns:a16="http://schemas.microsoft.com/office/drawing/2014/main" id="{1673E639-E24C-4B18-8163-BAA3FEFE6DE5}"/>
                </a:ext>
              </a:extLst>
            </p:cNvPr>
            <p:cNvSpPr/>
            <p:nvPr/>
          </p:nvSpPr>
          <p:spPr>
            <a:xfrm>
              <a:off x="197892" y="5750607"/>
              <a:ext cx="1764000" cy="324000"/>
            </a:xfrm>
            <a:prstGeom prst="rect">
              <a:avLst/>
            </a:prstGeom>
            <a:solidFill>
              <a:srgbClr val="92D05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Paramedics</a:t>
              </a:r>
            </a:p>
          </p:txBody>
        </p:sp>
        <p:sp>
          <p:nvSpPr>
            <p:cNvPr id="17" name="Rectangle 16">
              <a:extLst>
                <a:ext uri="{FF2B5EF4-FFF2-40B4-BE49-F238E27FC236}">
                  <a16:creationId xmlns:a16="http://schemas.microsoft.com/office/drawing/2014/main" id="{33662CF0-7B01-4F96-BD32-200C0231B8DD}"/>
                </a:ext>
              </a:extLst>
            </p:cNvPr>
            <p:cNvSpPr/>
            <p:nvPr/>
          </p:nvSpPr>
          <p:spPr>
            <a:xfrm>
              <a:off x="181291" y="3822512"/>
              <a:ext cx="1764000" cy="324000"/>
            </a:xfrm>
            <a:prstGeom prst="rect">
              <a:avLst/>
            </a:prstGeom>
            <a:solidFill>
              <a:srgbClr val="92D05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NZ" sz="1200">
                  <a:solidFill>
                    <a:schemeClr val="tx1"/>
                  </a:solidFill>
                </a:rPr>
                <a:t>Anaesthetic Technicians</a:t>
              </a:r>
            </a:p>
          </p:txBody>
        </p:sp>
      </p:grpSp>
      <p:sp>
        <p:nvSpPr>
          <p:cNvPr id="18" name="TextBox 17">
            <a:extLst>
              <a:ext uri="{FF2B5EF4-FFF2-40B4-BE49-F238E27FC236}">
                <a16:creationId xmlns:a16="http://schemas.microsoft.com/office/drawing/2014/main" id="{61F8016E-4581-5D15-55CE-9BD87A7156D1}"/>
              </a:ext>
            </a:extLst>
          </p:cNvPr>
          <p:cNvSpPr txBox="1"/>
          <p:nvPr/>
        </p:nvSpPr>
        <p:spPr>
          <a:xfrm>
            <a:off x="6802180" y="1923033"/>
            <a:ext cx="1726152" cy="338554"/>
          </a:xfrm>
          <a:prstGeom prst="rect">
            <a:avLst/>
          </a:prstGeom>
          <a:noFill/>
        </p:spPr>
        <p:txBody>
          <a:bodyPr wrap="square" rtlCol="0">
            <a:spAutoFit/>
          </a:bodyPr>
          <a:lstStyle/>
          <a:p>
            <a:pPr algn="ctr"/>
            <a:r>
              <a:rPr lang="en-NZ" sz="1600" b="1" dirty="0">
                <a:latin typeface="Arial" panose="020B0604020202020204" pitchFamily="34" charset="0"/>
                <a:cs typeface="Arial" panose="020B0604020202020204" pitchFamily="34" charset="0"/>
              </a:rPr>
              <a:t>Priority Areas</a:t>
            </a:r>
            <a:endParaRPr lang="en-NZ" b="1" dirty="0">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F2080A78-E7D8-869A-0831-05ECD6359E6F}"/>
              </a:ext>
            </a:extLst>
          </p:cNvPr>
          <p:cNvSpPr/>
          <p:nvPr/>
        </p:nvSpPr>
        <p:spPr>
          <a:xfrm>
            <a:off x="350662" y="4719316"/>
            <a:ext cx="6106922" cy="1765889"/>
          </a:xfrm>
          <a:prstGeom prst="roundRect">
            <a:avLst>
              <a:gd name="adj" fmla="val 22081"/>
            </a:avLst>
          </a:prstGeom>
          <a:noFill/>
          <a:ln>
            <a:solidFill>
              <a:srgbClr val="00A2AC"/>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Aft>
                <a:spcPts val="300"/>
              </a:spcAft>
            </a:pPr>
            <a:r>
              <a:rPr lang="en-NZ" sz="1600" b="1" dirty="0">
                <a:solidFill>
                  <a:schemeClr val="tx1"/>
                </a:solidFill>
                <a:latin typeface="Arial" panose="020B0604020202020204" pitchFamily="34" charset="0"/>
                <a:cs typeface="Arial" panose="020B0604020202020204" pitchFamily="34" charset="0"/>
              </a:rPr>
              <a:t>Desired Outcomes &amp; actions</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Te Tiriti partnership &amp; </a:t>
            </a:r>
            <a:r>
              <a:rPr lang="en-NZ" sz="1400" dirty="0" err="1">
                <a:solidFill>
                  <a:schemeClr val="tx1"/>
                </a:solidFill>
                <a:latin typeface="Arial" panose="020B0604020202020204" pitchFamily="34" charset="0"/>
                <a:cs typeface="Arial" panose="020B0604020202020204" pitchFamily="34" charset="0"/>
              </a:rPr>
              <a:t>Whakamaua</a:t>
            </a:r>
            <a:r>
              <a:rPr lang="en-NZ" sz="1400" dirty="0">
                <a:solidFill>
                  <a:schemeClr val="tx1"/>
                </a:solidFill>
                <a:latin typeface="Arial" panose="020B0604020202020204" pitchFamily="34" charset="0"/>
                <a:cs typeface="Arial" panose="020B0604020202020204" pitchFamily="34" charset="0"/>
              </a:rPr>
              <a:t> priorities throughout</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NZ-based training programmes/sustainable programmes  available</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Training programmes suitable for </a:t>
            </a:r>
            <a:r>
              <a:rPr lang="en-NZ" sz="1400" dirty="0" err="1">
                <a:solidFill>
                  <a:schemeClr val="tx1"/>
                </a:solidFill>
                <a:latin typeface="Arial" panose="020B0604020202020204" pitchFamily="34" charset="0"/>
                <a:cs typeface="Arial" panose="020B0604020202020204" pitchFamily="34" charset="0"/>
              </a:rPr>
              <a:t>Maori</a:t>
            </a:r>
            <a:r>
              <a:rPr lang="en-NZ" sz="1400" dirty="0">
                <a:solidFill>
                  <a:schemeClr val="tx1"/>
                </a:solidFill>
                <a:latin typeface="Arial" panose="020B0604020202020204" pitchFamily="34" charset="0"/>
                <a:cs typeface="Arial" panose="020B0604020202020204" pitchFamily="34" charset="0"/>
              </a:rPr>
              <a:t> &amp; Pacific trainees</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Implementation of micro-credentialing</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Ability for AH S&amp;T to work at top of scope to best support community</a:t>
            </a:r>
          </a:p>
        </p:txBody>
      </p:sp>
      <p:sp>
        <p:nvSpPr>
          <p:cNvPr id="20" name="Rectangle: Rounded Corners 19">
            <a:extLst>
              <a:ext uri="{FF2B5EF4-FFF2-40B4-BE49-F238E27FC236}">
                <a16:creationId xmlns:a16="http://schemas.microsoft.com/office/drawing/2014/main" id="{32299262-EDE8-44C8-8BE3-DA5D223607CC}"/>
              </a:ext>
            </a:extLst>
          </p:cNvPr>
          <p:cNvSpPr/>
          <p:nvPr/>
        </p:nvSpPr>
        <p:spPr>
          <a:xfrm>
            <a:off x="350662" y="1449281"/>
            <a:ext cx="6091500" cy="3068230"/>
          </a:xfrm>
          <a:prstGeom prst="roundRect">
            <a:avLst/>
          </a:prstGeom>
          <a:noFill/>
          <a:ln>
            <a:solidFill>
              <a:srgbClr val="00A2AC"/>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Aft>
                <a:spcPts val="300"/>
              </a:spcAft>
            </a:pPr>
            <a:r>
              <a:rPr lang="en-NZ" sz="1600" b="1" dirty="0">
                <a:solidFill>
                  <a:schemeClr val="tx1"/>
                </a:solidFill>
                <a:latin typeface="Arial" panose="020B0604020202020204" pitchFamily="34" charset="0"/>
                <a:cs typeface="Arial" panose="020B0604020202020204" pitchFamily="34" charset="0"/>
              </a:rPr>
              <a:t>Strategic challenges</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High workforce pressure (vacancies, fatigue, attrition)</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Difficult training pathway(s) with limitations for entry + high clinical placement training hours required</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Poor representation of </a:t>
            </a:r>
            <a:r>
              <a:rPr lang="en-NZ" sz="1400" dirty="0" err="1">
                <a:solidFill>
                  <a:schemeClr val="tx1"/>
                </a:solidFill>
                <a:latin typeface="Arial" panose="020B0604020202020204" pitchFamily="34" charset="0"/>
                <a:cs typeface="Arial" panose="020B0604020202020204" pitchFamily="34" charset="0"/>
              </a:rPr>
              <a:t>Maori</a:t>
            </a:r>
            <a:r>
              <a:rPr lang="en-NZ" sz="1400" dirty="0">
                <a:solidFill>
                  <a:schemeClr val="tx1"/>
                </a:solidFill>
                <a:latin typeface="Arial" panose="020B0604020202020204" pitchFamily="34" charset="0"/>
                <a:cs typeface="Arial" panose="020B0604020202020204" pitchFamily="34" charset="0"/>
              </a:rPr>
              <a:t> &amp; Pacific people in the workforce </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Unable to work at top of scope due to stretched resource</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Workforce required for planned care restore &amp; reset</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Changing models of care</a:t>
            </a:r>
          </a:p>
          <a:p>
            <a:pPr marL="285750" indent="-285750">
              <a:spcAft>
                <a:spcPts val="300"/>
              </a:spcAft>
              <a:buFont typeface="Arial" panose="020B0604020202020204" pitchFamily="34" charset="0"/>
              <a:buChar char="•"/>
            </a:pPr>
            <a:r>
              <a:rPr lang="en-NZ" sz="1400" dirty="0">
                <a:solidFill>
                  <a:schemeClr val="tx1"/>
                </a:solidFill>
                <a:latin typeface="Arial" panose="020B0604020202020204" pitchFamily="34" charset="0"/>
                <a:cs typeface="Arial" panose="020B0604020202020204" pitchFamily="34" charset="0"/>
              </a:rPr>
              <a:t>Additional FTE required to accommodate supervision for trainees – currently not budgeted</a:t>
            </a:r>
          </a:p>
          <a:p>
            <a:pPr marL="285750" indent="-285750">
              <a:spcAft>
                <a:spcPts val="300"/>
              </a:spcAft>
              <a:buFont typeface="Arial" panose="020B0604020202020204" pitchFamily="34" charset="0"/>
              <a:buChar char="•"/>
            </a:pPr>
            <a:r>
              <a:rPr lang="en-NZ" sz="1400" i="1" dirty="0">
                <a:solidFill>
                  <a:schemeClr val="tx1"/>
                </a:solidFill>
                <a:latin typeface="Arial" panose="020B0604020202020204" pitchFamily="34" charset="0"/>
                <a:cs typeface="Arial" panose="020B0604020202020204" pitchFamily="34" charset="0"/>
              </a:rPr>
              <a:t>Out of scope: FTE, Remuneration &amp; Reward</a:t>
            </a:r>
          </a:p>
        </p:txBody>
      </p:sp>
    </p:spTree>
    <p:extLst>
      <p:ext uri="{BB962C8B-B14F-4D97-AF65-F5344CB8AC3E}">
        <p14:creationId xmlns:p14="http://schemas.microsoft.com/office/powerpoint/2010/main" val="2884355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6E4A68-F496-4E06-85B8-87E5E2ED659E}"/>
              </a:ext>
            </a:extLst>
          </p:cNvPr>
          <p:cNvSpPr txBox="1"/>
          <p:nvPr/>
        </p:nvSpPr>
        <p:spPr>
          <a:xfrm>
            <a:off x="744065" y="239741"/>
            <a:ext cx="10703859" cy="584775"/>
          </a:xfrm>
          <a:prstGeom prst="rect">
            <a:avLst/>
          </a:prstGeom>
          <a:noFill/>
        </p:spPr>
        <p:txBody>
          <a:bodyPr wrap="square" lIns="91440" tIns="45720" rIns="91440" bIns="45720" rtlCol="0" anchor="t">
            <a:spAutoFit/>
          </a:bodyPr>
          <a:lstStyle/>
          <a:p>
            <a:r>
              <a:rPr lang="en-NZ" sz="3200" b="1" dirty="0">
                <a:latin typeface="Poppins" panose="00000500000000000000" pitchFamily="2" charset="0"/>
                <a:cs typeface="Poppins" panose="00000500000000000000" pitchFamily="2" charset="0"/>
              </a:rPr>
              <a:t>Overview of initiatives</a:t>
            </a:r>
          </a:p>
        </p:txBody>
      </p:sp>
      <p:sp>
        <p:nvSpPr>
          <p:cNvPr id="8" name="TextBox 7">
            <a:extLst>
              <a:ext uri="{FF2B5EF4-FFF2-40B4-BE49-F238E27FC236}">
                <a16:creationId xmlns:a16="http://schemas.microsoft.com/office/drawing/2014/main" id="{2BED20AA-8C43-9454-FFA5-33228BA2ED3E}"/>
              </a:ext>
            </a:extLst>
          </p:cNvPr>
          <p:cNvSpPr txBox="1"/>
          <p:nvPr/>
        </p:nvSpPr>
        <p:spPr>
          <a:xfrm>
            <a:off x="1030847" y="1180951"/>
            <a:ext cx="3041821"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NZ" sz="2000" b="1" dirty="0">
                <a:solidFill>
                  <a:schemeClr val="bg1"/>
                </a:solidFill>
                <a:cs typeface="Arial"/>
              </a:rPr>
              <a:t>International Recruitment Centre</a:t>
            </a:r>
          </a:p>
          <a:p>
            <a:pPr marL="285750" indent="-285750">
              <a:buFont typeface="Arial"/>
              <a:buChar char="•"/>
            </a:pPr>
            <a:r>
              <a:rPr lang="en-NZ" sz="2000" b="1" dirty="0">
                <a:solidFill>
                  <a:schemeClr val="bg1"/>
                </a:solidFill>
                <a:cs typeface="Arial"/>
              </a:rPr>
              <a:t>International recruitment campaign and ethical recruitment approaches</a:t>
            </a:r>
          </a:p>
          <a:p>
            <a:pPr marL="285750" indent="-285750">
              <a:buFont typeface="Arial"/>
              <a:buChar char="•"/>
            </a:pPr>
            <a:r>
              <a:rPr lang="en-NZ" sz="2000" b="1" dirty="0">
                <a:solidFill>
                  <a:schemeClr val="bg1"/>
                </a:solidFill>
                <a:cs typeface="Arial"/>
              </a:rPr>
              <a:t>Immigration support</a:t>
            </a:r>
          </a:p>
          <a:p>
            <a:pPr marL="285750" indent="-285750">
              <a:buFont typeface="Arial"/>
              <a:buChar char="•"/>
            </a:pPr>
            <a:r>
              <a:rPr lang="en-NZ" sz="2000" b="1" dirty="0">
                <a:solidFill>
                  <a:schemeClr val="bg1"/>
                </a:solidFill>
                <a:cs typeface="Arial"/>
              </a:rPr>
              <a:t>Registration fast track</a:t>
            </a:r>
          </a:p>
          <a:p>
            <a:pPr marL="285750" indent="-285750">
              <a:buFont typeface="Arial"/>
              <a:buChar char="•"/>
            </a:pPr>
            <a:endParaRPr lang="en-US" sz="2000" b="1" dirty="0">
              <a:solidFill>
                <a:schemeClr val="bg1"/>
              </a:solidFill>
              <a:cs typeface="Calibri" panose="020F0502020204030204"/>
            </a:endParaRPr>
          </a:p>
          <a:p>
            <a:pPr marL="285750" indent="-285750">
              <a:buFont typeface="Arial"/>
              <a:buChar char="•"/>
            </a:pPr>
            <a:r>
              <a:rPr lang="en-NZ" sz="2000" b="1" dirty="0">
                <a:solidFill>
                  <a:schemeClr val="bg1"/>
                </a:solidFill>
                <a:cs typeface="Arial"/>
              </a:rPr>
              <a:t>Return to Nursing Workforce  Fund</a:t>
            </a:r>
            <a:r>
              <a:rPr lang="en-US" sz="2000" b="1" dirty="0">
                <a:solidFill>
                  <a:schemeClr val="bg1"/>
                </a:solidFill>
                <a:cs typeface="Arial"/>
              </a:rPr>
              <a:t>​</a:t>
            </a:r>
          </a:p>
          <a:p>
            <a:pPr marL="285750" indent="-285750">
              <a:buFont typeface="Arial"/>
              <a:buChar char="•"/>
            </a:pPr>
            <a:r>
              <a:rPr lang="en-US" sz="2000" b="1" dirty="0">
                <a:solidFill>
                  <a:schemeClr val="bg1"/>
                </a:solidFill>
                <a:cs typeface="Arial"/>
              </a:rPr>
              <a:t>Return to Midwifery  Workforce Fund </a:t>
            </a:r>
          </a:p>
        </p:txBody>
      </p:sp>
      <p:sp>
        <p:nvSpPr>
          <p:cNvPr id="13" name="TextBox 12">
            <a:extLst>
              <a:ext uri="{FF2B5EF4-FFF2-40B4-BE49-F238E27FC236}">
                <a16:creationId xmlns:a16="http://schemas.microsoft.com/office/drawing/2014/main" id="{B9F851F8-261C-5A96-8F12-340710A4CBF2}"/>
              </a:ext>
            </a:extLst>
          </p:cNvPr>
          <p:cNvSpPr txBox="1"/>
          <p:nvPr/>
        </p:nvSpPr>
        <p:spPr>
          <a:xfrm>
            <a:off x="4575085" y="1180951"/>
            <a:ext cx="3041821"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b="1" dirty="0">
                <a:solidFill>
                  <a:schemeClr val="bg1"/>
                </a:solidFill>
                <a:cs typeface="Arial"/>
              </a:rPr>
              <a:t>Real Nurses campaign</a:t>
            </a:r>
          </a:p>
          <a:p>
            <a:pPr marL="342900" indent="-342900">
              <a:buFont typeface="Arial" panose="020B0604020202020204" pitchFamily="34" charset="0"/>
              <a:buChar char="•"/>
            </a:pPr>
            <a:r>
              <a:rPr lang="en-US" sz="2000" b="1" dirty="0">
                <a:solidFill>
                  <a:schemeClr val="bg1"/>
                </a:solidFill>
                <a:cs typeface="Arial"/>
              </a:rPr>
              <a:t>Expanding the </a:t>
            </a:r>
            <a:br>
              <a:rPr lang="en-US" sz="2000" b="1" dirty="0">
                <a:solidFill>
                  <a:schemeClr val="bg1"/>
                </a:solidFill>
                <a:cs typeface="Arial"/>
              </a:rPr>
            </a:br>
            <a:r>
              <a:rPr lang="en-US" sz="2000" b="1" dirty="0">
                <a:solidFill>
                  <a:schemeClr val="bg1"/>
                </a:solidFill>
                <a:cs typeface="Arial"/>
              </a:rPr>
              <a:t>Nurse Practitioners programme</a:t>
            </a:r>
          </a:p>
          <a:p>
            <a:pPr marL="342900" indent="-342900">
              <a:buFont typeface="Arial" panose="020B0604020202020204" pitchFamily="34" charset="0"/>
              <a:buChar char="•"/>
            </a:pPr>
            <a:endParaRPr lang="en-US" sz="2000" b="1" dirty="0">
              <a:solidFill>
                <a:schemeClr val="bg1"/>
              </a:solidFill>
              <a:cs typeface="Arial"/>
            </a:endParaRPr>
          </a:p>
          <a:p>
            <a:pPr marL="342900" indent="-342900">
              <a:buFont typeface="Arial,Sans-Serif"/>
              <a:buChar char="•"/>
            </a:pPr>
            <a:r>
              <a:rPr lang="en-NZ" sz="2000" b="1" dirty="0">
                <a:solidFill>
                  <a:schemeClr val="bg1"/>
                </a:solidFill>
                <a:cs typeface="Calibri"/>
              </a:rPr>
              <a:t>Internationally Qualified Nurses CAP Fund </a:t>
            </a:r>
          </a:p>
          <a:p>
            <a:pPr marL="342900" indent="-342900">
              <a:buFont typeface="Arial,Sans-Serif"/>
              <a:buChar char="•"/>
            </a:pPr>
            <a:endParaRPr lang="en-NZ" sz="2000" b="1" dirty="0">
              <a:solidFill>
                <a:schemeClr val="bg1"/>
              </a:solidFill>
              <a:cs typeface="Calibri"/>
            </a:endParaRPr>
          </a:p>
          <a:p>
            <a:pPr marL="342900" indent="-342900">
              <a:buFont typeface="Arial,Sans-Serif"/>
              <a:buChar char="•"/>
            </a:pPr>
            <a:r>
              <a:rPr lang="en-US" sz="2000" b="1" dirty="0">
                <a:solidFill>
                  <a:schemeClr val="bg1"/>
                </a:solidFill>
                <a:cs typeface="Arial"/>
              </a:rPr>
              <a:t>Postgraduate Diploma for Pacific trained Nurses </a:t>
            </a:r>
          </a:p>
          <a:p>
            <a:pPr marL="342900" indent="-342900">
              <a:buFont typeface="Arial,Sans-Serif"/>
              <a:buChar char="•"/>
            </a:pPr>
            <a:endParaRPr lang="en-NZ" sz="2000" dirty="0">
              <a:solidFill>
                <a:srgbClr val="00AFB9"/>
              </a:solidFill>
              <a:cs typeface="Calibri"/>
            </a:endParaRPr>
          </a:p>
        </p:txBody>
      </p:sp>
      <p:sp>
        <p:nvSpPr>
          <p:cNvPr id="14" name="TextBox 13">
            <a:extLst>
              <a:ext uri="{FF2B5EF4-FFF2-40B4-BE49-F238E27FC236}">
                <a16:creationId xmlns:a16="http://schemas.microsoft.com/office/drawing/2014/main" id="{A3541359-13BC-9DE7-97E3-86104F00E110}"/>
              </a:ext>
            </a:extLst>
          </p:cNvPr>
          <p:cNvSpPr txBox="1"/>
          <p:nvPr/>
        </p:nvSpPr>
        <p:spPr>
          <a:xfrm>
            <a:off x="8119323" y="1180951"/>
            <a:ext cx="3041821"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65125" indent="-365125">
              <a:buFont typeface="Arial,Sans-Serif"/>
              <a:buChar char="•"/>
            </a:pPr>
            <a:r>
              <a:rPr lang="en-NZ" sz="2000" b="1" dirty="0">
                <a:solidFill>
                  <a:schemeClr val="bg1"/>
                </a:solidFill>
                <a:cs typeface="Calibri"/>
              </a:rPr>
              <a:t>NZREX bridging programme</a:t>
            </a:r>
          </a:p>
          <a:p>
            <a:pPr marL="365125" indent="-365125">
              <a:buFont typeface="Arial,Sans-Serif"/>
              <a:buChar char="•"/>
            </a:pPr>
            <a:r>
              <a:rPr lang="en-NZ" sz="2000" b="1" dirty="0">
                <a:solidFill>
                  <a:schemeClr val="bg1"/>
                </a:solidFill>
                <a:cs typeface="Arial"/>
              </a:rPr>
              <a:t>NZREX General Practice Pathway</a:t>
            </a:r>
          </a:p>
          <a:p>
            <a:pPr marL="365125" indent="-365125">
              <a:buFont typeface="Arial,Sans-Serif"/>
              <a:buChar char="•"/>
            </a:pPr>
            <a:endParaRPr lang="en-NZ" sz="2000" b="1" dirty="0">
              <a:solidFill>
                <a:schemeClr val="bg1"/>
              </a:solidFill>
              <a:cs typeface="Arial"/>
            </a:endParaRPr>
          </a:p>
          <a:p>
            <a:pPr marL="365125" indent="-365125">
              <a:buFont typeface="Arial,Sans-Serif"/>
              <a:buChar char="•"/>
            </a:pPr>
            <a:r>
              <a:rPr lang="en-NZ" sz="2000" b="1" dirty="0">
                <a:solidFill>
                  <a:schemeClr val="bg1"/>
                </a:solidFill>
                <a:cs typeface="Arial"/>
              </a:rPr>
              <a:t>General Practice Education </a:t>
            </a:r>
            <a:br>
              <a:rPr lang="en-NZ" sz="2000" b="1" dirty="0">
                <a:solidFill>
                  <a:schemeClr val="bg1"/>
                </a:solidFill>
                <a:cs typeface="Arial"/>
              </a:rPr>
            </a:br>
            <a:r>
              <a:rPr lang="en-NZ" sz="2000" b="1" dirty="0">
                <a:solidFill>
                  <a:schemeClr val="bg1"/>
                </a:solidFill>
                <a:cs typeface="Arial"/>
              </a:rPr>
              <a:t>Programme</a:t>
            </a:r>
          </a:p>
          <a:p>
            <a:pPr marL="365125" indent="-365125">
              <a:buFont typeface="Arial"/>
              <a:buChar char="•"/>
            </a:pPr>
            <a:r>
              <a:rPr lang="en-US" sz="2000" b="1" dirty="0">
                <a:solidFill>
                  <a:schemeClr val="bg1"/>
                </a:solidFill>
                <a:cs typeface="Arial"/>
              </a:rPr>
              <a:t>Rural Locum Scheme</a:t>
            </a:r>
          </a:p>
          <a:p>
            <a:pPr marL="365125" indent="-365125">
              <a:buFont typeface="Arial"/>
              <a:buChar char="•"/>
            </a:pPr>
            <a:r>
              <a:rPr lang="en-US" sz="2000" b="1" dirty="0">
                <a:solidFill>
                  <a:schemeClr val="bg1"/>
                </a:solidFill>
                <a:cs typeface="Arial"/>
              </a:rPr>
              <a:t>GP and Public Health Doctors</a:t>
            </a:r>
          </a:p>
          <a:p>
            <a:pPr marL="365125" indent="-365125">
              <a:buFont typeface="Arial"/>
              <a:buChar char="•"/>
            </a:pPr>
            <a:endParaRPr lang="en-US" sz="2000" b="1" dirty="0">
              <a:solidFill>
                <a:schemeClr val="bg1"/>
              </a:solidFill>
              <a:cs typeface="Arial"/>
            </a:endParaRPr>
          </a:p>
          <a:p>
            <a:pPr marL="365125" indent="-365125">
              <a:buFont typeface="Arial"/>
              <a:buChar char="•"/>
            </a:pPr>
            <a:r>
              <a:rPr lang="en-NZ" sz="2000" b="1" dirty="0">
                <a:solidFill>
                  <a:schemeClr val="bg1"/>
                </a:solidFill>
                <a:cs typeface="Arial"/>
              </a:rPr>
              <a:t>Radiology Registrar training placements</a:t>
            </a:r>
          </a:p>
          <a:p>
            <a:pPr marL="365125" indent="-365125">
              <a:buFont typeface="Arial"/>
              <a:buChar char="•"/>
            </a:pPr>
            <a:endParaRPr lang="en-US" sz="2000" dirty="0">
              <a:solidFill>
                <a:srgbClr val="00AFB9"/>
              </a:solidFill>
              <a:cs typeface="Arial"/>
            </a:endParaRPr>
          </a:p>
        </p:txBody>
      </p:sp>
    </p:spTree>
    <p:extLst>
      <p:ext uri="{BB962C8B-B14F-4D97-AF65-F5344CB8AC3E}">
        <p14:creationId xmlns:p14="http://schemas.microsoft.com/office/powerpoint/2010/main" val="3262308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8465FE-44E4-4F3B-98F5-2B644AB0CE27}"/>
              </a:ext>
            </a:extLst>
          </p:cNvPr>
          <p:cNvSpPr>
            <a:spLocks noGrp="1"/>
          </p:cNvSpPr>
          <p:nvPr>
            <p:ph type="body" sz="quarter" idx="14"/>
          </p:nvPr>
        </p:nvSpPr>
        <p:spPr>
          <a:xfrm>
            <a:off x="814138" y="498676"/>
            <a:ext cx="6649108" cy="1137177"/>
          </a:xfrm>
        </p:spPr>
        <p:txBody>
          <a:bodyPr/>
          <a:lstStyle/>
          <a:p>
            <a:r>
              <a:rPr lang="en-NZ" sz="3200" dirty="0">
                <a:solidFill>
                  <a:schemeClr val="tx1"/>
                </a:solidFill>
                <a:latin typeface="Poppins" panose="00000500000000000000" pitchFamily="2" charset="0"/>
                <a:cs typeface="Poppins" panose="00000500000000000000" pitchFamily="2" charset="0"/>
              </a:rPr>
              <a:t>Working with TEC and Education providers</a:t>
            </a:r>
          </a:p>
        </p:txBody>
      </p:sp>
      <p:sp>
        <p:nvSpPr>
          <p:cNvPr id="3" name="Text Placeholder 2">
            <a:extLst>
              <a:ext uri="{FF2B5EF4-FFF2-40B4-BE49-F238E27FC236}">
                <a16:creationId xmlns:a16="http://schemas.microsoft.com/office/drawing/2014/main" id="{4F99D9A1-D3FE-4F7D-88CF-830234D2CECA}"/>
              </a:ext>
            </a:extLst>
          </p:cNvPr>
          <p:cNvSpPr>
            <a:spLocks noGrp="1"/>
          </p:cNvSpPr>
          <p:nvPr>
            <p:ph type="body" sz="quarter" idx="16"/>
          </p:nvPr>
        </p:nvSpPr>
        <p:spPr>
          <a:xfrm>
            <a:off x="306022" y="1998617"/>
            <a:ext cx="7357520" cy="3358777"/>
          </a:xfrm>
        </p:spPr>
        <p:txBody>
          <a:bodyPr>
            <a:normAutofit fontScale="92500"/>
          </a:bodyPr>
          <a:lstStyle/>
          <a:p>
            <a:pPr marL="457200" indent="-457200">
              <a:buFont typeface="Arial" panose="020B0604020202020204" pitchFamily="34" charset="0"/>
              <a:buChar char="•"/>
            </a:pPr>
            <a:r>
              <a:rPr lang="en-US" sz="2800" dirty="0">
                <a:solidFill>
                  <a:schemeClr val="tx1"/>
                </a:solidFill>
                <a:latin typeface="Arial"/>
                <a:ea typeface="+mn-lt"/>
                <a:cs typeface="+mn-lt"/>
              </a:rPr>
              <a:t>Single point </a:t>
            </a:r>
            <a:r>
              <a:rPr lang="en-US" sz="2800" b="0" dirty="0">
                <a:solidFill>
                  <a:schemeClr val="tx1"/>
                </a:solidFill>
                <a:latin typeface="Arial"/>
                <a:ea typeface="+mn-lt"/>
                <a:cs typeface="+mn-lt"/>
              </a:rPr>
              <a:t>of connection/governance</a:t>
            </a:r>
          </a:p>
          <a:p>
            <a:pPr marL="457200" indent="-457200">
              <a:buFont typeface="Arial" panose="020B0604020202020204" pitchFamily="34" charset="0"/>
              <a:buChar char="•"/>
            </a:pPr>
            <a:r>
              <a:rPr lang="en-US" sz="2800" dirty="0">
                <a:solidFill>
                  <a:schemeClr val="tx1"/>
                </a:solidFill>
                <a:latin typeface="Arial"/>
                <a:ea typeface="+mn-lt"/>
                <a:cs typeface="+mn-lt"/>
              </a:rPr>
              <a:t>Understand</a:t>
            </a:r>
            <a:r>
              <a:rPr lang="en-US" sz="2800" b="0" dirty="0">
                <a:solidFill>
                  <a:schemeClr val="tx1"/>
                </a:solidFill>
                <a:latin typeface="Arial"/>
                <a:ea typeface="+mn-lt"/>
                <a:cs typeface="+mn-lt"/>
              </a:rPr>
              <a:t> the workforce pipeline</a:t>
            </a:r>
          </a:p>
          <a:p>
            <a:pPr marL="457200" indent="-457200">
              <a:buFont typeface="Arial" panose="020B0604020202020204" pitchFamily="34" charset="0"/>
              <a:buChar char="•"/>
            </a:pPr>
            <a:r>
              <a:rPr lang="en-US" sz="2800" dirty="0">
                <a:solidFill>
                  <a:schemeClr val="tx1"/>
                </a:solidFill>
                <a:latin typeface="Arial"/>
                <a:ea typeface="+mn-lt"/>
                <a:cs typeface="+mn-lt"/>
              </a:rPr>
              <a:t>Evaluation</a:t>
            </a:r>
            <a:r>
              <a:rPr lang="en-US" sz="2800" b="0" dirty="0">
                <a:solidFill>
                  <a:schemeClr val="tx1"/>
                </a:solidFill>
                <a:latin typeface="Arial"/>
                <a:ea typeface="+mn-lt"/>
                <a:cs typeface="+mn-lt"/>
              </a:rPr>
              <a:t> on training</a:t>
            </a:r>
          </a:p>
          <a:p>
            <a:pPr marL="457200" indent="-457200">
              <a:buFont typeface="Arial" panose="020B0604020202020204" pitchFamily="34" charset="0"/>
              <a:buChar char="•"/>
            </a:pPr>
            <a:r>
              <a:rPr lang="en-US" sz="2800" dirty="0">
                <a:solidFill>
                  <a:schemeClr val="tx1"/>
                </a:solidFill>
                <a:latin typeface="Arial"/>
                <a:ea typeface="+mn-lt"/>
                <a:cs typeface="+mn-lt"/>
              </a:rPr>
              <a:t>Common</a:t>
            </a:r>
            <a:r>
              <a:rPr lang="en-US" sz="2800" b="0" dirty="0">
                <a:solidFill>
                  <a:schemeClr val="tx1"/>
                </a:solidFill>
                <a:latin typeface="Arial"/>
                <a:ea typeface="+mn-lt"/>
                <a:cs typeface="+mn-lt"/>
              </a:rPr>
              <a:t> curriculum</a:t>
            </a:r>
          </a:p>
          <a:p>
            <a:pPr marL="457200" indent="-457200">
              <a:buFont typeface="Arial" panose="020B0604020202020204" pitchFamily="34" charset="0"/>
              <a:buChar char="•"/>
            </a:pPr>
            <a:r>
              <a:rPr lang="en-US" sz="2800" dirty="0">
                <a:solidFill>
                  <a:schemeClr val="tx1"/>
                </a:solidFill>
                <a:latin typeface="Arial"/>
                <a:ea typeface="+mn-lt"/>
                <a:cs typeface="+mn-lt"/>
              </a:rPr>
              <a:t>Modular </a:t>
            </a:r>
            <a:r>
              <a:rPr lang="en-US" sz="2800" b="0" dirty="0">
                <a:solidFill>
                  <a:schemeClr val="tx1"/>
                </a:solidFill>
                <a:latin typeface="Arial"/>
                <a:ea typeface="+mn-lt"/>
                <a:cs typeface="+mn-lt"/>
              </a:rPr>
              <a:t>training possibilities</a:t>
            </a:r>
          </a:p>
          <a:p>
            <a:pPr marL="457200" indent="-457200">
              <a:buFont typeface="Arial" panose="020B0604020202020204" pitchFamily="34" charset="0"/>
              <a:buChar char="•"/>
            </a:pPr>
            <a:r>
              <a:rPr lang="en-US" sz="2800" dirty="0">
                <a:solidFill>
                  <a:schemeClr val="tx1"/>
                </a:solidFill>
                <a:latin typeface="Arial"/>
                <a:ea typeface="+mn-lt"/>
                <a:cs typeface="+mn-lt"/>
              </a:rPr>
              <a:t>Micro-credentialling</a:t>
            </a:r>
          </a:p>
          <a:p>
            <a:pPr marL="457200" indent="-457200">
              <a:buFont typeface="Arial" panose="020B0604020202020204" pitchFamily="34" charset="0"/>
              <a:buChar char="•"/>
            </a:pPr>
            <a:r>
              <a:rPr lang="en-US" sz="2800" b="0" dirty="0">
                <a:solidFill>
                  <a:schemeClr val="tx1"/>
                </a:solidFill>
                <a:latin typeface="Arial"/>
                <a:ea typeface="+mn-lt"/>
                <a:cs typeface="+mn-lt"/>
              </a:rPr>
              <a:t>Training </a:t>
            </a:r>
            <a:r>
              <a:rPr lang="en-US" sz="2800" dirty="0">
                <a:solidFill>
                  <a:schemeClr val="tx1"/>
                </a:solidFill>
                <a:latin typeface="Arial"/>
                <a:ea typeface="+mn-lt"/>
                <a:cs typeface="+mn-lt"/>
              </a:rPr>
              <a:t>placements centrally coordinated</a:t>
            </a:r>
            <a:endParaRPr lang="en-NZ" sz="2800" dirty="0">
              <a:solidFill>
                <a:schemeClr val="tx1"/>
              </a:solidFill>
            </a:endParaRPr>
          </a:p>
        </p:txBody>
      </p:sp>
    </p:spTree>
    <p:extLst>
      <p:ext uri="{BB962C8B-B14F-4D97-AF65-F5344CB8AC3E}">
        <p14:creationId xmlns:p14="http://schemas.microsoft.com/office/powerpoint/2010/main" val="3987229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ject 2">
            <a:extLst>
              <a:ext uri="{FF2B5EF4-FFF2-40B4-BE49-F238E27FC236}">
                <a16:creationId xmlns:a16="http://schemas.microsoft.com/office/drawing/2014/main" id="{04ED31E9-B59C-D871-9611-92893765CBD6}"/>
              </a:ext>
            </a:extLst>
          </p:cNvPr>
          <p:cNvPicPr/>
          <p:nvPr/>
        </p:nvPicPr>
        <p:blipFill>
          <a:blip r:embed="rId3" cstate="email">
            <a:extLst>
              <a:ext uri="{28A0092B-C50C-407E-A947-70E740481C1C}">
                <a14:useLocalDpi xmlns:a14="http://schemas.microsoft.com/office/drawing/2010/main"/>
              </a:ext>
            </a:extLst>
          </a:blip>
          <a:stretch>
            <a:fillRect/>
          </a:stretch>
        </p:blipFill>
        <p:spPr>
          <a:xfrm>
            <a:off x="7966128" y="-10349"/>
            <a:ext cx="4225872" cy="6514869"/>
          </a:xfrm>
          <a:prstGeom prst="rect">
            <a:avLst/>
          </a:prstGeom>
        </p:spPr>
      </p:pic>
      <p:sp>
        <p:nvSpPr>
          <p:cNvPr id="3" name="object 3"/>
          <p:cNvSpPr txBox="1">
            <a:spLocks noGrp="1"/>
          </p:cNvSpPr>
          <p:nvPr>
            <p:ph type="title"/>
          </p:nvPr>
        </p:nvSpPr>
        <p:spPr>
          <a:xfrm>
            <a:off x="830628" y="353480"/>
            <a:ext cx="10530739" cy="566181"/>
          </a:xfrm>
          <a:prstGeom prst="rect">
            <a:avLst/>
          </a:prstGeom>
        </p:spPr>
        <p:txBody>
          <a:bodyPr vert="horz" wrap="square" lIns="0" tIns="12065" rIns="0" bIns="0" rtlCol="0">
            <a:spAutoFit/>
          </a:bodyPr>
          <a:lstStyle/>
          <a:p>
            <a:pPr marL="12700">
              <a:lnSpc>
                <a:spcPct val="100000"/>
              </a:lnSpc>
              <a:spcBef>
                <a:spcPts val="95"/>
              </a:spcBef>
            </a:pPr>
            <a:r>
              <a:rPr lang="en-NZ" sz="3600" dirty="0">
                <a:solidFill>
                  <a:schemeClr val="tx1"/>
                </a:solidFill>
                <a:latin typeface="Poppins" panose="00000500000000000000" pitchFamily="2" charset="0"/>
                <a:ea typeface="+mn-ea"/>
                <a:cs typeface="Poppins" panose="00000500000000000000" pitchFamily="2" charset="0"/>
              </a:rPr>
              <a:t>Future initiatives</a:t>
            </a:r>
          </a:p>
        </p:txBody>
      </p:sp>
      <p:sp>
        <p:nvSpPr>
          <p:cNvPr id="4" name="object 4"/>
          <p:cNvSpPr txBox="1"/>
          <p:nvPr/>
        </p:nvSpPr>
        <p:spPr>
          <a:xfrm>
            <a:off x="739686" y="1273141"/>
            <a:ext cx="10712621" cy="4767972"/>
          </a:xfrm>
          <a:prstGeom prst="rect">
            <a:avLst/>
          </a:prstGeom>
        </p:spPr>
        <p:txBody>
          <a:bodyPr vert="horz" wrap="square" lIns="0" tIns="12700" rIns="0" bIns="0" rtlCol="0">
            <a:spAutoFit/>
          </a:bodyPr>
          <a:lstStyle/>
          <a:p>
            <a:pPr marL="342900" marR="180340" lvl="0" indent="-342900">
              <a:spcAft>
                <a:spcPts val="600"/>
              </a:spcAft>
              <a:buFont typeface="Arial" panose="020B0604020202020204" pitchFamily="34" charset="0"/>
              <a:buChar char="•"/>
            </a:pPr>
            <a:r>
              <a:rPr lang="en-NZ" sz="2200" dirty="0">
                <a:latin typeface="Arial" panose="020B0604020202020204" pitchFamily="34" charset="0"/>
                <a:ea typeface="+mn-lt"/>
                <a:cs typeface="Arial" panose="020B0604020202020204" pitchFamily="34" charset="0"/>
              </a:rPr>
              <a:t>Earn-as-you-learn, scholarships, grants, apprenticeships, internships, financial support for </a:t>
            </a:r>
            <a:r>
              <a:rPr lang="en-NZ" sz="2200" b="1" dirty="0">
                <a:latin typeface="Arial" panose="020B0604020202020204" pitchFamily="34" charset="0"/>
                <a:ea typeface="+mn-lt"/>
                <a:cs typeface="Arial" panose="020B0604020202020204" pitchFamily="34" charset="0"/>
              </a:rPr>
              <a:t>Māori and Pacific students</a:t>
            </a:r>
          </a:p>
          <a:p>
            <a:pPr marL="342900" marR="180340" indent="-342900">
              <a:spcAft>
                <a:spcPts val="600"/>
              </a:spcAft>
              <a:buFont typeface="Arial" panose="020B0604020202020204" pitchFamily="34" charset="0"/>
              <a:buChar char="•"/>
            </a:pPr>
            <a:r>
              <a:rPr lang="en-NZ" sz="2200" b="1" dirty="0">
                <a:latin typeface="Arial" panose="020B0604020202020204" pitchFamily="34" charset="0"/>
                <a:ea typeface="+mn-lt"/>
                <a:cs typeface="Arial" panose="020B0604020202020204" pitchFamily="34" charset="0"/>
              </a:rPr>
              <a:t>Entry-to-health</a:t>
            </a:r>
            <a:r>
              <a:rPr lang="en-NZ" sz="2200" dirty="0">
                <a:latin typeface="Arial" panose="020B0604020202020204" pitchFamily="34" charset="0"/>
                <a:ea typeface="+mn-lt"/>
                <a:cs typeface="Arial" panose="020B0604020202020204" pitchFamily="34" charset="0"/>
              </a:rPr>
              <a:t> jobs, schools, tertiary providers, life-long learning and development</a:t>
            </a:r>
          </a:p>
          <a:p>
            <a:pPr marL="342900" marR="180340" indent="-342900">
              <a:spcAft>
                <a:spcPts val="600"/>
              </a:spcAft>
              <a:buFont typeface="Arial" panose="020B0604020202020204" pitchFamily="34" charset="0"/>
              <a:buChar char="•"/>
            </a:pPr>
            <a:r>
              <a:rPr lang="en-NZ" sz="2200" b="1" dirty="0">
                <a:latin typeface="Arial" panose="020B0604020202020204" pitchFamily="34" charset="0"/>
                <a:ea typeface="+mn-lt"/>
                <a:cs typeface="Arial" panose="020B0604020202020204" pitchFamily="34" charset="0"/>
              </a:rPr>
              <a:t>Flexible career pathways</a:t>
            </a:r>
            <a:r>
              <a:rPr lang="en-NZ" sz="2200" dirty="0">
                <a:latin typeface="Arial" panose="020B0604020202020204" pitchFamily="34" charset="0"/>
                <a:ea typeface="+mn-lt"/>
                <a:cs typeface="Arial" panose="020B0604020202020204" pitchFamily="34" charset="0"/>
              </a:rPr>
              <a:t>, micro-credentialling and modular training</a:t>
            </a:r>
          </a:p>
          <a:p>
            <a:pPr marL="342900" marR="180340" lvl="0" indent="-342900">
              <a:spcAft>
                <a:spcPts val="600"/>
              </a:spcAft>
              <a:buFont typeface="Arial" panose="020B0604020202020204" pitchFamily="34" charset="0"/>
              <a:buChar char="•"/>
            </a:pPr>
            <a:endParaRPr lang="mi-NZ" sz="2200" b="1" dirty="0">
              <a:latin typeface="Arial" panose="020B0604020202020204" pitchFamily="34" charset="0"/>
              <a:ea typeface="+mn-lt"/>
              <a:cs typeface="Arial" panose="020B0604020202020204" pitchFamily="34" charset="0"/>
            </a:endParaRPr>
          </a:p>
          <a:p>
            <a:pPr marL="342900" marR="180340" lvl="0" indent="-342900">
              <a:spcAft>
                <a:spcPts val="600"/>
              </a:spcAft>
              <a:buFont typeface="Arial" panose="020B0604020202020204" pitchFamily="34" charset="0"/>
              <a:buChar char="•"/>
            </a:pPr>
            <a:r>
              <a:rPr lang="en-NZ" sz="2200" b="1" dirty="0">
                <a:latin typeface="Arial" panose="020B0604020202020204" pitchFamily="34" charset="0"/>
                <a:ea typeface="+mn-lt"/>
                <a:cs typeface="Arial" panose="020B0604020202020204" pitchFamily="34" charset="0"/>
              </a:rPr>
              <a:t>Cultural Safety</a:t>
            </a:r>
          </a:p>
          <a:p>
            <a:pPr marL="342900" marR="180340" lvl="0" indent="-342900">
              <a:spcAft>
                <a:spcPts val="600"/>
              </a:spcAft>
              <a:buFont typeface="Arial" panose="020B0604020202020204" pitchFamily="34" charset="0"/>
              <a:buChar char="•"/>
            </a:pPr>
            <a:r>
              <a:rPr lang="en-NZ" sz="2200" dirty="0">
                <a:latin typeface="Arial" panose="020B0604020202020204" pitchFamily="34" charset="0"/>
                <a:ea typeface="+mn-lt"/>
                <a:cs typeface="Arial" panose="020B0604020202020204" pitchFamily="34" charset="0"/>
              </a:rPr>
              <a:t>Early in </a:t>
            </a:r>
            <a:r>
              <a:rPr lang="en-NZ" sz="2200" b="1" dirty="0">
                <a:latin typeface="Arial" panose="020B0604020202020204" pitchFamily="34" charset="0"/>
                <a:ea typeface="+mn-lt"/>
                <a:cs typeface="Arial" panose="020B0604020202020204" pitchFamily="34" charset="0"/>
              </a:rPr>
              <a:t>career development </a:t>
            </a:r>
            <a:r>
              <a:rPr lang="en-NZ" sz="2200" dirty="0">
                <a:latin typeface="Arial" panose="020B0604020202020204" pitchFamily="34" charset="0"/>
                <a:ea typeface="+mn-lt"/>
                <a:cs typeface="Arial" panose="020B0604020202020204" pitchFamily="34" charset="0"/>
              </a:rPr>
              <a:t>and support</a:t>
            </a:r>
          </a:p>
          <a:p>
            <a:pPr marL="342900" marR="180340" lvl="0" indent="-342900">
              <a:spcAft>
                <a:spcPts val="600"/>
              </a:spcAft>
              <a:buFont typeface="Arial" panose="020B0604020202020204" pitchFamily="34" charset="0"/>
              <a:buChar char="•"/>
            </a:pPr>
            <a:r>
              <a:rPr lang="en-NZ" sz="2200" dirty="0">
                <a:latin typeface="Arial" panose="020B0604020202020204" pitchFamily="34" charset="0"/>
                <a:ea typeface="+mn-lt"/>
                <a:cs typeface="Arial" panose="020B0604020202020204" pitchFamily="34" charset="0"/>
              </a:rPr>
              <a:t>Review of </a:t>
            </a:r>
            <a:r>
              <a:rPr lang="en-NZ" sz="2200" b="1" dirty="0">
                <a:latin typeface="Arial" panose="020B0604020202020204" pitchFamily="34" charset="0"/>
                <a:ea typeface="+mn-lt"/>
                <a:cs typeface="Arial" panose="020B0604020202020204" pitchFamily="34" charset="0"/>
              </a:rPr>
              <a:t>regulatory framework </a:t>
            </a:r>
            <a:r>
              <a:rPr lang="en-NZ" sz="2200" dirty="0">
                <a:latin typeface="Arial" panose="020B0604020202020204" pitchFamily="34" charset="0"/>
                <a:ea typeface="+mn-lt"/>
                <a:cs typeface="Arial" panose="020B0604020202020204" pitchFamily="34" charset="0"/>
              </a:rPr>
              <a:t>and role of colleges (Ministry of Health)</a:t>
            </a:r>
          </a:p>
          <a:p>
            <a:pPr marL="342900" marR="180340" lvl="0" indent="-342900">
              <a:spcAft>
                <a:spcPts val="600"/>
              </a:spcAft>
              <a:buFont typeface="Arial" panose="020B0604020202020204" pitchFamily="34" charset="0"/>
              <a:buChar char="•"/>
            </a:pPr>
            <a:r>
              <a:rPr lang="en-NZ" sz="2200" b="1" dirty="0">
                <a:latin typeface="Arial" panose="020B0604020202020204" pitchFamily="34" charset="0"/>
                <a:ea typeface="+mn-lt"/>
                <a:cs typeface="Arial" panose="020B0604020202020204" pitchFamily="34" charset="0"/>
              </a:rPr>
              <a:t>Whole system training </a:t>
            </a:r>
            <a:r>
              <a:rPr lang="en-NZ" sz="2200" dirty="0">
                <a:latin typeface="Arial" panose="020B0604020202020204" pitchFamily="34" charset="0"/>
                <a:ea typeface="+mn-lt"/>
                <a:cs typeface="Arial" panose="020B0604020202020204" pitchFamily="34" charset="0"/>
              </a:rPr>
              <a:t>settings</a:t>
            </a:r>
          </a:p>
          <a:p>
            <a:pPr marL="342900" marR="180340" lvl="0" indent="-342900">
              <a:spcAft>
                <a:spcPts val="600"/>
              </a:spcAft>
              <a:buFont typeface="Arial" panose="020B0604020202020204" pitchFamily="34" charset="0"/>
              <a:buChar char="•"/>
            </a:pPr>
            <a:r>
              <a:rPr lang="en-NZ" sz="2200" b="1" dirty="0">
                <a:latin typeface="Arial" panose="020B0604020202020204" pitchFamily="34" charset="0"/>
                <a:ea typeface="+mn-lt"/>
                <a:cs typeface="Arial" panose="020B0604020202020204" pitchFamily="34" charset="0"/>
              </a:rPr>
              <a:t>Partnerships</a:t>
            </a:r>
            <a:r>
              <a:rPr lang="en-NZ" sz="2200" dirty="0">
                <a:latin typeface="Arial" panose="020B0604020202020204" pitchFamily="34" charset="0"/>
                <a:ea typeface="+mn-lt"/>
                <a:cs typeface="Arial" panose="020B0604020202020204" pitchFamily="34" charset="0"/>
              </a:rPr>
              <a:t>, including MSD, Corrections, ACC</a:t>
            </a:r>
          </a:p>
          <a:p>
            <a:pPr marL="342900" marR="180340" lvl="0" indent="-342900">
              <a:spcAft>
                <a:spcPts val="600"/>
              </a:spcAft>
              <a:buFont typeface="Arial" panose="020B0604020202020204" pitchFamily="34" charset="0"/>
              <a:buChar char="•"/>
            </a:pPr>
            <a:r>
              <a:rPr lang="en-NZ" sz="2200" b="1" dirty="0">
                <a:latin typeface="Arial" panose="020B0604020202020204" pitchFamily="34" charset="0"/>
                <a:ea typeface="+mn-lt"/>
                <a:cs typeface="Arial" panose="020B0604020202020204" pitchFamily="34" charset="0"/>
              </a:rPr>
              <a:t>Prioritisation Framework</a:t>
            </a:r>
            <a:endParaRPr lang="en-NZ" sz="2200" dirty="0">
              <a:latin typeface="Arial" panose="020B0604020202020204" pitchFamily="34" charset="0"/>
              <a:ea typeface="+mn-lt"/>
              <a:cs typeface="Arial" panose="020B0604020202020204" pitchFamily="34" charset="0"/>
            </a:endParaRPr>
          </a:p>
        </p:txBody>
      </p:sp>
    </p:spTree>
    <p:extLst>
      <p:ext uri="{BB962C8B-B14F-4D97-AF65-F5344CB8AC3E}">
        <p14:creationId xmlns:p14="http://schemas.microsoft.com/office/powerpoint/2010/main" val="305056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A0FD9E-709F-4F16-970A-640E0CF30869}"/>
              </a:ext>
            </a:extLst>
          </p:cNvPr>
          <p:cNvSpPr>
            <a:spLocks noGrp="1"/>
          </p:cNvSpPr>
          <p:nvPr>
            <p:ph type="body" sz="quarter" idx="14"/>
          </p:nvPr>
        </p:nvSpPr>
        <p:spPr>
          <a:xfrm>
            <a:off x="1118938" y="1320102"/>
            <a:ext cx="5981110" cy="3706109"/>
          </a:xfrm>
        </p:spPr>
        <p:txBody>
          <a:bodyPr/>
          <a:lstStyle/>
          <a:p>
            <a:r>
              <a:rPr lang="en-NZ" i="1" dirty="0">
                <a:solidFill>
                  <a:schemeClr val="tx1"/>
                </a:solidFill>
              </a:rPr>
              <a:t>Working </a:t>
            </a:r>
          </a:p>
          <a:p>
            <a:r>
              <a:rPr lang="en-NZ" i="1" dirty="0">
                <a:solidFill>
                  <a:schemeClr val="bg2"/>
                </a:solidFill>
              </a:rPr>
              <a:t>Together</a:t>
            </a:r>
            <a:r>
              <a:rPr lang="en-NZ" i="1" dirty="0">
                <a:solidFill>
                  <a:schemeClr val="tx1"/>
                </a:solidFill>
              </a:rPr>
              <a:t> </a:t>
            </a:r>
          </a:p>
          <a:p>
            <a:r>
              <a:rPr lang="en-NZ" i="1" dirty="0">
                <a:solidFill>
                  <a:schemeClr val="tx1"/>
                </a:solidFill>
              </a:rPr>
              <a:t>for </a:t>
            </a:r>
          </a:p>
          <a:p>
            <a:r>
              <a:rPr lang="en-NZ" i="1" dirty="0">
                <a:solidFill>
                  <a:schemeClr val="bg2"/>
                </a:solidFill>
              </a:rPr>
              <a:t>Success</a:t>
            </a:r>
          </a:p>
        </p:txBody>
      </p:sp>
    </p:spTree>
    <p:extLst>
      <p:ext uri="{BB962C8B-B14F-4D97-AF65-F5344CB8AC3E}">
        <p14:creationId xmlns:p14="http://schemas.microsoft.com/office/powerpoint/2010/main" val="1088071341"/>
      </p:ext>
    </p:extLst>
  </p:cSld>
  <p:clrMapOvr>
    <a:masterClrMapping/>
  </p:clrMapOvr>
</p:sld>
</file>

<file path=ppt/theme/theme1.xml><?xml version="1.0" encoding="utf-8"?>
<a:theme xmlns:a="http://schemas.openxmlformats.org/drawingml/2006/main" name="Office Theme">
  <a:themeElements>
    <a:clrScheme name="Custom 27">
      <a:dk1>
        <a:srgbClr val="09050A"/>
      </a:dk1>
      <a:lt1>
        <a:srgbClr val="FFFFFF"/>
      </a:lt1>
      <a:dk2>
        <a:srgbClr val="28222B"/>
      </a:dk2>
      <a:lt2>
        <a:srgbClr val="00AFB9"/>
      </a:lt2>
      <a:accent1>
        <a:srgbClr val="CCEAEE"/>
      </a:accent1>
      <a:accent2>
        <a:srgbClr val="3F3958"/>
      </a:accent2>
      <a:accent3>
        <a:srgbClr val="00AFB9"/>
      </a:accent3>
      <a:accent4>
        <a:srgbClr val="CCEAEE"/>
      </a:accent4>
      <a:accent5>
        <a:srgbClr val="453C45"/>
      </a:accent5>
      <a:accent6>
        <a:srgbClr val="00AFB9"/>
      </a:accent6>
      <a:hlink>
        <a:srgbClr val="CCEAEE"/>
      </a:hlink>
      <a:folHlink>
        <a:srgbClr val="00AFB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WhatuOra_PPT_template_image_changeout_2" id="{EE19EB7B-4115-4A25-9DD6-123D610DC723}" vid="{AB079898-3BD5-467D-9025-8F6667E37C0F}"/>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Custom 20">
      <a:dk1>
        <a:srgbClr val="0D0D31"/>
      </a:dk1>
      <a:lt1>
        <a:srgbClr val="FFFFFF"/>
      </a:lt1>
      <a:dk2>
        <a:srgbClr val="0D0D30"/>
      </a:dk2>
      <a:lt2>
        <a:srgbClr val="6E61AB"/>
      </a:lt2>
      <a:accent1>
        <a:srgbClr val="8B76AD"/>
      </a:accent1>
      <a:accent2>
        <a:srgbClr val="5E237A"/>
      </a:accent2>
      <a:accent3>
        <a:srgbClr val="68508C"/>
      </a:accent3>
      <a:accent4>
        <a:srgbClr val="E0DFFF"/>
      </a:accent4>
      <a:accent5>
        <a:srgbClr val="0D0D30"/>
      </a:accent5>
      <a:accent6>
        <a:srgbClr val="6E61AB"/>
      </a:accent6>
      <a:hlink>
        <a:srgbClr val="ECDEFF"/>
      </a:hlink>
      <a:folHlink>
        <a:srgbClr val="6E61A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kaWhaiOra_PPT_template" id="{4EF9DBAD-2B9C-4B4C-BB54-7A1E48BEEA69}" vid="{065012AF-9FF5-2F48-925D-7800155CBA78}"/>
    </a:ext>
  </a:extLst>
</a:theme>
</file>

<file path=ppt/theme/theme4.xml><?xml version="1.0" encoding="utf-8"?>
<a:theme xmlns:a="http://schemas.openxmlformats.org/drawingml/2006/main" name="1_Office Theme">
  <a:themeElements>
    <a:clrScheme name="Custom 27">
      <a:dk1>
        <a:srgbClr val="09050A"/>
      </a:dk1>
      <a:lt1>
        <a:srgbClr val="FFFFFF"/>
      </a:lt1>
      <a:dk2>
        <a:srgbClr val="28222B"/>
      </a:dk2>
      <a:lt2>
        <a:srgbClr val="00AFB9"/>
      </a:lt2>
      <a:accent1>
        <a:srgbClr val="CCEAEE"/>
      </a:accent1>
      <a:accent2>
        <a:srgbClr val="3F3958"/>
      </a:accent2>
      <a:accent3>
        <a:srgbClr val="00AFB9"/>
      </a:accent3>
      <a:accent4>
        <a:srgbClr val="CCEAEE"/>
      </a:accent4>
      <a:accent5>
        <a:srgbClr val="453C45"/>
      </a:accent5>
      <a:accent6>
        <a:srgbClr val="00AFB9"/>
      </a:accent6>
      <a:hlink>
        <a:srgbClr val="CCEAEE"/>
      </a:hlink>
      <a:folHlink>
        <a:srgbClr val="00AFB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WhatuOra_PPT_template_image_changeout_2" id="{EE19EB7B-4115-4A25-9DD6-123D610DC723}" vid="{AB079898-3BD5-467D-9025-8F6667E37C0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EB20FB678E04499939B5C76BC9117F" ma:contentTypeVersion="14" ma:contentTypeDescription="Create a new document." ma:contentTypeScope="" ma:versionID="9ad40a79f4faa3f0dab488654a7aa730">
  <xsd:schema xmlns:xsd="http://www.w3.org/2001/XMLSchema" xmlns:xs="http://www.w3.org/2001/XMLSchema" xmlns:p="http://schemas.microsoft.com/office/2006/metadata/properties" xmlns:ns2="431f880d-5049-489f-9955-f6b3d74ddd5b" xmlns:ns3="c7c66f8a-fd0d-4da3-b6ce-0241484f0de0" xmlns:ns4="ec761af5-23b3-453d-aa00-8620c42b1ab2" targetNamespace="http://schemas.microsoft.com/office/2006/metadata/properties" ma:root="true" ma:fieldsID="aefca67b6117340c6ba199f94ce65043" ns2:_="" ns3:_="" ns4:_="">
    <xsd:import namespace="431f880d-5049-489f-9955-f6b3d74ddd5b"/>
    <xsd:import namespace="c7c66f8a-fd0d-4da3-b6ce-0241484f0de0"/>
    <xsd:import namespace="ec761af5-23b3-453d-aa00-8620c42b1ab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f880d-5049-489f-9955-f6b3d74dd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29d2d71-1bea-4987-bfd9-379d5b4db18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c66f8a-fd0d-4da3-b6ce-0241484f0d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761af5-23b3-453d-aa00-8620c42b1ab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1f1fde-135c-4d42-b0f2-fe706b97f09f}" ma:internalName="TaxCatchAll" ma:showField="CatchAllData" ma:web="c7c66f8a-fd0d-4da3-b6ce-0241484f0d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1f880d-5049-489f-9955-f6b3d74ddd5b">
      <Terms xmlns="http://schemas.microsoft.com/office/infopath/2007/PartnerControls"/>
    </lcf76f155ced4ddcb4097134ff3c332f>
    <TaxCatchAll xmlns="ec761af5-23b3-453d-aa00-8620c42b1ab2" xsi:nil="true"/>
    <SharedWithUsers xmlns="c7c66f8a-fd0d-4da3-b6ce-0241484f0de0">
      <UserInfo>
        <DisplayName>Katy Cook</DisplayName>
        <AccountId>15</AccountId>
        <AccountType/>
      </UserInfo>
      <UserInfo>
        <DisplayName>Ian Mortensen</DisplayName>
        <AccountId>13</AccountId>
        <AccountType/>
      </UserInfo>
    </SharedWithUsers>
  </documentManagement>
</p:properties>
</file>

<file path=customXml/itemProps1.xml><?xml version="1.0" encoding="utf-8"?>
<ds:datastoreItem xmlns:ds="http://schemas.openxmlformats.org/officeDocument/2006/customXml" ds:itemID="{D135A142-9635-449D-B83F-7DC6D7AF20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1f880d-5049-489f-9955-f6b3d74ddd5b"/>
    <ds:schemaRef ds:uri="c7c66f8a-fd0d-4da3-b6ce-0241484f0de0"/>
    <ds:schemaRef ds:uri="ec761af5-23b3-453d-aa00-8620c42b1a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267F39-CF16-4477-91CD-9F9AB9368704}">
  <ds:schemaRefs>
    <ds:schemaRef ds:uri="http://schemas.microsoft.com/sharepoint/v3/contenttype/forms"/>
  </ds:schemaRefs>
</ds:datastoreItem>
</file>

<file path=customXml/itemProps3.xml><?xml version="1.0" encoding="utf-8"?>
<ds:datastoreItem xmlns:ds="http://schemas.openxmlformats.org/officeDocument/2006/customXml" ds:itemID="{642B02BD-36D4-4DD9-8D83-048A5D395CC8}">
  <ds:schemaRefs>
    <ds:schemaRef ds:uri="http://schemas.openxmlformats.org/package/2006/metadata/core-properties"/>
    <ds:schemaRef ds:uri="http://purl.org/dc/elements/1.1/"/>
    <ds:schemaRef ds:uri="fe1de08b-e555-4ac3-b528-b81242453dfd"/>
    <ds:schemaRef ds:uri="http://purl.org/dc/terms/"/>
    <ds:schemaRef ds:uri="http://schemas.microsoft.com/office/2006/documentManagement/types"/>
    <ds:schemaRef ds:uri="http://purl.org/dc/dcmitype/"/>
    <ds:schemaRef ds:uri="19493c84-a27c-4899-b11b-9d8c8e601fbc"/>
    <ds:schemaRef ds:uri="http://schemas.microsoft.com/office/infopath/2007/PartnerControls"/>
    <ds:schemaRef ds:uri="http://schemas.microsoft.com/office/2006/metadata/properties"/>
    <ds:schemaRef ds:uri="http://www.w3.org/XML/1998/namespace"/>
    <ds:schemaRef ds:uri="431f880d-5049-489f-9955-f6b3d74ddd5b"/>
    <ds:schemaRef ds:uri="ec761af5-23b3-453d-aa00-8620c42b1ab2"/>
    <ds:schemaRef ds:uri="c7c66f8a-fd0d-4da3-b6ce-0241484f0de0"/>
  </ds:schemaRefs>
</ds:datastoreItem>
</file>

<file path=docProps/app.xml><?xml version="1.0" encoding="utf-8"?>
<Properties xmlns="http://schemas.openxmlformats.org/officeDocument/2006/extended-properties" xmlns:vt="http://schemas.openxmlformats.org/officeDocument/2006/docPropsVTypes">
  <Template>Placement system presentation  for taskforce</Template>
  <TotalTime>105</TotalTime>
  <Words>2320</Words>
  <Application>Microsoft Office PowerPoint</Application>
  <PresentationFormat>Widescreen</PresentationFormat>
  <Paragraphs>347</Paragraphs>
  <Slides>19</Slides>
  <Notes>9</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19</vt:i4>
      </vt:variant>
    </vt:vector>
  </HeadingPairs>
  <TitlesOfParts>
    <vt:vector size="33" baseType="lpstr">
      <vt:lpstr>Arial</vt:lpstr>
      <vt:lpstr>Arial,Sans-Serif</vt:lpstr>
      <vt:lpstr>Calibri</vt:lpstr>
      <vt:lpstr>Calibri Light</vt:lpstr>
      <vt:lpstr>Poppins</vt:lpstr>
      <vt:lpstr>Roboto</vt:lpstr>
      <vt:lpstr>SegoeUI</vt:lpstr>
      <vt:lpstr>Symbol</vt:lpstr>
      <vt:lpstr>Verdana</vt:lpstr>
      <vt:lpstr>Wingdings</vt:lpstr>
      <vt:lpstr>Office Theme</vt:lpstr>
      <vt:lpstr>2_Office Theme</vt:lpstr>
      <vt:lpstr>3_Office Theme</vt:lpstr>
      <vt:lpstr>1_Office Theme</vt:lpstr>
      <vt:lpstr>Health System Workforce </vt:lpstr>
      <vt:lpstr>PowerPoint Presentation</vt:lpstr>
      <vt:lpstr>Equity and Te Tiriti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Members of the Taskforce</vt:lpstr>
      <vt:lpstr>PowerPoint Presentation</vt:lpstr>
      <vt:lpstr>PowerPoint Presentation</vt:lpstr>
      <vt:lpstr>PowerPoint Presentation</vt:lpstr>
      <vt:lpstr>PowerPoint Presentation</vt:lpstr>
      <vt:lpstr>PowerPoint Presentation</vt:lpstr>
      <vt:lpstr>Future initiatives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a nationally supported  and regionally coordinated approach  to student placements</dc:title>
  <dc:creator>Tessa Thompson</dc:creator>
  <cp:lastModifiedBy>Aby Adams</cp:lastModifiedBy>
  <cp:revision>7</cp:revision>
  <dcterms:created xsi:type="dcterms:W3CDTF">2022-09-09T00:58:17Z</dcterms:created>
  <dcterms:modified xsi:type="dcterms:W3CDTF">2023-03-22T03:06:30Z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0x010100220BA8372A4A1147BE233BFF416F6047</vt:lpwstr>
  </property>
  <property fmtid="{D5CDD505-2E9C-101B-9397-08002B2CF9AE}" pid="3" name="_dlc_DocIdItemGuid">
    <vt:lpwstr>e591884f-28df-4c32-be9e-7594893f34e7</vt:lpwstr>
  </property>
  <property fmtid="{D5CDD505-2E9C-101B-9397-08002B2CF9AE}" pid="4" name="MediaServiceImageTags">
    <vt:lpwstr/>
  </property>
  <property fmtid="{D5CDD505-2E9C-101B-9397-08002B2CF9AE}" pid="5" name="MSIP_Label_c25b5531-c247-4ec1-94ad-07fb61d5317c_Enabled">
    <vt:lpwstr>true</vt:lpwstr>
  </property>
  <property fmtid="{D5CDD505-2E9C-101B-9397-08002B2CF9AE}" pid="6" name="MSIP_Label_c25b5531-c247-4ec1-94ad-07fb61d5317c_SetDate">
    <vt:lpwstr>2022-10-17T03:28:53Z</vt:lpwstr>
  </property>
  <property fmtid="{D5CDD505-2E9C-101B-9397-08002B2CF9AE}" pid="7" name="MSIP_Label_c25b5531-c247-4ec1-94ad-07fb61d5317c_Method">
    <vt:lpwstr>Privileged</vt:lpwstr>
  </property>
  <property fmtid="{D5CDD505-2E9C-101B-9397-08002B2CF9AE}" pid="8" name="MSIP_Label_c25b5531-c247-4ec1-94ad-07fb61d5317c_Name">
    <vt:lpwstr>NO LABEL</vt:lpwstr>
  </property>
  <property fmtid="{D5CDD505-2E9C-101B-9397-08002B2CF9AE}" pid="9" name="MSIP_Label_c25b5531-c247-4ec1-94ad-07fb61d5317c_SiteId">
    <vt:lpwstr>0051ec7f-c4f5-41e6-b397-24b855b2a57e</vt:lpwstr>
  </property>
  <property fmtid="{D5CDD505-2E9C-101B-9397-08002B2CF9AE}" pid="10" name="MSIP_Label_c25b5531-c247-4ec1-94ad-07fb61d5317c_ActionId">
    <vt:lpwstr>b6a7f0c3-e8e8-4a44-9992-769d10f1a47d</vt:lpwstr>
  </property>
  <property fmtid="{D5CDD505-2E9C-101B-9397-08002B2CF9AE}" pid="11" name="MSIP_Label_c25b5531-c247-4ec1-94ad-07fb61d5317c_ContentBits">
    <vt:lpwstr>0</vt:lpwstr>
  </property>
</Properties>
</file>