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userDrawn="1">
          <p15:clr>
            <a:srgbClr val="A4A3A4"/>
          </p15:clr>
        </p15:guide>
        <p15:guide id="2" pos="40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a Andrews" initials="MA" lastIdx="6" clrIdx="0"/>
  <p:cmAuthor id="2" name="Naomi Heap (WDHB)" initials="NH(" lastIdx="1" clrIdx="1"/>
  <p:cmAuthor id="3" name="Naomi Heap (NRA)" initials="NH"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649BCB-DD81-47AB-B31F-D7D1248C1342}" v="2" dt="2022-10-17T03:30:33.8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747" autoAdjust="0"/>
    <p:restoredTop sz="94660"/>
  </p:normalViewPr>
  <p:slideViewPr>
    <p:cSldViewPr snapToGrid="0" showGuides="1">
      <p:cViewPr varScale="1">
        <p:scale>
          <a:sx n="79" d="100"/>
          <a:sy n="79" d="100"/>
        </p:scale>
        <p:origin x="2346" y="108"/>
      </p:cViewPr>
      <p:guideLst>
        <p:guide orient="horz" pos="3024"/>
        <p:guide pos="40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2105A8-5AE0-4804-855E-299ADAAD89AA}" type="datetimeFigureOut">
              <a:rPr lang="en-NZ" smtClean="0"/>
              <a:t>22/03/2023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1890371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2105A8-5AE0-4804-855E-299ADAAD89AA}" type="datetimeFigureOut">
              <a:rPr lang="en-NZ" smtClean="0"/>
              <a:t>22/03/2023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130199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2105A8-5AE0-4804-855E-299ADAAD89AA}" type="datetimeFigureOut">
              <a:rPr lang="en-NZ" smtClean="0"/>
              <a:t>22/03/2023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2201880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2105A8-5AE0-4804-855E-299ADAAD89AA}" type="datetimeFigureOut">
              <a:rPr lang="en-NZ" smtClean="0"/>
              <a:t>22/03/2023</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4147383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2105A8-5AE0-4804-855E-299ADAAD89AA}" type="datetimeFigureOut">
              <a:rPr lang="en-NZ" smtClean="0"/>
              <a:t>22/03/2023</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2857763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2105A8-5AE0-4804-855E-299ADAAD89AA}" type="datetimeFigureOut">
              <a:rPr lang="en-NZ" smtClean="0"/>
              <a:t>22/03/2023</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2840565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05A8-5AE0-4804-855E-299ADAAD89AA}" type="datetimeFigureOut">
              <a:rPr lang="en-NZ" smtClean="0"/>
              <a:t>22/03/2023</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4045585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952105A8-5AE0-4804-855E-299ADAAD89AA}" type="datetimeFigureOut">
              <a:rPr lang="en-NZ" smtClean="0"/>
              <a:t>22/03/2023</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64508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952105A8-5AE0-4804-855E-299ADAAD89AA}" type="datetimeFigureOut">
              <a:rPr lang="en-NZ" smtClean="0"/>
              <a:t>22/03/2023</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3278182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2105A8-5AE0-4804-855E-299ADAAD89AA}" type="datetimeFigureOut">
              <a:rPr lang="en-NZ" smtClean="0"/>
              <a:t>22/03/2023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430646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2105A8-5AE0-4804-855E-299ADAAD89AA}" type="datetimeFigureOut">
              <a:rPr lang="en-NZ" smtClean="0"/>
              <a:t>22/03/2023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92C7213C-AB92-4C8A-BC8C-7BA7547C82B2}" type="slidenum">
              <a:rPr lang="en-NZ" smtClean="0"/>
              <a:t>‹#›</a:t>
            </a:fld>
            <a:endParaRPr lang="en-NZ"/>
          </a:p>
        </p:txBody>
      </p:sp>
    </p:spTree>
    <p:extLst>
      <p:ext uri="{BB962C8B-B14F-4D97-AF65-F5344CB8AC3E}">
        <p14:creationId xmlns:p14="http://schemas.microsoft.com/office/powerpoint/2010/main" val="183246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952105A8-5AE0-4804-855E-299ADAAD89AA}" type="datetimeFigureOut">
              <a:rPr lang="en-NZ" smtClean="0"/>
              <a:t>22/03/2023</a:t>
            </a:fld>
            <a:endParaRPr lang="en-NZ"/>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92C7213C-AB92-4C8A-BC8C-7BA7547C82B2}" type="slidenum">
              <a:rPr lang="en-NZ" smtClean="0"/>
              <a:t>‹#›</a:t>
            </a:fld>
            <a:endParaRPr lang="en-NZ"/>
          </a:p>
        </p:txBody>
      </p:sp>
    </p:spTree>
    <p:extLst>
      <p:ext uri="{BB962C8B-B14F-4D97-AF65-F5344CB8AC3E}">
        <p14:creationId xmlns:p14="http://schemas.microsoft.com/office/powerpoint/2010/main" val="8153391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3EB578FC-0B29-4AF2-9C3A-A2A64F0EABEA}"/>
              </a:ext>
            </a:extLst>
          </p:cNvPr>
          <p:cNvSpPr txBox="1"/>
          <p:nvPr/>
        </p:nvSpPr>
        <p:spPr>
          <a:xfrm>
            <a:off x="194010" y="938125"/>
            <a:ext cx="12376490" cy="369332"/>
          </a:xfrm>
          <a:prstGeom prst="rect">
            <a:avLst/>
          </a:prstGeom>
          <a:solidFill>
            <a:schemeClr val="tx2"/>
          </a:solidFill>
        </p:spPr>
        <p:txBody>
          <a:bodyPr wrap="square" rtlCol="0">
            <a:spAutoFit/>
          </a:bodyPr>
          <a:lstStyle/>
          <a:p>
            <a:pPr algn="ctr"/>
            <a:endParaRPr lang="en-US" b="1" dirty="0">
              <a:solidFill>
                <a:schemeClr val="bg1"/>
              </a:solidFill>
            </a:endParaRPr>
          </a:p>
        </p:txBody>
      </p:sp>
      <p:sp>
        <p:nvSpPr>
          <p:cNvPr id="53" name="Rectangle 52">
            <a:extLst>
              <a:ext uri="{FF2B5EF4-FFF2-40B4-BE49-F238E27FC236}">
                <a16:creationId xmlns:a16="http://schemas.microsoft.com/office/drawing/2014/main" id="{F27423DB-2DAF-4FC7-AD27-99113606A6C2}"/>
              </a:ext>
            </a:extLst>
          </p:cNvPr>
          <p:cNvSpPr/>
          <p:nvPr/>
        </p:nvSpPr>
        <p:spPr>
          <a:xfrm>
            <a:off x="8598910" y="1626154"/>
            <a:ext cx="4072131" cy="4703784"/>
          </a:xfrm>
          <a:prstGeom prst="rect">
            <a:avLst/>
          </a:prstGeom>
          <a:solidFill>
            <a:srgbClr val="33CCCC">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9" name="Rectangle 48">
            <a:extLst>
              <a:ext uri="{FF2B5EF4-FFF2-40B4-BE49-F238E27FC236}">
                <a16:creationId xmlns:a16="http://schemas.microsoft.com/office/drawing/2014/main" id="{40398829-A4BB-4E9D-8F5A-9A81FC506A86}"/>
              </a:ext>
            </a:extLst>
          </p:cNvPr>
          <p:cNvSpPr/>
          <p:nvPr/>
        </p:nvSpPr>
        <p:spPr>
          <a:xfrm>
            <a:off x="4866933" y="1824699"/>
            <a:ext cx="3639101" cy="4505239"/>
          </a:xfrm>
          <a:prstGeom prst="rect">
            <a:avLst/>
          </a:prstGeom>
          <a:solidFill>
            <a:srgbClr val="33CCCC">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cxnSp>
        <p:nvCxnSpPr>
          <p:cNvPr id="12" name="Straight Connector 11">
            <a:extLst>
              <a:ext uri="{FF2B5EF4-FFF2-40B4-BE49-F238E27FC236}">
                <a16:creationId xmlns:a16="http://schemas.microsoft.com/office/drawing/2014/main" id="{D092CB41-8894-46D1-AFDF-8E309EB27B6E}"/>
              </a:ext>
            </a:extLst>
          </p:cNvPr>
          <p:cNvCxnSpPr>
            <a:cxnSpLocks/>
          </p:cNvCxnSpPr>
          <p:nvPr/>
        </p:nvCxnSpPr>
        <p:spPr>
          <a:xfrm flipV="1">
            <a:off x="-16184" y="843864"/>
            <a:ext cx="12817784" cy="722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D3CCA9B-0C0C-4B87-92F1-FEC5BA30A5E0}"/>
              </a:ext>
            </a:extLst>
          </p:cNvPr>
          <p:cNvSpPr txBox="1"/>
          <p:nvPr/>
        </p:nvSpPr>
        <p:spPr>
          <a:xfrm>
            <a:off x="27443" y="46055"/>
            <a:ext cx="8685305" cy="615553"/>
          </a:xfrm>
          <a:prstGeom prst="rect">
            <a:avLst/>
          </a:prstGeom>
          <a:noFill/>
        </p:spPr>
        <p:txBody>
          <a:bodyPr wrap="square" rtlCol="0">
            <a:spAutoFit/>
          </a:bodyPr>
          <a:lstStyle/>
          <a:p>
            <a:r>
              <a:rPr lang="en-US" sz="1600" b="1" dirty="0">
                <a:solidFill>
                  <a:schemeClr val="tx2">
                    <a:lumMod val="75000"/>
                  </a:schemeClr>
                </a:solidFill>
                <a:latin typeface="Segoe UI Black" panose="020B0A02040204020203" pitchFamily="34" charset="0"/>
                <a:ea typeface="Segoe UI Black" panose="020B0A02040204020203" pitchFamily="34" charset="0"/>
              </a:rPr>
              <a:t>Support &amp; technical Assistance</a:t>
            </a:r>
            <a:r>
              <a:rPr lang="en-US" sz="1600" dirty="0">
                <a:solidFill>
                  <a:schemeClr val="tx2">
                    <a:lumMod val="75000"/>
                  </a:schemeClr>
                </a:solidFill>
                <a:latin typeface="Segoe UI Black" panose="020B0A02040204020203" pitchFamily="34" charset="0"/>
                <a:ea typeface="Segoe UI Black" panose="020B0A02040204020203" pitchFamily="34" charset="0"/>
              </a:rPr>
              <a:t> and </a:t>
            </a:r>
            <a:r>
              <a:rPr lang="en-US" sz="1600" b="1" kern="1200" dirty="0" err="1">
                <a:solidFill>
                  <a:schemeClr val="tx2">
                    <a:lumMod val="75000"/>
                  </a:schemeClr>
                </a:solidFill>
                <a:latin typeface="Segoe UI Black" panose="020B0A02040204020203" pitchFamily="34" charset="0"/>
                <a:ea typeface="Segoe UI Black" panose="020B0A02040204020203" pitchFamily="34" charset="0"/>
              </a:rPr>
              <a:t>Kaiāwhina</a:t>
            </a:r>
            <a:r>
              <a:rPr lang="en-US" sz="1600" b="1" kern="1200" dirty="0">
                <a:solidFill>
                  <a:schemeClr val="tx2">
                    <a:lumMod val="75000"/>
                  </a:schemeClr>
                </a:solidFill>
                <a:latin typeface="Segoe UI Black" panose="020B0A02040204020203" pitchFamily="34" charset="0"/>
                <a:ea typeface="Segoe UI Black" panose="020B0A02040204020203" pitchFamily="34" charset="0"/>
              </a:rPr>
              <a:t> </a:t>
            </a:r>
            <a:r>
              <a:rPr lang="en-US" sz="1600" dirty="0">
                <a:solidFill>
                  <a:schemeClr val="tx2">
                    <a:lumMod val="75000"/>
                  </a:schemeClr>
                </a:solidFill>
                <a:latin typeface="Segoe UI Black" panose="020B0A02040204020203" pitchFamily="34" charset="0"/>
                <a:ea typeface="Segoe UI Black" panose="020B0A02040204020203" pitchFamily="34" charset="0"/>
              </a:rPr>
              <a:t>Workforce – plan on a page</a:t>
            </a:r>
            <a:endParaRPr lang="en-US" sz="1600" dirty="0">
              <a:solidFill>
                <a:srgbClr val="92D050"/>
              </a:solidFill>
              <a:latin typeface="Segoe UI Black" panose="020B0A02040204020203" pitchFamily="34" charset="0"/>
              <a:ea typeface="Segoe UI Black" panose="020B0A02040204020203" pitchFamily="34" charset="0"/>
            </a:endParaRPr>
          </a:p>
          <a:p>
            <a:r>
              <a:rPr lang="en-US" b="1" dirty="0">
                <a:solidFill>
                  <a:srgbClr val="33CCCC"/>
                </a:solidFill>
              </a:rPr>
              <a:t>December 2022</a:t>
            </a:r>
            <a:endParaRPr lang="en-NZ" sz="1600" b="1" dirty="0">
              <a:solidFill>
                <a:srgbClr val="33CCCC"/>
              </a:solidFill>
            </a:endParaRPr>
          </a:p>
        </p:txBody>
      </p:sp>
      <p:sp>
        <p:nvSpPr>
          <p:cNvPr id="16" name="TextBox 15">
            <a:extLst>
              <a:ext uri="{FF2B5EF4-FFF2-40B4-BE49-F238E27FC236}">
                <a16:creationId xmlns:a16="http://schemas.microsoft.com/office/drawing/2014/main" id="{C63FB818-63C6-4958-A496-DAC9B849A9C3}"/>
              </a:ext>
            </a:extLst>
          </p:cNvPr>
          <p:cNvSpPr txBox="1"/>
          <p:nvPr/>
        </p:nvSpPr>
        <p:spPr>
          <a:xfrm>
            <a:off x="219289" y="4455113"/>
            <a:ext cx="4431932" cy="369332"/>
          </a:xfrm>
          <a:prstGeom prst="rect">
            <a:avLst/>
          </a:prstGeom>
          <a:solidFill>
            <a:schemeClr val="tx2"/>
          </a:solidFill>
        </p:spPr>
        <p:txBody>
          <a:bodyPr wrap="square" rtlCol="0">
            <a:spAutoFit/>
          </a:bodyPr>
          <a:lstStyle/>
          <a:p>
            <a:pPr algn="ctr"/>
            <a:r>
              <a:rPr lang="en-US" b="1" dirty="0">
                <a:solidFill>
                  <a:schemeClr val="bg1"/>
                </a:solidFill>
              </a:rPr>
              <a:t>Our Principles</a:t>
            </a:r>
          </a:p>
        </p:txBody>
      </p:sp>
      <p:sp>
        <p:nvSpPr>
          <p:cNvPr id="17" name="TextBox 16">
            <a:extLst>
              <a:ext uri="{FF2B5EF4-FFF2-40B4-BE49-F238E27FC236}">
                <a16:creationId xmlns:a16="http://schemas.microsoft.com/office/drawing/2014/main" id="{3E0ED467-B41A-4B29-9286-80918B75EEFF}"/>
              </a:ext>
            </a:extLst>
          </p:cNvPr>
          <p:cNvSpPr txBox="1"/>
          <p:nvPr/>
        </p:nvSpPr>
        <p:spPr>
          <a:xfrm>
            <a:off x="4845703" y="1420051"/>
            <a:ext cx="3683203" cy="369332"/>
          </a:xfrm>
          <a:prstGeom prst="rect">
            <a:avLst/>
          </a:prstGeom>
          <a:solidFill>
            <a:schemeClr val="tx2"/>
          </a:solidFill>
        </p:spPr>
        <p:txBody>
          <a:bodyPr wrap="square" rtlCol="0">
            <a:spAutoFit/>
          </a:bodyPr>
          <a:lstStyle/>
          <a:p>
            <a:pPr algn="ctr"/>
            <a:r>
              <a:rPr lang="en-US" b="1" dirty="0">
                <a:solidFill>
                  <a:schemeClr val="bg1"/>
                </a:solidFill>
              </a:rPr>
              <a:t>Current State</a:t>
            </a:r>
          </a:p>
        </p:txBody>
      </p:sp>
      <p:sp>
        <p:nvSpPr>
          <p:cNvPr id="18" name="TextBox 17">
            <a:extLst>
              <a:ext uri="{FF2B5EF4-FFF2-40B4-BE49-F238E27FC236}">
                <a16:creationId xmlns:a16="http://schemas.microsoft.com/office/drawing/2014/main" id="{A64A049E-6209-469F-AFF7-1978AA76D941}"/>
              </a:ext>
            </a:extLst>
          </p:cNvPr>
          <p:cNvSpPr txBox="1"/>
          <p:nvPr/>
        </p:nvSpPr>
        <p:spPr>
          <a:xfrm>
            <a:off x="8627525" y="1414766"/>
            <a:ext cx="3942975" cy="369332"/>
          </a:xfrm>
          <a:prstGeom prst="rect">
            <a:avLst/>
          </a:prstGeom>
          <a:solidFill>
            <a:schemeClr val="tx2"/>
          </a:solidFill>
        </p:spPr>
        <p:txBody>
          <a:bodyPr wrap="square" rtlCol="0">
            <a:spAutoFit/>
          </a:bodyPr>
          <a:lstStyle/>
          <a:p>
            <a:pPr algn="ctr"/>
            <a:r>
              <a:rPr lang="en-US" b="1" dirty="0">
                <a:solidFill>
                  <a:schemeClr val="bg1"/>
                </a:solidFill>
              </a:rPr>
              <a:t>Future State</a:t>
            </a:r>
          </a:p>
        </p:txBody>
      </p:sp>
      <p:sp>
        <p:nvSpPr>
          <p:cNvPr id="19" name="Rectangle 18">
            <a:extLst>
              <a:ext uri="{FF2B5EF4-FFF2-40B4-BE49-F238E27FC236}">
                <a16:creationId xmlns:a16="http://schemas.microsoft.com/office/drawing/2014/main" id="{E54F4194-2BA9-4BE4-AB72-B9FADF428390}"/>
              </a:ext>
            </a:extLst>
          </p:cNvPr>
          <p:cNvSpPr/>
          <p:nvPr/>
        </p:nvSpPr>
        <p:spPr>
          <a:xfrm>
            <a:off x="4950735" y="1847334"/>
            <a:ext cx="3575856" cy="4708981"/>
          </a:xfrm>
          <a:prstGeom prst="rect">
            <a:avLst/>
          </a:prstGeom>
        </p:spPr>
        <p:txBody>
          <a:bodyPr wrap="square">
            <a:spAutoFit/>
          </a:bodyPr>
          <a:lstStyle/>
          <a:p>
            <a:r>
              <a:rPr lang="en-US" sz="1200" b="1" dirty="0"/>
              <a:t>Te Tiriti o Waitangi:</a:t>
            </a:r>
          </a:p>
          <a:p>
            <a:pPr marL="171450" indent="-171450">
              <a:buFont typeface="Arial" panose="020B0604020202020204" pitchFamily="34" charset="0"/>
              <a:buChar char="•"/>
            </a:pPr>
            <a:r>
              <a:rPr lang="en-US" sz="1200" dirty="0"/>
              <a:t>Principles of Te Tiriti are not apparent in role design, work design or training pathways. </a:t>
            </a:r>
          </a:p>
          <a:p>
            <a:r>
              <a:rPr lang="en-US" sz="1200" b="1" dirty="0"/>
              <a:t>Workforce:</a:t>
            </a:r>
          </a:p>
          <a:p>
            <a:pPr marL="171450" indent="-171450">
              <a:buFont typeface="Arial" panose="020B0604020202020204" pitchFamily="34" charset="0"/>
              <a:buChar char="•"/>
            </a:pPr>
            <a:r>
              <a:rPr lang="en-US" sz="1200" dirty="0"/>
              <a:t>Lack of visibility and workforce data </a:t>
            </a:r>
          </a:p>
          <a:p>
            <a:pPr marL="171450" indent="-171450">
              <a:buFont typeface="Arial" panose="020B0604020202020204" pitchFamily="34" charset="0"/>
              <a:buChar char="•"/>
            </a:pPr>
            <a:r>
              <a:rPr lang="en-US" sz="1200" dirty="0"/>
              <a:t>Ad-hoc and reactive workforce initiatives </a:t>
            </a:r>
          </a:p>
          <a:p>
            <a:pPr marL="171450" indent="-171450">
              <a:buFont typeface="Arial" panose="020B0604020202020204" pitchFamily="34" charset="0"/>
              <a:buChar char="•"/>
            </a:pPr>
            <a:r>
              <a:rPr lang="en-US" sz="1200" dirty="0"/>
              <a:t>Inconsistent roles and job titles, responsibilities and scopes </a:t>
            </a:r>
          </a:p>
          <a:p>
            <a:pPr marL="171450" indent="-171450">
              <a:buFont typeface="Arial" panose="020B0604020202020204" pitchFamily="34" charset="0"/>
              <a:buChar char="•"/>
            </a:pPr>
            <a:r>
              <a:rPr lang="en-US" sz="1200" dirty="0"/>
              <a:t>Lack of visibility of employment and development funding </a:t>
            </a:r>
          </a:p>
          <a:p>
            <a:pPr marL="171450" indent="-171450">
              <a:buFont typeface="Arial" panose="020B0604020202020204" pitchFamily="34" charset="0"/>
              <a:buChar char="•"/>
            </a:pPr>
            <a:r>
              <a:rPr lang="en-US" sz="1200" dirty="0"/>
              <a:t>Roles not valued and their potential is not </a:t>
            </a:r>
            <a:r>
              <a:rPr lang="en-US" sz="1200" dirty="0" err="1"/>
              <a:t>realised</a:t>
            </a:r>
            <a:r>
              <a:rPr lang="en-US" sz="1200" dirty="0"/>
              <a:t> </a:t>
            </a:r>
          </a:p>
          <a:p>
            <a:pPr marL="171450" indent="-171450">
              <a:buFont typeface="Arial" panose="020B0604020202020204" pitchFamily="34" charset="0"/>
              <a:buChar char="•"/>
            </a:pPr>
            <a:r>
              <a:rPr lang="en-US" sz="1200" dirty="0"/>
              <a:t>National workforce shortages</a:t>
            </a:r>
          </a:p>
          <a:p>
            <a:pPr marL="171450" indent="-171450">
              <a:buFont typeface="Arial" panose="020B0604020202020204" pitchFamily="34" charset="0"/>
              <a:buChar char="•"/>
            </a:pPr>
            <a:r>
              <a:rPr lang="en-US" sz="1200" dirty="0"/>
              <a:t>Fatigued and ageing workforce limiting effectiveness for whānau and communities.</a:t>
            </a:r>
          </a:p>
          <a:p>
            <a:r>
              <a:rPr lang="en-US" sz="1200" b="1" dirty="0"/>
              <a:t>Career pathways:</a:t>
            </a:r>
          </a:p>
          <a:p>
            <a:pPr marL="171450" indent="-171450">
              <a:buFont typeface="Arial" panose="020B0604020202020204" pitchFamily="34" charset="0"/>
              <a:buChar char="•"/>
            </a:pPr>
            <a:r>
              <a:rPr lang="en-US" sz="1200" dirty="0"/>
              <a:t>Fragmented approach to workforce development </a:t>
            </a:r>
          </a:p>
          <a:p>
            <a:pPr marL="171450" indent="-171450">
              <a:buFont typeface="Arial" panose="020B0604020202020204" pitchFamily="34" charset="0"/>
              <a:buChar char="•"/>
            </a:pPr>
            <a:r>
              <a:rPr lang="en-US" sz="1200" dirty="0"/>
              <a:t>Disjointed career pathways</a:t>
            </a:r>
          </a:p>
          <a:p>
            <a:pPr marL="171450" indent="-171450">
              <a:buFont typeface="Arial" panose="020B0604020202020204" pitchFamily="34" charset="0"/>
              <a:buChar char="•"/>
            </a:pPr>
            <a:r>
              <a:rPr lang="en-US" sz="1200" dirty="0"/>
              <a:t>Inflexible or inaccessible learning and training</a:t>
            </a:r>
          </a:p>
          <a:p>
            <a:pPr marL="171450" indent="-171450">
              <a:buFont typeface="Arial" panose="020B0604020202020204" pitchFamily="34" charset="0"/>
              <a:buChar char="•"/>
            </a:pPr>
            <a:r>
              <a:rPr lang="en-US" sz="1200" dirty="0"/>
              <a:t>Commitments to whānau, </a:t>
            </a:r>
            <a:r>
              <a:rPr lang="en-US" sz="1200" dirty="0" err="1"/>
              <a:t>hapū</a:t>
            </a:r>
            <a:r>
              <a:rPr lang="en-US" sz="1200" dirty="0"/>
              <a:t> and iwi is not integrated in training design.</a:t>
            </a:r>
          </a:p>
          <a:p>
            <a:r>
              <a:rPr lang="en-US" sz="1200" b="1" dirty="0"/>
              <a:t>Community engagement:</a:t>
            </a:r>
          </a:p>
          <a:p>
            <a:pPr marL="171450" indent="-171450">
              <a:buFont typeface="Arial" panose="020B0604020202020204" pitchFamily="34" charset="0"/>
              <a:buChar char="•"/>
            </a:pPr>
            <a:r>
              <a:rPr lang="en-US" sz="1200" dirty="0"/>
              <a:t>Low engagement and trust between communities and health care providers</a:t>
            </a:r>
          </a:p>
          <a:p>
            <a:pPr marL="171450" indent="-171450">
              <a:buFont typeface="Arial" panose="020B0604020202020204" pitchFamily="34" charset="0"/>
              <a:buChar char="•"/>
            </a:pPr>
            <a:r>
              <a:rPr lang="en-US" sz="1200" dirty="0"/>
              <a:t>Full benefit of roles to communities is not realized.</a:t>
            </a:r>
          </a:p>
          <a:p>
            <a:endParaRPr lang="en-US" sz="1200" b="1" dirty="0">
              <a:highlight>
                <a:srgbClr val="FFFF00"/>
              </a:highlight>
              <a:ea typeface="Roboto" panose="02000000000000000000" pitchFamily="2" charset="0"/>
              <a:cs typeface="Calibri" panose="020F0502020204030204" pitchFamily="34" charset="0"/>
            </a:endParaRPr>
          </a:p>
        </p:txBody>
      </p:sp>
      <p:sp>
        <p:nvSpPr>
          <p:cNvPr id="15" name="TextBox 14">
            <a:extLst>
              <a:ext uri="{FF2B5EF4-FFF2-40B4-BE49-F238E27FC236}">
                <a16:creationId xmlns:a16="http://schemas.microsoft.com/office/drawing/2014/main" id="{89003448-38AE-4151-967B-0E3881CC44E4}"/>
              </a:ext>
            </a:extLst>
          </p:cNvPr>
          <p:cNvSpPr txBox="1"/>
          <p:nvPr/>
        </p:nvSpPr>
        <p:spPr>
          <a:xfrm>
            <a:off x="154018" y="3081833"/>
            <a:ext cx="4482490" cy="369332"/>
          </a:xfrm>
          <a:prstGeom prst="rect">
            <a:avLst/>
          </a:prstGeom>
          <a:solidFill>
            <a:schemeClr val="tx2"/>
          </a:solidFill>
        </p:spPr>
        <p:txBody>
          <a:bodyPr wrap="square" rtlCol="0">
            <a:spAutoFit/>
          </a:bodyPr>
          <a:lstStyle/>
          <a:p>
            <a:pPr algn="ctr"/>
            <a:r>
              <a:rPr lang="en-US" b="1" dirty="0">
                <a:solidFill>
                  <a:schemeClr val="bg1"/>
                </a:solidFill>
              </a:rPr>
              <a:t>Our Vision</a:t>
            </a:r>
          </a:p>
        </p:txBody>
      </p:sp>
      <p:sp>
        <p:nvSpPr>
          <p:cNvPr id="24" name="Rectangle 23">
            <a:extLst>
              <a:ext uri="{FF2B5EF4-FFF2-40B4-BE49-F238E27FC236}">
                <a16:creationId xmlns:a16="http://schemas.microsoft.com/office/drawing/2014/main" id="{59998C2E-2661-413D-96BC-ABF85AB5681D}"/>
              </a:ext>
            </a:extLst>
          </p:cNvPr>
          <p:cNvSpPr/>
          <p:nvPr/>
        </p:nvSpPr>
        <p:spPr>
          <a:xfrm>
            <a:off x="160132" y="4900859"/>
            <a:ext cx="4656645" cy="1446550"/>
          </a:xfrm>
          <a:prstGeom prst="rect">
            <a:avLst/>
          </a:prstGeom>
        </p:spPr>
        <p:txBody>
          <a:bodyPr wrap="square">
            <a:spAutoFit/>
          </a:bodyPr>
          <a:lstStyle/>
          <a:p>
            <a:pPr marL="171450" indent="-171450">
              <a:buFont typeface="Arial" panose="020B0604020202020204" pitchFamily="34" charset="0"/>
              <a:buChar char="•"/>
            </a:pPr>
            <a:r>
              <a:rPr lang="en-US" sz="1100" dirty="0" err="1"/>
              <a:t>Te</a:t>
            </a:r>
            <a:r>
              <a:rPr lang="en-US" sz="1100" dirty="0"/>
              <a:t> </a:t>
            </a:r>
            <a:r>
              <a:rPr lang="en-US" sz="1100" dirty="0" err="1"/>
              <a:t>Tiriti</a:t>
            </a:r>
            <a:r>
              <a:rPr lang="en-US" sz="1100" dirty="0"/>
              <a:t> o Waitangi is embedded and upheld</a:t>
            </a:r>
            <a:endParaRPr lang="en-NZ" sz="1100" dirty="0"/>
          </a:p>
          <a:p>
            <a:pPr marL="171450" indent="-171450">
              <a:buFont typeface="Arial" panose="020B0604020202020204" pitchFamily="34" charset="0"/>
              <a:buChar char="•"/>
            </a:pPr>
            <a:r>
              <a:rPr lang="en-US" sz="1100" dirty="0"/>
              <a:t>Working to achieve equity </a:t>
            </a:r>
          </a:p>
          <a:p>
            <a:pPr marL="171450" indent="-171450">
              <a:buFont typeface="Arial" panose="020B0604020202020204" pitchFamily="34" charset="0"/>
              <a:buChar char="•"/>
            </a:pPr>
            <a:r>
              <a:rPr lang="en-NZ" sz="1100" dirty="0"/>
              <a:t>Iwi and community led co-design</a:t>
            </a:r>
          </a:p>
          <a:p>
            <a:pPr marL="171450" indent="-171450">
              <a:buFont typeface="Arial" panose="020B0604020202020204" pitchFamily="34" charset="0"/>
              <a:buChar char="•"/>
            </a:pPr>
            <a:r>
              <a:rPr lang="en-US" sz="1100" dirty="0"/>
              <a:t>Whānau </a:t>
            </a:r>
            <a:r>
              <a:rPr lang="en-US" sz="1100" dirty="0" err="1"/>
              <a:t>centred</a:t>
            </a:r>
            <a:r>
              <a:rPr lang="en-US" sz="1100" dirty="0"/>
              <a:t> models of care</a:t>
            </a:r>
          </a:p>
          <a:p>
            <a:pPr marL="171450" indent="-171450">
              <a:buFont typeface="Arial" panose="020B0604020202020204" pitchFamily="34" charset="0"/>
              <a:buChar char="•"/>
            </a:pPr>
            <a:r>
              <a:rPr lang="en-US" sz="1100" dirty="0"/>
              <a:t>A stakeholder partnership approach, e</a:t>
            </a:r>
            <a:r>
              <a:rPr lang="en-NZ" sz="1100" dirty="0" err="1"/>
              <a:t>ngaged</a:t>
            </a:r>
            <a:r>
              <a:rPr lang="en-NZ" sz="1100" dirty="0"/>
              <a:t>, joined up and collaborative</a:t>
            </a:r>
          </a:p>
          <a:p>
            <a:pPr marL="171450" indent="-171450">
              <a:buFont typeface="Arial" panose="020B0604020202020204" pitchFamily="34" charset="0"/>
              <a:buChar char="•"/>
            </a:pPr>
            <a:r>
              <a:rPr lang="en-NZ" sz="1100" dirty="0"/>
              <a:t>Recognise and value potential</a:t>
            </a:r>
          </a:p>
          <a:p>
            <a:pPr marL="171450" indent="-171450">
              <a:buFont typeface="Arial" panose="020B0604020202020204" pitchFamily="34" charset="0"/>
              <a:buChar char="•"/>
            </a:pPr>
            <a:r>
              <a:rPr lang="en-NZ" sz="1100" dirty="0"/>
              <a:t>Support and enable people to be </a:t>
            </a:r>
            <a:r>
              <a:rPr lang="en-US" sz="1100" dirty="0"/>
              <a:t>safe and well , to </a:t>
            </a:r>
            <a:r>
              <a:rPr lang="en-NZ" sz="1100" dirty="0"/>
              <a:t>thrive and grow</a:t>
            </a:r>
          </a:p>
          <a:p>
            <a:pPr marL="171450" indent="-171450">
              <a:buFont typeface="Arial" panose="020B0604020202020204" pitchFamily="34" charset="0"/>
              <a:buChar char="•"/>
            </a:pPr>
            <a:r>
              <a:rPr lang="en-NZ" sz="1100" dirty="0"/>
              <a:t>Continuous improvement model </a:t>
            </a:r>
          </a:p>
        </p:txBody>
      </p:sp>
      <p:sp>
        <p:nvSpPr>
          <p:cNvPr id="26" name="TextBox 25">
            <a:extLst>
              <a:ext uri="{FF2B5EF4-FFF2-40B4-BE49-F238E27FC236}">
                <a16:creationId xmlns:a16="http://schemas.microsoft.com/office/drawing/2014/main" id="{746D3274-0C8A-487C-90D0-005774B730BF}"/>
              </a:ext>
            </a:extLst>
          </p:cNvPr>
          <p:cNvSpPr txBox="1"/>
          <p:nvPr/>
        </p:nvSpPr>
        <p:spPr>
          <a:xfrm>
            <a:off x="180392" y="6530235"/>
            <a:ext cx="12410640" cy="369332"/>
          </a:xfrm>
          <a:prstGeom prst="rect">
            <a:avLst/>
          </a:prstGeom>
          <a:solidFill>
            <a:schemeClr val="tx2"/>
          </a:solidFill>
        </p:spPr>
        <p:txBody>
          <a:bodyPr wrap="square" rtlCol="0">
            <a:spAutoFit/>
          </a:bodyPr>
          <a:lstStyle/>
          <a:p>
            <a:r>
              <a:rPr lang="en-US" b="1" dirty="0">
                <a:solidFill>
                  <a:schemeClr val="bg1"/>
                </a:solidFill>
              </a:rPr>
              <a:t>Project Stages Overview</a:t>
            </a:r>
          </a:p>
        </p:txBody>
      </p:sp>
      <p:cxnSp>
        <p:nvCxnSpPr>
          <p:cNvPr id="30" name="Straight Connector 29">
            <a:extLst>
              <a:ext uri="{FF2B5EF4-FFF2-40B4-BE49-F238E27FC236}">
                <a16:creationId xmlns:a16="http://schemas.microsoft.com/office/drawing/2014/main" id="{D45C200D-2CB2-4210-8666-4B3BF408E1BB}"/>
              </a:ext>
            </a:extLst>
          </p:cNvPr>
          <p:cNvCxnSpPr>
            <a:cxnSpLocks/>
          </p:cNvCxnSpPr>
          <p:nvPr/>
        </p:nvCxnSpPr>
        <p:spPr>
          <a:xfrm>
            <a:off x="4713316" y="1423004"/>
            <a:ext cx="0" cy="483426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DFD9EBD-1660-4248-B6C6-31B65ED36E75}"/>
              </a:ext>
            </a:extLst>
          </p:cNvPr>
          <p:cNvSpPr/>
          <p:nvPr/>
        </p:nvSpPr>
        <p:spPr>
          <a:xfrm>
            <a:off x="8712748" y="1789383"/>
            <a:ext cx="4115307" cy="4524315"/>
          </a:xfrm>
          <a:prstGeom prst="rect">
            <a:avLst/>
          </a:prstGeom>
        </p:spPr>
        <p:txBody>
          <a:bodyPr wrap="square">
            <a:spAutoFit/>
          </a:bodyPr>
          <a:lstStyle/>
          <a:p>
            <a:r>
              <a:rPr lang="en-US" sz="1200" b="1" dirty="0"/>
              <a:t>Mahi embeds principles of </a:t>
            </a:r>
            <a:r>
              <a:rPr lang="en-US" sz="1200" b="1" dirty="0" err="1"/>
              <a:t>Te</a:t>
            </a:r>
            <a:r>
              <a:rPr lang="en-US" sz="1200" b="1" dirty="0"/>
              <a:t> </a:t>
            </a:r>
            <a:r>
              <a:rPr lang="en-US" sz="1200" b="1" dirty="0" err="1"/>
              <a:t>Tiriti</a:t>
            </a:r>
            <a:r>
              <a:rPr lang="en-US" sz="1200" b="1" dirty="0"/>
              <a:t> o Waitangi</a:t>
            </a:r>
            <a:r>
              <a:rPr lang="en-NZ" sz="1200" b="1" dirty="0">
                <a:latin typeface="Calibri" panose="020F0502020204030204" pitchFamily="34" charset="0"/>
              </a:rPr>
              <a:t>:</a:t>
            </a:r>
          </a:p>
          <a:p>
            <a:pPr marL="171450" indent="-171450">
              <a:buFont typeface="Arial" panose="020B0604020202020204" pitchFamily="34" charset="0"/>
              <a:buChar char="•"/>
            </a:pPr>
            <a:r>
              <a:rPr lang="en-NZ" sz="1200" dirty="0"/>
              <a:t>Partnering approach / </a:t>
            </a:r>
            <a:r>
              <a:rPr lang="en-US" sz="1200" dirty="0">
                <a:ea typeface="Calibri" panose="020F0502020204030204" pitchFamily="34" charset="0"/>
                <a:cs typeface="Times New Roman" panose="02020603050405020304" pitchFamily="18" charset="0"/>
              </a:rPr>
              <a:t>Equity driven </a:t>
            </a:r>
            <a:endParaRPr lang="en-NZ" sz="12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NZ" sz="1200" dirty="0">
                <a:ea typeface="Calibri" panose="020F0502020204030204" pitchFamily="34" charset="0"/>
                <a:cs typeface="Times New Roman" panose="02020603050405020304" pitchFamily="18" charset="0"/>
              </a:rPr>
              <a:t>Work is aligned with Te Kawa o Whanau Ora Framework</a:t>
            </a:r>
          </a:p>
          <a:p>
            <a:r>
              <a:rPr lang="en-NZ" sz="1200" b="1" dirty="0"/>
              <a:t>Valued, inclusive and diverse workforce:</a:t>
            </a:r>
          </a:p>
          <a:p>
            <a:pPr marL="171450" lvl="1" indent="-171450">
              <a:buFont typeface="Arial" panose="020B0604020202020204" pitchFamily="34" charset="0"/>
              <a:buChar char="•"/>
            </a:pPr>
            <a:r>
              <a:rPr lang="en-NZ" sz="1200" dirty="0"/>
              <a:t>Roles are recognised and valued</a:t>
            </a:r>
          </a:p>
          <a:p>
            <a:pPr marL="171450" lvl="1" indent="-171450">
              <a:buFont typeface="Arial" panose="020B0604020202020204" pitchFamily="34" charset="0"/>
              <a:buChar char="•"/>
            </a:pPr>
            <a:r>
              <a:rPr lang="en-NZ" sz="1200" dirty="0"/>
              <a:t>People thrive  and are proud to work in these roles</a:t>
            </a:r>
          </a:p>
          <a:p>
            <a:pPr marL="171450" lvl="1" indent="-171450">
              <a:buFont typeface="Arial" panose="020B0604020202020204" pitchFamily="34" charset="0"/>
              <a:buChar char="•"/>
            </a:pPr>
            <a:r>
              <a:rPr lang="en-NZ" sz="1200" dirty="0"/>
              <a:t>More opportunities for </a:t>
            </a:r>
            <a:r>
              <a:rPr lang="en-NZ" sz="1200" dirty="0">
                <a:latin typeface="Calibri" panose="020F0502020204030204" pitchFamily="34" charset="0"/>
                <a:ea typeface="Times New Roman" panose="02020603050405020304" pitchFamily="18" charset="0"/>
              </a:rPr>
              <a:t>disabled people (</a:t>
            </a:r>
            <a:r>
              <a:rPr lang="en-NZ" sz="1200" dirty="0" err="1">
                <a:latin typeface="Calibri" panose="020F0502020204030204" pitchFamily="34" charset="0"/>
                <a:ea typeface="Times New Roman" panose="02020603050405020304" pitchFamily="18" charset="0"/>
              </a:rPr>
              <a:t>tāngata</a:t>
            </a:r>
            <a:r>
              <a:rPr lang="en-NZ" sz="1200" dirty="0">
                <a:latin typeface="Calibri" panose="020F0502020204030204" pitchFamily="34" charset="0"/>
                <a:ea typeface="Times New Roman" panose="02020603050405020304" pitchFamily="18" charset="0"/>
              </a:rPr>
              <a:t> </a:t>
            </a:r>
            <a:r>
              <a:rPr lang="en-NZ" sz="1200" dirty="0" err="1">
                <a:latin typeface="Calibri" panose="020F0502020204030204" pitchFamily="34" charset="0"/>
                <a:ea typeface="Times New Roman" panose="02020603050405020304" pitchFamily="18" charset="0"/>
              </a:rPr>
              <a:t>whaikaha</a:t>
            </a:r>
            <a:r>
              <a:rPr lang="en-NZ" sz="1200" dirty="0">
                <a:latin typeface="Calibri" panose="020F0502020204030204" pitchFamily="34" charset="0"/>
                <a:ea typeface="Times New Roman" panose="02020603050405020304" pitchFamily="18" charset="0"/>
              </a:rPr>
              <a:t>)</a:t>
            </a:r>
          </a:p>
          <a:p>
            <a:pPr marL="171450" lvl="1" indent="-171450">
              <a:buFont typeface="Arial" panose="020B0604020202020204" pitchFamily="34" charset="0"/>
              <a:buChar char="•"/>
            </a:pPr>
            <a:r>
              <a:rPr lang="en-US" sz="1200" dirty="0">
                <a:latin typeface="Calibri" panose="020F0502020204030204" pitchFamily="34" charset="0"/>
                <a:ea typeface="Times New Roman" panose="02020603050405020304" pitchFamily="18" charset="0"/>
              </a:rPr>
              <a:t>Workforce modeling, design and forecasting is possible</a:t>
            </a:r>
            <a:endParaRPr lang="en-NZ" sz="1200" dirty="0">
              <a:latin typeface="Calibri" panose="020F0502020204030204" pitchFamily="34" charset="0"/>
              <a:ea typeface="Times New Roman" panose="02020603050405020304" pitchFamily="18" charset="0"/>
            </a:endParaRPr>
          </a:p>
          <a:p>
            <a:r>
              <a:rPr lang="en-NZ" sz="1200" b="1" dirty="0">
                <a:latin typeface="Calibri" panose="020F0502020204030204" pitchFamily="34" charset="0"/>
                <a:ea typeface="Times New Roman" panose="02020603050405020304" pitchFamily="18" charset="0"/>
              </a:rPr>
              <a:t>Career pathways:</a:t>
            </a:r>
          </a:p>
          <a:p>
            <a:pPr marL="171450" indent="-171450">
              <a:buFont typeface="Arial" panose="020B0604020202020204" pitchFamily="34" charset="0"/>
              <a:buChar char="•"/>
            </a:pPr>
            <a:r>
              <a:rPr lang="en-NZ" sz="1200" dirty="0">
                <a:latin typeface="Calibri" panose="020F0502020204030204" pitchFamily="34" charset="0"/>
              </a:rPr>
              <a:t>Planned strategic approach to developing </a:t>
            </a:r>
            <a:r>
              <a:rPr lang="en-NZ" sz="1200" dirty="0">
                <a:ea typeface="Roboto Slab" panose="020B0604020202020204" charset="0"/>
                <a:cs typeface="Times New Roman"/>
              </a:rPr>
              <a:t>career </a:t>
            </a:r>
            <a:r>
              <a:rPr lang="en-NZ" sz="1200" dirty="0">
                <a:latin typeface="Calibri" panose="020F0502020204030204" pitchFamily="34" charset="0"/>
              </a:rPr>
              <a:t>pathways</a:t>
            </a:r>
            <a:endParaRPr lang="en-NZ" sz="1200" dirty="0"/>
          </a:p>
          <a:p>
            <a:pPr marL="171450" indent="-171450">
              <a:buFont typeface="Arial" panose="020B0604020202020204" pitchFamily="34" charset="0"/>
              <a:buChar char="•"/>
            </a:pPr>
            <a:r>
              <a:rPr lang="en-NZ" sz="1200" dirty="0">
                <a:ea typeface="Calibri" panose="020F0502020204030204" pitchFamily="34" charset="0"/>
                <a:cs typeface="Times New Roman" panose="02020603050405020304" pitchFamily="18" charset="0"/>
              </a:rPr>
              <a:t>Enabled access to training and career development </a:t>
            </a:r>
          </a:p>
          <a:p>
            <a:pPr marL="171450" indent="-171450">
              <a:buFont typeface="Arial" panose="020B0604020202020204" pitchFamily="34" charset="0"/>
              <a:buChar char="•"/>
            </a:pPr>
            <a:r>
              <a:rPr lang="en-US" sz="1200" dirty="0"/>
              <a:t>Multiple trans-discipline career pathways with modular options and career progression (e.g. staircasing)</a:t>
            </a:r>
          </a:p>
          <a:p>
            <a:pPr marL="171450" indent="-171450">
              <a:buFont typeface="Arial" panose="020B0604020202020204" pitchFamily="34" charset="0"/>
              <a:buChar char="•"/>
            </a:pPr>
            <a:r>
              <a:rPr lang="en-NZ" sz="1200" dirty="0"/>
              <a:t>Flexible learning models that attract more people:</a:t>
            </a:r>
          </a:p>
          <a:p>
            <a:pPr marL="628650" lvl="1" indent="-171450">
              <a:buFont typeface="Arial" panose="020B0604020202020204" pitchFamily="34" charset="0"/>
              <a:buChar char="•"/>
            </a:pPr>
            <a:r>
              <a:rPr lang="en-NZ" sz="1200" dirty="0"/>
              <a:t>Earn and learn</a:t>
            </a:r>
          </a:p>
          <a:p>
            <a:pPr marL="628650" lvl="1" indent="-171450">
              <a:buFont typeface="Arial" panose="020B0604020202020204" pitchFamily="34" charset="0"/>
              <a:buChar char="•"/>
            </a:pPr>
            <a:r>
              <a:rPr lang="en-NZ" sz="1200" dirty="0"/>
              <a:t>Flexible learning options</a:t>
            </a:r>
          </a:p>
          <a:p>
            <a:pPr marL="628650" lvl="1" indent="-171450">
              <a:buFont typeface="Arial" panose="020B0604020202020204" pitchFamily="34" charset="0"/>
              <a:buChar char="•"/>
            </a:pPr>
            <a:r>
              <a:rPr lang="en-NZ" sz="1200" dirty="0"/>
              <a:t>Ability to train in rural areas</a:t>
            </a:r>
          </a:p>
          <a:p>
            <a:r>
              <a:rPr lang="en-US" sz="1200" b="1" dirty="0"/>
              <a:t>Community benefit:</a:t>
            </a:r>
          </a:p>
          <a:p>
            <a:pPr marL="171450" indent="-171450">
              <a:buFont typeface="Arial" panose="020B0604020202020204" pitchFamily="34" charset="0"/>
              <a:buChar char="•"/>
            </a:pPr>
            <a:r>
              <a:rPr lang="en-NZ" sz="1200" dirty="0"/>
              <a:t>Community based workers</a:t>
            </a:r>
          </a:p>
          <a:p>
            <a:pPr marL="171450" indent="-171450">
              <a:buFont typeface="Arial" panose="020B0604020202020204" pitchFamily="34" charset="0"/>
              <a:buChar char="•"/>
            </a:pPr>
            <a:r>
              <a:rPr lang="en-NZ" sz="1200" dirty="0"/>
              <a:t>Communities benefit from multiskilled health professionals  </a:t>
            </a:r>
          </a:p>
          <a:p>
            <a:pPr marL="171450" indent="-171450">
              <a:buFont typeface="Arial" panose="020B0604020202020204" pitchFamily="34" charset="0"/>
              <a:buChar char="•"/>
            </a:pPr>
            <a:r>
              <a:rPr lang="en-NZ" sz="1200" dirty="0"/>
              <a:t>Greater trust and engagement with the health sector enabling better health outcomes – quality assurance</a:t>
            </a:r>
          </a:p>
          <a:p>
            <a:pPr marL="171450" indent="-171450">
              <a:buFont typeface="Arial" panose="020B0604020202020204" pitchFamily="34" charset="0"/>
              <a:buChar char="•"/>
            </a:pPr>
            <a:r>
              <a:rPr lang="en-NZ" sz="1200" dirty="0"/>
              <a:t>Community is enabled through knowledge sharing and health promotion</a:t>
            </a:r>
            <a:endParaRPr lang="en-NZ" sz="1000" dirty="0"/>
          </a:p>
        </p:txBody>
      </p:sp>
      <p:pic>
        <p:nvPicPr>
          <p:cNvPr id="52" name="Picture 51">
            <a:extLst>
              <a:ext uri="{FF2B5EF4-FFF2-40B4-BE49-F238E27FC236}">
                <a16:creationId xmlns:a16="http://schemas.microsoft.com/office/drawing/2014/main" id="{A3753406-C2BA-4672-B58B-B3E8F376263F}"/>
              </a:ext>
            </a:extLst>
          </p:cNvPr>
          <p:cNvPicPr>
            <a:picLocks noChangeAspect="1"/>
          </p:cNvPicPr>
          <p:nvPr/>
        </p:nvPicPr>
        <p:blipFill>
          <a:blip r:embed="rId2"/>
          <a:stretch>
            <a:fillRect/>
          </a:stretch>
        </p:blipFill>
        <p:spPr>
          <a:xfrm>
            <a:off x="8365857" y="166254"/>
            <a:ext cx="4038518" cy="532102"/>
          </a:xfrm>
          <a:prstGeom prst="rect">
            <a:avLst/>
          </a:prstGeom>
        </p:spPr>
      </p:pic>
      <p:cxnSp>
        <p:nvCxnSpPr>
          <p:cNvPr id="56" name="Straight Connector 55">
            <a:extLst>
              <a:ext uri="{FF2B5EF4-FFF2-40B4-BE49-F238E27FC236}">
                <a16:creationId xmlns:a16="http://schemas.microsoft.com/office/drawing/2014/main" id="{33F6624B-737D-445B-945A-4D1F13982D4D}"/>
              </a:ext>
            </a:extLst>
          </p:cNvPr>
          <p:cNvCxnSpPr>
            <a:cxnSpLocks/>
          </p:cNvCxnSpPr>
          <p:nvPr/>
        </p:nvCxnSpPr>
        <p:spPr>
          <a:xfrm>
            <a:off x="0" y="6435253"/>
            <a:ext cx="12801600" cy="1131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741D08C-6D93-42F2-8DC2-057FF30D57AD}"/>
              </a:ext>
            </a:extLst>
          </p:cNvPr>
          <p:cNvSpPr/>
          <p:nvPr/>
        </p:nvSpPr>
        <p:spPr>
          <a:xfrm>
            <a:off x="194010" y="3465797"/>
            <a:ext cx="4482490" cy="991810"/>
          </a:xfrm>
          <a:prstGeom prst="rect">
            <a:avLst/>
          </a:prstGeom>
          <a:ln>
            <a:solidFill>
              <a:schemeClr val="bg1"/>
            </a:solidFill>
          </a:ln>
        </p:spPr>
        <p:txBody>
          <a:bodyPr wrap="square">
            <a:spAutoFit/>
          </a:bodyPr>
          <a:lstStyle/>
          <a:p>
            <a:pPr defTabSz="533400">
              <a:lnSpc>
                <a:spcPct val="90000"/>
              </a:lnSpc>
              <a:spcBef>
                <a:spcPct val="0"/>
              </a:spcBef>
              <a:spcAft>
                <a:spcPct val="35000"/>
              </a:spcAft>
            </a:pPr>
            <a:r>
              <a:rPr lang="en-NZ" sz="1200" b="1" i="1" dirty="0">
                <a:ea typeface="Calibri" panose="020F0502020204030204" pitchFamily="34" charset="0"/>
                <a:cs typeface="Times New Roman" panose="02020603050405020304" pitchFamily="18" charset="0"/>
              </a:rPr>
              <a:t>Whān</a:t>
            </a:r>
            <a:r>
              <a:rPr lang="en-NZ" sz="1100" b="1" i="1" dirty="0">
                <a:ea typeface="Calibri" panose="020F0502020204030204" pitchFamily="34" charset="0"/>
                <a:cs typeface="Times New Roman" panose="02020603050405020304" pitchFamily="18" charset="0"/>
              </a:rPr>
              <a:t>au and communities will achieve Pae Ora/Ola Manuia:</a:t>
            </a:r>
          </a:p>
          <a:p>
            <a:pPr marL="285750" indent="-285750" defTabSz="533400">
              <a:lnSpc>
                <a:spcPct val="90000"/>
              </a:lnSpc>
              <a:spcBef>
                <a:spcPct val="0"/>
              </a:spcBef>
              <a:spcAft>
                <a:spcPct val="35000"/>
              </a:spcAft>
              <a:buFont typeface="Arial" panose="020B0604020202020204" pitchFamily="34" charset="0"/>
              <a:buChar char="•"/>
            </a:pPr>
            <a:r>
              <a:rPr lang="en-NZ" sz="1100" b="1" i="1" dirty="0">
                <a:solidFill>
                  <a:schemeClr val="dk1"/>
                </a:solidFill>
                <a:ea typeface="Calibri" panose="020F0502020204030204" pitchFamily="34" charset="0"/>
                <a:cs typeface="Times New Roman" panose="02020603050405020304" pitchFamily="18" charset="0"/>
              </a:rPr>
              <a:t>By</a:t>
            </a:r>
            <a:r>
              <a:rPr lang="en-NZ" sz="1100" i="1" dirty="0">
                <a:solidFill>
                  <a:schemeClr val="dk1"/>
                </a:solidFill>
              </a:rPr>
              <a:t> </a:t>
            </a:r>
            <a:r>
              <a:rPr lang="en-NZ" sz="1100" b="1" i="1" dirty="0">
                <a:solidFill>
                  <a:schemeClr val="dk1"/>
                </a:solidFill>
              </a:rPr>
              <a:t>growing</a:t>
            </a:r>
            <a:r>
              <a:rPr lang="en-US" sz="1100" b="1" i="1" dirty="0">
                <a:solidFill>
                  <a:schemeClr val="dk1"/>
                </a:solidFill>
              </a:rPr>
              <a:t>, valuing and retaining the </a:t>
            </a:r>
            <a:r>
              <a:rPr lang="en-US" sz="1100" b="1" i="1" dirty="0" err="1">
                <a:solidFill>
                  <a:schemeClr val="dk1"/>
                </a:solidFill>
              </a:rPr>
              <a:t>kaiāwhina</a:t>
            </a:r>
            <a:r>
              <a:rPr lang="en-US" sz="1100" b="1" i="1" dirty="0">
                <a:solidFill>
                  <a:schemeClr val="dk1"/>
                </a:solidFill>
              </a:rPr>
              <a:t>, Support &amp; Technical Assistance workforce</a:t>
            </a:r>
            <a:endParaRPr lang="en-NZ" sz="1100" b="1" i="1" dirty="0"/>
          </a:p>
          <a:p>
            <a:pPr marL="285750" indent="-285750" defTabSz="533400">
              <a:lnSpc>
                <a:spcPct val="90000"/>
              </a:lnSpc>
              <a:spcBef>
                <a:spcPct val="0"/>
              </a:spcBef>
              <a:spcAft>
                <a:spcPct val="35000"/>
              </a:spcAft>
              <a:buFont typeface="Arial" panose="020B0604020202020204" pitchFamily="34" charset="0"/>
              <a:buChar char="•"/>
            </a:pPr>
            <a:r>
              <a:rPr lang="en-NZ" sz="1100" b="1" i="1" dirty="0">
                <a:ea typeface="Calibri" panose="020F0502020204030204" pitchFamily="34" charset="0"/>
                <a:cs typeface="Times New Roman" panose="02020603050405020304" pitchFamily="18" charset="0"/>
              </a:rPr>
              <a:t>Through b</a:t>
            </a:r>
            <a:r>
              <a:rPr lang="en-NZ" sz="1100" b="1" i="1" dirty="0">
                <a:effectLst/>
                <a:ea typeface="Calibri" panose="020F0502020204030204" pitchFamily="34" charset="0"/>
                <a:cs typeface="Times New Roman" panose="02020603050405020304" pitchFamily="18" charset="0"/>
              </a:rPr>
              <a:t>uilding and developing capability within whānau and communities  </a:t>
            </a:r>
            <a:endParaRPr lang="en-NZ" sz="1100" b="1" i="1" dirty="0"/>
          </a:p>
        </p:txBody>
      </p:sp>
      <p:sp>
        <p:nvSpPr>
          <p:cNvPr id="25" name="TextBox 24">
            <a:extLst>
              <a:ext uri="{FF2B5EF4-FFF2-40B4-BE49-F238E27FC236}">
                <a16:creationId xmlns:a16="http://schemas.microsoft.com/office/drawing/2014/main" id="{3EB578FC-0B29-4AF2-9C3A-A2A64F0EABEA}"/>
              </a:ext>
            </a:extLst>
          </p:cNvPr>
          <p:cNvSpPr txBox="1"/>
          <p:nvPr/>
        </p:nvSpPr>
        <p:spPr>
          <a:xfrm>
            <a:off x="182645" y="1425416"/>
            <a:ext cx="4482490" cy="369332"/>
          </a:xfrm>
          <a:prstGeom prst="rect">
            <a:avLst/>
          </a:prstGeom>
          <a:solidFill>
            <a:schemeClr val="tx2"/>
          </a:solidFill>
        </p:spPr>
        <p:txBody>
          <a:bodyPr wrap="square" rtlCol="0">
            <a:spAutoFit/>
          </a:bodyPr>
          <a:lstStyle/>
          <a:p>
            <a:pPr algn="ctr"/>
            <a:r>
              <a:rPr lang="en-US" b="1" dirty="0">
                <a:solidFill>
                  <a:schemeClr val="bg1"/>
                </a:solidFill>
              </a:rPr>
              <a:t>Opportunity</a:t>
            </a:r>
          </a:p>
        </p:txBody>
      </p:sp>
      <p:sp>
        <p:nvSpPr>
          <p:cNvPr id="29" name="TextBox 28">
            <a:extLst>
              <a:ext uri="{FF2B5EF4-FFF2-40B4-BE49-F238E27FC236}">
                <a16:creationId xmlns:a16="http://schemas.microsoft.com/office/drawing/2014/main" id="{001D08F3-D372-4E7B-A18E-6DF5C8170D1F}"/>
              </a:ext>
            </a:extLst>
          </p:cNvPr>
          <p:cNvSpPr txBox="1"/>
          <p:nvPr/>
        </p:nvSpPr>
        <p:spPr>
          <a:xfrm>
            <a:off x="182645" y="1789928"/>
            <a:ext cx="4495761" cy="1277273"/>
          </a:xfrm>
          <a:prstGeom prst="rect">
            <a:avLst/>
          </a:prstGeom>
          <a:noFill/>
        </p:spPr>
        <p:txBody>
          <a:bodyPr wrap="square">
            <a:spAutoFit/>
          </a:bodyPr>
          <a:lstStyle/>
          <a:p>
            <a:r>
              <a:rPr lang="en-US" sz="1100" dirty="0">
                <a:solidFill>
                  <a:schemeClr val="dk1"/>
                </a:solidFill>
              </a:rPr>
              <a:t>The potential of </a:t>
            </a:r>
            <a:r>
              <a:rPr lang="en-US" sz="1100" dirty="0" err="1">
                <a:solidFill>
                  <a:schemeClr val="dk1"/>
                </a:solidFill>
              </a:rPr>
              <a:t>kaiāwhina</a:t>
            </a:r>
            <a:r>
              <a:rPr lang="en-US" sz="1100" dirty="0">
                <a:solidFill>
                  <a:schemeClr val="dk1"/>
                </a:solidFill>
              </a:rPr>
              <a:t>, and Support &amp; Technical Assistants (S&amp;TA) workforce has not been well defined or enabled to best support our health system. The roles are not well valued. Communities do not feel the full benefit of these roles. People are not supported to access these career opportunities. Training is fragmented and training pathways are either unclear or non-existent. There is no plan in place to guide future workforce development.</a:t>
            </a:r>
            <a:endParaRPr lang="en-NZ" sz="1100" dirty="0"/>
          </a:p>
        </p:txBody>
      </p:sp>
      <p:graphicFrame>
        <p:nvGraphicFramePr>
          <p:cNvPr id="10" name="Table 9">
            <a:extLst>
              <a:ext uri="{FF2B5EF4-FFF2-40B4-BE49-F238E27FC236}">
                <a16:creationId xmlns:a16="http://schemas.microsoft.com/office/drawing/2014/main" id="{2C30362B-B749-4881-89A9-81615BD1E13C}"/>
              </a:ext>
            </a:extLst>
          </p:cNvPr>
          <p:cNvGraphicFramePr>
            <a:graphicFrameLocks noGrp="1"/>
          </p:cNvGraphicFramePr>
          <p:nvPr>
            <p:extLst>
              <p:ext uri="{D42A27DB-BD31-4B8C-83A1-F6EECF244321}">
                <p14:modId xmlns:p14="http://schemas.microsoft.com/office/powerpoint/2010/main" val="4181009499"/>
              </p:ext>
            </p:extLst>
          </p:nvPr>
        </p:nvGraphicFramePr>
        <p:xfrm>
          <a:off x="168198" y="6983230"/>
          <a:ext cx="12407624" cy="2281555"/>
        </p:xfrm>
        <a:graphic>
          <a:graphicData uri="http://schemas.openxmlformats.org/drawingml/2006/table">
            <a:tbl>
              <a:tblPr firstRow="1" bandRow="1">
                <a:tableStyleId>{BDBED569-4797-4DF1-A0F4-6AAB3CD982D8}</a:tableStyleId>
              </a:tblPr>
              <a:tblGrid>
                <a:gridCol w="2067002">
                  <a:extLst>
                    <a:ext uri="{9D8B030D-6E8A-4147-A177-3AD203B41FA5}">
                      <a16:colId xmlns:a16="http://schemas.microsoft.com/office/drawing/2014/main" val="1687819624"/>
                    </a:ext>
                  </a:extLst>
                </a:gridCol>
                <a:gridCol w="4312356">
                  <a:extLst>
                    <a:ext uri="{9D8B030D-6E8A-4147-A177-3AD203B41FA5}">
                      <a16:colId xmlns:a16="http://schemas.microsoft.com/office/drawing/2014/main" val="2182176410"/>
                    </a:ext>
                  </a:extLst>
                </a:gridCol>
                <a:gridCol w="2619022">
                  <a:extLst>
                    <a:ext uri="{9D8B030D-6E8A-4147-A177-3AD203B41FA5}">
                      <a16:colId xmlns:a16="http://schemas.microsoft.com/office/drawing/2014/main" val="749161345"/>
                    </a:ext>
                  </a:extLst>
                </a:gridCol>
                <a:gridCol w="3409244">
                  <a:extLst>
                    <a:ext uri="{9D8B030D-6E8A-4147-A177-3AD203B41FA5}">
                      <a16:colId xmlns:a16="http://schemas.microsoft.com/office/drawing/2014/main" val="1650659589"/>
                    </a:ext>
                  </a:extLst>
                </a:gridCol>
              </a:tblGrid>
              <a:tr h="248285">
                <a:tc>
                  <a:txBody>
                    <a:bodyPr/>
                    <a:lstStyle/>
                    <a:p>
                      <a:pPr lvl="0" algn="l">
                        <a:lnSpc>
                          <a:spcPct val="107000"/>
                        </a:lnSpc>
                        <a:spcAft>
                          <a:spcPts val="800"/>
                        </a:spcAft>
                      </a:pPr>
                      <a:r>
                        <a:rPr lang="en-NZ" sz="1100" dirty="0">
                          <a:effectLst/>
                        </a:rPr>
                        <a:t>Discover</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a:solidFill>
                      <a:srgbClr val="33CCCC"/>
                    </a:solidFill>
                  </a:tcPr>
                </a:tc>
                <a:tc>
                  <a:txBody>
                    <a:bodyPr/>
                    <a:lstStyle/>
                    <a:p>
                      <a:pPr marL="0" marR="0" lvl="0" indent="0" algn="l" defTabSz="1280160" rtl="0" eaLnBrk="1" fontAlgn="auto" latinLnBrk="0" hangingPunct="1">
                        <a:lnSpc>
                          <a:spcPct val="107000"/>
                        </a:lnSpc>
                        <a:spcBef>
                          <a:spcPts val="0"/>
                        </a:spcBef>
                        <a:spcAft>
                          <a:spcPts val="800"/>
                        </a:spcAft>
                        <a:buClrTx/>
                        <a:buSzTx/>
                        <a:buFontTx/>
                        <a:buNone/>
                        <a:tabLst/>
                        <a:defRPr/>
                      </a:pPr>
                      <a:r>
                        <a:rPr lang="en-NZ" sz="1100" dirty="0">
                          <a:effectLst/>
                        </a:rPr>
                        <a:t>Measure / Analyse</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a:solidFill>
                      <a:srgbClr val="33CCCC"/>
                    </a:solidFill>
                  </a:tcPr>
                </a:tc>
                <a:tc>
                  <a:txBody>
                    <a:bodyPr/>
                    <a:lstStyle/>
                    <a:p>
                      <a:pPr lvl="0" algn="l">
                        <a:lnSpc>
                          <a:spcPct val="107000"/>
                        </a:lnSpc>
                        <a:spcAft>
                          <a:spcPts val="800"/>
                        </a:spcAft>
                      </a:pPr>
                      <a:r>
                        <a:rPr lang="en-NZ" sz="1100" dirty="0">
                          <a:effectLst/>
                        </a:rPr>
                        <a:t>Improve</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33CCCC"/>
                    </a:solidFill>
                  </a:tcPr>
                </a:tc>
                <a:tc>
                  <a:txBody>
                    <a:bodyPr/>
                    <a:lstStyle/>
                    <a:p>
                      <a:pPr lvl="0" algn="l">
                        <a:lnSpc>
                          <a:spcPct val="107000"/>
                        </a:lnSpc>
                        <a:spcAft>
                          <a:spcPts val="800"/>
                        </a:spcAft>
                      </a:pPr>
                      <a:r>
                        <a:rPr lang="en-NZ" sz="1100" dirty="0">
                          <a:effectLst/>
                        </a:rPr>
                        <a:t>Control / continuance</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33CCCC"/>
                    </a:solidFill>
                  </a:tcPr>
                </a:tc>
                <a:extLst>
                  <a:ext uri="{0D108BD9-81ED-4DB2-BD59-A6C34878D82A}">
                    <a16:rowId xmlns:a16="http://schemas.microsoft.com/office/drawing/2014/main" val="3865297316"/>
                  </a:ext>
                </a:extLst>
              </a:tr>
              <a:tr h="248285">
                <a:tc>
                  <a:txBody>
                    <a:bodyPr/>
                    <a:lstStyle/>
                    <a:p>
                      <a:pPr lvl="0" algn="l">
                        <a:lnSpc>
                          <a:spcPct val="107000"/>
                        </a:lnSpc>
                        <a:spcAft>
                          <a:spcPts val="800"/>
                        </a:spcAft>
                      </a:pPr>
                      <a:r>
                        <a:rPr lang="en-NZ" sz="1100" dirty="0">
                          <a:effectLst/>
                        </a:rPr>
                        <a:t>Dec 2022 – end Jan 2023</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bg1"/>
                    </a:solidFill>
                  </a:tcPr>
                </a:tc>
                <a:tc>
                  <a:txBody>
                    <a:bodyPr/>
                    <a:lstStyle/>
                    <a:p>
                      <a:pPr lvl="0" algn="l">
                        <a:lnSpc>
                          <a:spcPct val="107000"/>
                        </a:lnSpc>
                        <a:spcAft>
                          <a:spcPts val="800"/>
                        </a:spcAft>
                      </a:pPr>
                      <a:r>
                        <a:rPr lang="en-NZ" sz="1100" dirty="0">
                          <a:effectLst/>
                        </a:rPr>
                        <a:t>Feb -  end March 2023</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bg1"/>
                    </a:solidFill>
                  </a:tcPr>
                </a:tc>
                <a:tc>
                  <a:txBody>
                    <a:bodyPr/>
                    <a:lstStyle/>
                    <a:p>
                      <a:pPr lvl="0" algn="l">
                        <a:lnSpc>
                          <a:spcPct val="107000"/>
                        </a:lnSpc>
                        <a:spcAft>
                          <a:spcPts val="800"/>
                        </a:spcAft>
                      </a:pPr>
                      <a:r>
                        <a:rPr lang="en-NZ" sz="1100" dirty="0">
                          <a:effectLst/>
                        </a:rPr>
                        <a:t>April – June 2023</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lvl="0" algn="l">
                        <a:lnSpc>
                          <a:spcPct val="107000"/>
                        </a:lnSpc>
                        <a:spcAft>
                          <a:spcPts val="800"/>
                        </a:spcAft>
                      </a:pPr>
                      <a:r>
                        <a:rPr lang="en-NZ" sz="1100" dirty="0">
                          <a:effectLst/>
                        </a:rPr>
                        <a:t>July 2023</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837760582"/>
                  </a:ext>
                </a:extLst>
              </a:tr>
              <a:tr h="248285">
                <a:tc>
                  <a:txBody>
                    <a:bodyPr/>
                    <a:lstStyle/>
                    <a:p>
                      <a:pPr lvl="0"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Stakeholder engagement  </a:t>
                      </a:r>
                    </a:p>
                    <a:p>
                      <a:pPr lvl="0"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available data and intelligence</a:t>
                      </a:r>
                    </a:p>
                    <a:p>
                      <a:pPr lvl="0"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Literature and benchmarking</a:t>
                      </a:r>
                    </a:p>
                    <a:p>
                      <a:pPr lvl="0"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Collate and synthesize information </a:t>
                      </a:r>
                    </a:p>
                    <a:p>
                      <a:pPr lvl="0"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Year planning</a:t>
                      </a:r>
                    </a:p>
                  </a:txBody>
                  <a:tcPr>
                    <a:solidFill>
                      <a:schemeClr val="bg1"/>
                    </a:solidFill>
                  </a:tcPr>
                </a:tc>
                <a:tc>
                  <a:txBody>
                    <a:bodyPr/>
                    <a:lstStyle/>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Stakeholder engagement  </a:t>
                      </a:r>
                    </a:p>
                    <a:p>
                      <a:pPr marL="0" marR="0" lvl="0" indent="0" algn="l" defTabSz="128016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Analyze and understand the implications of emerging data and review the opportunities in relation to the objectives of this mahi</a:t>
                      </a:r>
                    </a:p>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Collate, synthesize  and report information </a:t>
                      </a:r>
                    </a:p>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Finalize</a:t>
                      </a:r>
                      <a:r>
                        <a:rPr lang="en-US" sz="1100" baseline="0" dirty="0">
                          <a:effectLst/>
                          <a:latin typeface="Calibri" panose="020F0502020204030204" pitchFamily="34" charset="0"/>
                          <a:ea typeface="Calibri" panose="020F0502020204030204" pitchFamily="34" charset="0"/>
                          <a:cs typeface="Times New Roman" panose="02020603050405020304" pitchFamily="18" charset="0"/>
                        </a:rPr>
                        <a:t> draft year planning </a:t>
                      </a:r>
                      <a:r>
                        <a:rPr lang="en-US" sz="1100" dirty="0">
                          <a:effectLst/>
                          <a:latin typeface="Calibri" panose="020F0502020204030204" pitchFamily="34" charset="0"/>
                          <a:ea typeface="Calibri" panose="020F0502020204030204" pitchFamily="34" charset="0"/>
                          <a:cs typeface="Times New Roman" panose="02020603050405020304" pitchFamily="18" charset="0"/>
                        </a:rPr>
                        <a:t>and confirm improvement phases</a:t>
                      </a:r>
                    </a:p>
                    <a:p>
                      <a:pPr marL="0" marR="0" lvl="0" indent="0" algn="l" defTabSz="128016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Consultation and discussion</a:t>
                      </a:r>
                    </a:p>
                  </a:txBody>
                  <a:tcPr>
                    <a:solidFill>
                      <a:schemeClr val="bg1"/>
                    </a:solidFill>
                  </a:tcPr>
                </a:tc>
                <a:tc>
                  <a:txBody>
                    <a:bodyPr/>
                    <a:lstStyle/>
                    <a:p>
                      <a:pPr marL="0" marR="0" lvl="0" indent="0" algn="l" defTabSz="1280160" rtl="0" eaLnBrk="1" fontAlgn="auto" latinLnBrk="0" hangingPunct="1">
                        <a:lnSpc>
                          <a:spcPct val="107000"/>
                        </a:lnSpc>
                        <a:spcBef>
                          <a:spcPts val="0"/>
                        </a:spcBef>
                        <a:spcAft>
                          <a:spcPts val="800"/>
                        </a:spcAft>
                        <a:buClrTx/>
                        <a:buSzTx/>
                        <a:buFontTx/>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Develop  deliverables to draft</a:t>
                      </a:r>
                    </a:p>
                    <a:p>
                      <a:pPr lvl="0"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Ensure improvements follow strategy for   operational excellence (as described in project document).</a:t>
                      </a:r>
                    </a:p>
                    <a:p>
                      <a:pPr lvl="0"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Consultation, discussion and feedback</a:t>
                      </a:r>
                    </a:p>
                    <a:p>
                      <a:pPr lvl="0" algn="l">
                        <a:lnSpc>
                          <a:spcPct val="107000"/>
                        </a:lnSpc>
                        <a:spcAft>
                          <a:spcPts val="800"/>
                        </a:spcAft>
                      </a:pP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0" marR="0" lvl="0" indent="0" algn="l" defTabSz="128016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Monitoring ,</a:t>
                      </a:r>
                      <a:r>
                        <a:rPr lang="en-US" sz="1100" baseline="0" dirty="0">
                          <a:effectLst/>
                          <a:latin typeface="Calibri" panose="020F0502020204030204" pitchFamily="34" charset="0"/>
                          <a:ea typeface="Calibri" panose="020F0502020204030204" pitchFamily="34" charset="0"/>
                          <a:cs typeface="Times New Roman" panose="02020603050405020304" pitchFamily="18" charset="0"/>
                        </a:rPr>
                        <a:t> r</a:t>
                      </a:r>
                      <a:r>
                        <a:rPr lang="en-US" sz="1100" dirty="0">
                          <a:effectLst/>
                          <a:latin typeface="Calibri" panose="020F0502020204030204" pitchFamily="34" charset="0"/>
                          <a:ea typeface="Calibri" panose="020F0502020204030204" pitchFamily="34" charset="0"/>
                          <a:cs typeface="Times New Roman" panose="02020603050405020304" pitchFamily="18" charset="0"/>
                        </a:rPr>
                        <a:t>eporting and access  to informatics</a:t>
                      </a:r>
                    </a:p>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Micro-credentialing plan</a:t>
                      </a:r>
                    </a:p>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Career development resource developed</a:t>
                      </a:r>
                    </a:p>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Communication and engagement plan in place</a:t>
                      </a:r>
                    </a:p>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Online visibility – with resource to maintain the landing page/s</a:t>
                      </a:r>
                    </a:p>
                    <a:p>
                      <a:pPr marL="0" lvl="0" indent="0" algn="l">
                        <a:lnSpc>
                          <a:spcPct val="107000"/>
                        </a:lnSpc>
                        <a:spcAft>
                          <a:spcPts val="8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Review and QI embedded</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3040064225"/>
                  </a:ext>
                </a:extLst>
              </a:tr>
            </a:tbl>
          </a:graphicData>
        </a:graphic>
      </p:graphicFrame>
      <p:sp>
        <p:nvSpPr>
          <p:cNvPr id="3" name="TextBox 2"/>
          <p:cNvSpPr txBox="1"/>
          <p:nvPr/>
        </p:nvSpPr>
        <p:spPr>
          <a:xfrm>
            <a:off x="260401" y="912286"/>
            <a:ext cx="12410640" cy="369332"/>
          </a:xfrm>
          <a:prstGeom prst="rect">
            <a:avLst/>
          </a:prstGeom>
          <a:noFill/>
        </p:spPr>
        <p:txBody>
          <a:bodyPr wrap="square" rtlCol="0">
            <a:spAutoFit/>
          </a:bodyPr>
          <a:lstStyle/>
          <a:p>
            <a:pPr algn="ctr"/>
            <a:r>
              <a:rPr lang="en-NZ" b="1" dirty="0">
                <a:solidFill>
                  <a:schemeClr val="bg1"/>
                </a:solidFill>
              </a:rPr>
              <a:t>Desired outcomes  –    1. Monitoring and Evaluation Plan       2. Micro-credential Plan              3. Career Framework </a:t>
            </a:r>
          </a:p>
        </p:txBody>
      </p:sp>
    </p:spTree>
    <p:extLst>
      <p:ext uri="{BB962C8B-B14F-4D97-AF65-F5344CB8AC3E}">
        <p14:creationId xmlns:p14="http://schemas.microsoft.com/office/powerpoint/2010/main" val="24908778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31f880d-5049-489f-9955-f6b3d74ddd5b">
      <Terms xmlns="http://schemas.microsoft.com/office/infopath/2007/PartnerControls"/>
    </lcf76f155ced4ddcb4097134ff3c332f>
    <TaxCatchAll xmlns="ec761af5-23b3-453d-aa00-8620c42b1ab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1EB20FB678E04499939B5C76BC9117F" ma:contentTypeVersion="14" ma:contentTypeDescription="Create a new document." ma:contentTypeScope="" ma:versionID="9ad40a79f4faa3f0dab488654a7aa730">
  <xsd:schema xmlns:xsd="http://www.w3.org/2001/XMLSchema" xmlns:xs="http://www.w3.org/2001/XMLSchema" xmlns:p="http://schemas.microsoft.com/office/2006/metadata/properties" xmlns:ns2="431f880d-5049-489f-9955-f6b3d74ddd5b" xmlns:ns3="c7c66f8a-fd0d-4da3-b6ce-0241484f0de0" xmlns:ns4="ec761af5-23b3-453d-aa00-8620c42b1ab2" targetNamespace="http://schemas.microsoft.com/office/2006/metadata/properties" ma:root="true" ma:fieldsID="aefca67b6117340c6ba199f94ce65043" ns2:_="" ns3:_="" ns4:_="">
    <xsd:import namespace="431f880d-5049-489f-9955-f6b3d74ddd5b"/>
    <xsd:import namespace="c7c66f8a-fd0d-4da3-b6ce-0241484f0de0"/>
    <xsd:import namespace="ec761af5-23b3-453d-aa00-8620c42b1ab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f880d-5049-489f-9955-f6b3d74dd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29d2d71-1bea-4987-bfd9-379d5b4db18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c66f8a-fd0d-4da3-b6ce-0241484f0d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761af5-23b3-453d-aa00-8620c42b1ab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1f1fde-135c-4d42-b0f2-fe706b97f09f}" ma:internalName="TaxCatchAll" ma:showField="CatchAllData" ma:web="c7c66f8a-fd0d-4da3-b6ce-0241484f0d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C5146F-EC7C-4904-8C6E-9B0F1B3DE945}">
  <ds:schemaRefs>
    <ds:schemaRef ds:uri="http://schemas.microsoft.com/sharepoint/v3/contenttype/forms"/>
  </ds:schemaRefs>
</ds:datastoreItem>
</file>

<file path=customXml/itemProps2.xml><?xml version="1.0" encoding="utf-8"?>
<ds:datastoreItem xmlns:ds="http://schemas.openxmlformats.org/officeDocument/2006/customXml" ds:itemID="{D70A2F6A-0A93-4938-9A61-FA5B980D8F91}">
  <ds:schemaRefs>
    <ds:schemaRef ds:uri="http://schemas.microsoft.com/office/infopath/2007/PartnerControls"/>
    <ds:schemaRef ds:uri="http://www.w3.org/XML/1998/namespace"/>
    <ds:schemaRef ds:uri="http://schemas.microsoft.com/office/2006/metadata/properties"/>
    <ds:schemaRef ds:uri="http://purl.org/dc/elements/1.1/"/>
    <ds:schemaRef ds:uri="http://purl.org/dc/terms/"/>
    <ds:schemaRef ds:uri="http://schemas.microsoft.com/office/2006/documentManagement/types"/>
    <ds:schemaRef ds:uri="19493c84-a27c-4899-b11b-9d8c8e601fbc"/>
    <ds:schemaRef ds:uri="http://schemas.openxmlformats.org/package/2006/metadata/core-properties"/>
    <ds:schemaRef ds:uri="fe1de08b-e555-4ac3-b528-b81242453dfd"/>
    <ds:schemaRef ds:uri="http://purl.org/dc/dcmitype/"/>
  </ds:schemaRefs>
</ds:datastoreItem>
</file>

<file path=customXml/itemProps3.xml><?xml version="1.0" encoding="utf-8"?>
<ds:datastoreItem xmlns:ds="http://schemas.openxmlformats.org/officeDocument/2006/customXml" ds:itemID="{F54B3BC6-EBD9-44C6-9398-CB49791EA4E2}"/>
</file>

<file path=docProps/app.xml><?xml version="1.0" encoding="utf-8"?>
<Properties xmlns="http://schemas.openxmlformats.org/officeDocument/2006/extended-properties" xmlns:vt="http://schemas.openxmlformats.org/officeDocument/2006/docPropsVTypes">
  <Template>Office Theme</Template>
  <TotalTime>1931</TotalTime>
  <Words>634</Words>
  <Application>Microsoft Office PowerPoint</Application>
  <PresentationFormat>A3 Paper (297x420 mm)</PresentationFormat>
  <Paragraphs>87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Segoe UI Black</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 Michel</dc:creator>
  <cp:lastModifiedBy>Aby Adams</cp:lastModifiedBy>
  <cp:revision>55</cp:revision>
  <dcterms:created xsi:type="dcterms:W3CDTF">2022-09-02T00:55:32Z</dcterms:created>
  <dcterms:modified xsi:type="dcterms:W3CDTF">2023-03-22T03:12:12Z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25b5531-c247-4ec1-94ad-07fb61d5317c_Enabled">
    <vt:lpwstr>true</vt:lpwstr>
  </property>
  <property fmtid="{D5CDD505-2E9C-101B-9397-08002B2CF9AE}" pid="3" name="MSIP_Label_c25b5531-c247-4ec1-94ad-07fb61d5317c_SetDate">
    <vt:lpwstr>2022-09-04T23:13:56Z</vt:lpwstr>
  </property>
  <property fmtid="{D5CDD505-2E9C-101B-9397-08002B2CF9AE}" pid="4" name="MSIP_Label_c25b5531-c247-4ec1-94ad-07fb61d5317c_Method">
    <vt:lpwstr>Privileged</vt:lpwstr>
  </property>
  <property fmtid="{D5CDD505-2E9C-101B-9397-08002B2CF9AE}" pid="5" name="MSIP_Label_c25b5531-c247-4ec1-94ad-07fb61d5317c_Name">
    <vt:lpwstr>NO LABEL</vt:lpwstr>
  </property>
  <property fmtid="{D5CDD505-2E9C-101B-9397-08002B2CF9AE}" pid="6" name="MSIP_Label_c25b5531-c247-4ec1-94ad-07fb61d5317c_SiteId">
    <vt:lpwstr>0051ec7f-c4f5-41e6-b397-24b855b2a57e</vt:lpwstr>
  </property>
  <property fmtid="{D5CDD505-2E9C-101B-9397-08002B2CF9AE}" pid="7" name="MSIP_Label_c25b5531-c247-4ec1-94ad-07fb61d5317c_ActionId">
    <vt:lpwstr>47b8087d-4f8e-407d-8017-55f10d0ad73f</vt:lpwstr>
  </property>
  <property fmtid="{D5CDD505-2E9C-101B-9397-08002B2CF9AE}" pid="8" name="MSIP_Label_c25b5531-c247-4ec1-94ad-07fb61d5317c_ContentBits">
    <vt:lpwstr>0</vt:lpwstr>
  </property>
  <property fmtid="{D5CDD505-2E9C-101B-9397-08002B2CF9AE}" pid="9" name="ContentTypeId">
    <vt:lpwstr>0x01010031EB20FB678E04499939B5C76BC9117F</vt:lpwstr>
  </property>
  <property fmtid="{D5CDD505-2E9C-101B-9397-08002B2CF9AE}" pid="10" name="MediaServiceImageTags">
    <vt:lpwstr/>
  </property>
</Properties>
</file>