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fntdata" ContentType="application/x-fontdata"/>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31"/>
  </p:notesMasterIdLst>
  <p:sldIdLst>
    <p:sldId id="256" r:id="rId3"/>
    <p:sldId id="257" r:id="rId4"/>
    <p:sldId id="258" r:id="rId5"/>
    <p:sldId id="260" r:id="rId6"/>
    <p:sldId id="291" r:id="rId7"/>
    <p:sldId id="292" r:id="rId8"/>
    <p:sldId id="293" r:id="rId9"/>
    <p:sldId id="294" r:id="rId10"/>
    <p:sldId id="295" r:id="rId11"/>
    <p:sldId id="296" r:id="rId12"/>
    <p:sldId id="297" r:id="rId13"/>
    <p:sldId id="267" r:id="rId14"/>
    <p:sldId id="268" r:id="rId15"/>
    <p:sldId id="289" r:id="rId16"/>
    <p:sldId id="284" r:id="rId17"/>
    <p:sldId id="285" r:id="rId18"/>
    <p:sldId id="298" r:id="rId19"/>
    <p:sldId id="290" r:id="rId20"/>
    <p:sldId id="272" r:id="rId21"/>
    <p:sldId id="274" r:id="rId22"/>
    <p:sldId id="273" r:id="rId23"/>
    <p:sldId id="276" r:id="rId24"/>
    <p:sldId id="277" r:id="rId25"/>
    <p:sldId id="279" r:id="rId26"/>
    <p:sldId id="282" r:id="rId27"/>
    <p:sldId id="283" r:id="rId28"/>
    <p:sldId id="286" r:id="rId29"/>
    <p:sldId id="288" r:id="rId30"/>
  </p:sldIdLst>
  <p:sldSz cx="18288000" cy="10287000"/>
  <p:notesSz cx="7315200" cy="9601200"/>
  <p:embeddedFontLst>
    <p:embeddedFont>
      <p:font typeface="Calibri" panose="020F0502020204030204" pitchFamily="34" charset="0"/>
      <p:regular r:id="rId32"/>
      <p:bold r:id="rId33"/>
      <p:italic r:id="rId34"/>
      <p:boldItalic r:id="rId35"/>
    </p:embeddedFont>
    <p:embeddedFont>
      <p:font typeface="Calibri Light" panose="020F0302020204030204" pitchFamily="34" charset="0"/>
      <p:regular r:id="rId36"/>
      <p:italic r:id="rId37"/>
    </p:embeddedFont>
    <p:embeddedFont>
      <p:font typeface="Georgia" panose="02040502050405020303" pitchFamily="18" charset="0"/>
      <p:regular r:id="rId38"/>
      <p:bold r:id="rId39"/>
      <p:italic r:id="rId40"/>
      <p:boldItalic r:id="rId41"/>
    </p:embeddedFont>
    <p:embeddedFont>
      <p:font typeface="Open Sans" panose="020B0606030504020204" pitchFamily="34" charset="0"/>
      <p:regular r:id="rId42"/>
      <p:bold r:id="rId43"/>
      <p:italic r:id="rId44"/>
      <p:boldItalic r:id="rId45"/>
    </p:embeddedFont>
    <p:embeddedFont>
      <p:font typeface="Open Sans Extra Bold" panose="020B0604020202020204" charset="0"/>
      <p:regular r:id="rId46"/>
    </p:embeddedFont>
    <p:embeddedFont>
      <p:font typeface="Poppins" panose="00000500000000000000" pitchFamily="2" charset="0"/>
      <p:regular r:id="rId47"/>
      <p:bold r:id="rId48"/>
      <p:italic r:id="rId49"/>
      <p:boldItalic r:id="rId50"/>
    </p:embeddedFont>
    <p:embeddedFont>
      <p:font typeface="Poppins Black" panose="00000A00000000000000" pitchFamily="2" charset="0"/>
      <p:bold r:id="rId51"/>
      <p:boldItalic r:id="rId52"/>
    </p:embeddedFont>
    <p:embeddedFont>
      <p:font typeface="Poppins Bold" panose="00000800000000000000" pitchFamily="2" charset="0"/>
      <p:regular r:id="rId53"/>
      <p:bold r:id="rId54"/>
    </p:embeddedFont>
    <p:embeddedFont>
      <p:font typeface="Poppins ExtraBold" panose="00000900000000000000" pitchFamily="2" charset="0"/>
      <p:regular r:id="rId55"/>
      <p:bold r:id="rId56"/>
      <p:boldItalic r:id="rId57"/>
    </p:embeddedFont>
    <p:embeddedFont>
      <p:font typeface="Poppins ExtraBold Bold" panose="020B0604020202020204" charset="0"/>
      <p:regular r:id="rId58"/>
    </p:embeddedFont>
    <p:embeddedFont>
      <p:font typeface="Poppins Medium" panose="00000600000000000000" pitchFamily="2" charset="0"/>
      <p:regular r:id="rId59"/>
      <p:italic r:id="rId60"/>
    </p:embeddedFont>
    <p:embeddedFont>
      <p:font typeface="Poppins Medium Bold" panose="020B0604020202020204" charset="0"/>
      <p:regular r:id="rId61"/>
    </p:embeddedFont>
    <p:embeddedFont>
      <p:font typeface="Poppins Medium Bold Italics" panose="020B0604020202020204" charset="0"/>
      <p:regular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203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0" d="100"/>
          <a:sy n="70" d="100"/>
        </p:scale>
        <p:origin x="69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64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11.fntdata"/><Relationship Id="rId47" Type="http://schemas.openxmlformats.org/officeDocument/2006/relationships/font" Target="fonts/font16.fntdata"/><Relationship Id="rId63" Type="http://schemas.openxmlformats.org/officeDocument/2006/relationships/presProps" Target="presProps.xml"/><Relationship Id="rId68"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8" Type="http://schemas.openxmlformats.org/officeDocument/2006/relationships/font" Target="fonts/font27.fntdata"/><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font" Target="fonts/font30.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font" Target="fonts/font25.fntdata"/><Relationship Id="rId64" Type="http://schemas.openxmlformats.org/officeDocument/2006/relationships/viewProps" Target="viewProps.xml"/><Relationship Id="rId69" Type="http://schemas.openxmlformats.org/officeDocument/2006/relationships/customXml" Target="../customXml/item3.xml"/><Relationship Id="rId8" Type="http://schemas.openxmlformats.org/officeDocument/2006/relationships/slide" Target="slides/slide6.xml"/><Relationship Id="rId51" Type="http://schemas.openxmlformats.org/officeDocument/2006/relationships/font" Target="fonts/font20.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59" Type="http://schemas.openxmlformats.org/officeDocument/2006/relationships/font" Target="fonts/font28.fntdata"/><Relationship Id="rId67"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font" Target="fonts/font10.fntdata"/><Relationship Id="rId54" Type="http://schemas.openxmlformats.org/officeDocument/2006/relationships/font" Target="fonts/font23.fntdata"/><Relationship Id="rId62" Type="http://schemas.openxmlformats.org/officeDocument/2006/relationships/font" Target="fonts/font3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font" Target="fonts/font26.fntdata"/><Relationship Id="rId10" Type="http://schemas.openxmlformats.org/officeDocument/2006/relationships/slide" Target="slides/slide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 Id="rId60" Type="http://schemas.openxmlformats.org/officeDocument/2006/relationships/font" Target="fonts/font29.fntdata"/><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8.fntdata"/><Relationship Id="rId34" Type="http://schemas.openxmlformats.org/officeDocument/2006/relationships/font" Target="fonts/font3.fntdata"/><Relationship Id="rId50" Type="http://schemas.openxmlformats.org/officeDocument/2006/relationships/font" Target="fonts/font19.fntdata"/><Relationship Id="rId55" Type="http://schemas.openxmlformats.org/officeDocument/2006/relationships/font" Target="fonts/font24.fntdata"/></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E5C338-F5CE-419E-B330-D993CA6EDD72}" type="doc">
      <dgm:prSet loTypeId="urn:microsoft.com/office/officeart/2005/8/layout/cycle8" loCatId="cycle" qsTypeId="urn:microsoft.com/office/officeart/2005/8/quickstyle/simple2" qsCatId="simple" csTypeId="urn:microsoft.com/office/officeart/2005/8/colors/accent6_2" csCatId="accent6" phldr="1"/>
      <dgm:spPr/>
    </dgm:pt>
    <dgm:pt modelId="{0FC7EC14-830B-412A-8DA7-D6346ED801D5}">
      <dgm:prSet phldrT="[Text]" custT="1"/>
      <dgm:spPr/>
      <dgm:t>
        <a:bodyPr/>
        <a:lstStyle/>
        <a:p>
          <a:r>
            <a:rPr lang="en-NZ" sz="2800" dirty="0"/>
            <a:t>Soft skill development &amp; strong academic foundations</a:t>
          </a:r>
        </a:p>
      </dgm:t>
    </dgm:pt>
    <dgm:pt modelId="{659F1082-0C32-4C87-8530-278C01DBF1EE}" type="parTrans" cxnId="{F4A7A7B2-CF24-4750-867D-5B4E595877D5}">
      <dgm:prSet/>
      <dgm:spPr/>
      <dgm:t>
        <a:bodyPr/>
        <a:lstStyle/>
        <a:p>
          <a:endParaRPr lang="en-NZ"/>
        </a:p>
      </dgm:t>
    </dgm:pt>
    <dgm:pt modelId="{BACD8CCB-6F55-47D6-BF41-0E2D92FBB790}" type="sibTrans" cxnId="{F4A7A7B2-CF24-4750-867D-5B4E595877D5}">
      <dgm:prSet/>
      <dgm:spPr/>
      <dgm:t>
        <a:bodyPr/>
        <a:lstStyle/>
        <a:p>
          <a:endParaRPr lang="en-NZ"/>
        </a:p>
      </dgm:t>
    </dgm:pt>
    <dgm:pt modelId="{50957095-7217-4AA0-A740-E1A02BF4CBFF}">
      <dgm:prSet phldrT="[Text]" custT="1"/>
      <dgm:spPr/>
      <dgm:t>
        <a:bodyPr/>
        <a:lstStyle/>
        <a:p>
          <a:r>
            <a:rPr lang="en-NZ" sz="2800" dirty="0"/>
            <a:t>Industry led innovative teaching and content</a:t>
          </a:r>
        </a:p>
      </dgm:t>
    </dgm:pt>
    <dgm:pt modelId="{098FDF94-59B5-40D8-999C-A509760C0495}" type="parTrans" cxnId="{B6144F05-554A-4F01-8211-2C7E7DFF4816}">
      <dgm:prSet/>
      <dgm:spPr/>
      <dgm:t>
        <a:bodyPr/>
        <a:lstStyle/>
        <a:p>
          <a:endParaRPr lang="en-NZ"/>
        </a:p>
      </dgm:t>
    </dgm:pt>
    <dgm:pt modelId="{E81ADA9C-173B-4B81-A055-A6348EF5F945}" type="sibTrans" cxnId="{B6144F05-554A-4F01-8211-2C7E7DFF4816}">
      <dgm:prSet/>
      <dgm:spPr/>
      <dgm:t>
        <a:bodyPr/>
        <a:lstStyle/>
        <a:p>
          <a:endParaRPr lang="en-NZ"/>
        </a:p>
      </dgm:t>
    </dgm:pt>
    <dgm:pt modelId="{81D1B974-F04E-4B6F-A141-F503A3655E39}">
      <dgm:prSet phldrT="[Text]" custT="1"/>
      <dgm:spPr/>
      <dgm:t>
        <a:bodyPr/>
        <a:lstStyle/>
        <a:p>
          <a:r>
            <a:rPr lang="en-NZ" sz="2800" dirty="0"/>
            <a:t>Ongoing research &amp; innovation to inform programme development</a:t>
          </a:r>
        </a:p>
      </dgm:t>
    </dgm:pt>
    <dgm:pt modelId="{4872135E-DE54-44CF-ADE8-910F5FC405AB}" type="parTrans" cxnId="{89BBB589-DC2A-4F75-81E4-5EE84A2C2BA4}">
      <dgm:prSet/>
      <dgm:spPr/>
      <dgm:t>
        <a:bodyPr/>
        <a:lstStyle/>
        <a:p>
          <a:endParaRPr lang="en-NZ"/>
        </a:p>
      </dgm:t>
    </dgm:pt>
    <dgm:pt modelId="{3CDEECC3-2FEF-43F6-A927-B49D61686086}" type="sibTrans" cxnId="{89BBB589-DC2A-4F75-81E4-5EE84A2C2BA4}">
      <dgm:prSet/>
      <dgm:spPr/>
      <dgm:t>
        <a:bodyPr/>
        <a:lstStyle/>
        <a:p>
          <a:endParaRPr lang="en-NZ"/>
        </a:p>
      </dgm:t>
    </dgm:pt>
    <dgm:pt modelId="{9A9D58B6-67A0-4544-9F99-44DD34430C60}" type="pres">
      <dgm:prSet presAssocID="{A3E5C338-F5CE-419E-B330-D993CA6EDD72}" presName="compositeShape" presStyleCnt="0">
        <dgm:presLayoutVars>
          <dgm:chMax val="7"/>
          <dgm:dir/>
          <dgm:resizeHandles val="exact"/>
        </dgm:presLayoutVars>
      </dgm:prSet>
      <dgm:spPr/>
    </dgm:pt>
    <dgm:pt modelId="{7729E859-6405-4474-AA0A-73CB7FC73409}" type="pres">
      <dgm:prSet presAssocID="{A3E5C338-F5CE-419E-B330-D993CA6EDD72}" presName="wedge1" presStyleLbl="node1" presStyleIdx="0" presStyleCnt="3"/>
      <dgm:spPr/>
    </dgm:pt>
    <dgm:pt modelId="{7A290BE4-A782-475F-9898-896BE6C4BBE3}" type="pres">
      <dgm:prSet presAssocID="{A3E5C338-F5CE-419E-B330-D993CA6EDD72}" presName="dummy1a" presStyleCnt="0"/>
      <dgm:spPr/>
    </dgm:pt>
    <dgm:pt modelId="{3F489317-C3FB-479E-980E-A26B8CA4ABF4}" type="pres">
      <dgm:prSet presAssocID="{A3E5C338-F5CE-419E-B330-D993CA6EDD72}" presName="dummy1b" presStyleCnt="0"/>
      <dgm:spPr/>
    </dgm:pt>
    <dgm:pt modelId="{9FD9E487-A8D5-4390-90C8-6417E461E388}" type="pres">
      <dgm:prSet presAssocID="{A3E5C338-F5CE-419E-B330-D993CA6EDD72}" presName="wedge1Tx" presStyleLbl="node1" presStyleIdx="0" presStyleCnt="3">
        <dgm:presLayoutVars>
          <dgm:chMax val="0"/>
          <dgm:chPref val="0"/>
          <dgm:bulletEnabled val="1"/>
        </dgm:presLayoutVars>
      </dgm:prSet>
      <dgm:spPr/>
    </dgm:pt>
    <dgm:pt modelId="{9AB76603-324B-4EAA-911E-7D7A6B531CFE}" type="pres">
      <dgm:prSet presAssocID="{A3E5C338-F5CE-419E-B330-D993CA6EDD72}" presName="wedge2" presStyleLbl="node1" presStyleIdx="1" presStyleCnt="3"/>
      <dgm:spPr/>
    </dgm:pt>
    <dgm:pt modelId="{AA19F15E-81C1-4706-8FBB-65D8CA576509}" type="pres">
      <dgm:prSet presAssocID="{A3E5C338-F5CE-419E-B330-D993CA6EDD72}" presName="dummy2a" presStyleCnt="0"/>
      <dgm:spPr/>
    </dgm:pt>
    <dgm:pt modelId="{4EB24680-B72D-4A0B-8AD1-DE2F128B611F}" type="pres">
      <dgm:prSet presAssocID="{A3E5C338-F5CE-419E-B330-D993CA6EDD72}" presName="dummy2b" presStyleCnt="0"/>
      <dgm:spPr/>
    </dgm:pt>
    <dgm:pt modelId="{3529A03F-A5AA-4819-905E-3A7424EE15B4}" type="pres">
      <dgm:prSet presAssocID="{A3E5C338-F5CE-419E-B330-D993CA6EDD72}" presName="wedge2Tx" presStyleLbl="node1" presStyleIdx="1" presStyleCnt="3">
        <dgm:presLayoutVars>
          <dgm:chMax val="0"/>
          <dgm:chPref val="0"/>
          <dgm:bulletEnabled val="1"/>
        </dgm:presLayoutVars>
      </dgm:prSet>
      <dgm:spPr/>
    </dgm:pt>
    <dgm:pt modelId="{54204F36-51F5-457F-AAC8-08D9A3322D90}" type="pres">
      <dgm:prSet presAssocID="{A3E5C338-F5CE-419E-B330-D993CA6EDD72}" presName="wedge3" presStyleLbl="node1" presStyleIdx="2" presStyleCnt="3"/>
      <dgm:spPr/>
    </dgm:pt>
    <dgm:pt modelId="{17EF8CC1-CC30-49EF-8E55-F59BA01D64D5}" type="pres">
      <dgm:prSet presAssocID="{A3E5C338-F5CE-419E-B330-D993CA6EDD72}" presName="dummy3a" presStyleCnt="0"/>
      <dgm:spPr/>
    </dgm:pt>
    <dgm:pt modelId="{3046BFE1-C077-4C8B-B842-170B3251CBAC}" type="pres">
      <dgm:prSet presAssocID="{A3E5C338-F5CE-419E-B330-D993CA6EDD72}" presName="dummy3b" presStyleCnt="0"/>
      <dgm:spPr/>
    </dgm:pt>
    <dgm:pt modelId="{36C5DF62-470A-4229-A54C-027C02EB4A5C}" type="pres">
      <dgm:prSet presAssocID="{A3E5C338-F5CE-419E-B330-D993CA6EDD72}" presName="wedge3Tx" presStyleLbl="node1" presStyleIdx="2" presStyleCnt="3">
        <dgm:presLayoutVars>
          <dgm:chMax val="0"/>
          <dgm:chPref val="0"/>
          <dgm:bulletEnabled val="1"/>
        </dgm:presLayoutVars>
      </dgm:prSet>
      <dgm:spPr/>
    </dgm:pt>
    <dgm:pt modelId="{F713693A-9B92-422B-A3F4-20646ADEB5C8}" type="pres">
      <dgm:prSet presAssocID="{BACD8CCB-6F55-47D6-BF41-0E2D92FBB790}" presName="arrowWedge1" presStyleLbl="fgSibTrans2D1" presStyleIdx="0" presStyleCnt="3"/>
      <dgm:spPr/>
    </dgm:pt>
    <dgm:pt modelId="{B26D9E89-8F3F-43FE-A3DE-5E20E1BC5AC1}" type="pres">
      <dgm:prSet presAssocID="{E81ADA9C-173B-4B81-A055-A6348EF5F945}" presName="arrowWedge2" presStyleLbl="fgSibTrans2D1" presStyleIdx="1" presStyleCnt="3"/>
      <dgm:spPr/>
    </dgm:pt>
    <dgm:pt modelId="{3921D4E7-6332-44C2-AC43-4FE576FA924B}" type="pres">
      <dgm:prSet presAssocID="{3CDEECC3-2FEF-43F6-A927-B49D61686086}" presName="arrowWedge3" presStyleLbl="fgSibTrans2D1" presStyleIdx="2" presStyleCnt="3"/>
      <dgm:spPr/>
    </dgm:pt>
  </dgm:ptLst>
  <dgm:cxnLst>
    <dgm:cxn modelId="{B6144F05-554A-4F01-8211-2C7E7DFF4816}" srcId="{A3E5C338-F5CE-419E-B330-D993CA6EDD72}" destId="{50957095-7217-4AA0-A740-E1A02BF4CBFF}" srcOrd="1" destOrd="0" parTransId="{098FDF94-59B5-40D8-999C-A509760C0495}" sibTransId="{E81ADA9C-173B-4B81-A055-A6348EF5F945}"/>
    <dgm:cxn modelId="{90583B2C-61A9-42D2-A5F6-AA0E20F44ED3}" type="presOf" srcId="{81D1B974-F04E-4B6F-A141-F503A3655E39}" destId="{54204F36-51F5-457F-AAC8-08D9A3322D90}" srcOrd="0" destOrd="0" presId="urn:microsoft.com/office/officeart/2005/8/layout/cycle8"/>
    <dgm:cxn modelId="{FD187E2E-E45C-41C3-B66D-C2B28DD90D4B}" type="presOf" srcId="{50957095-7217-4AA0-A740-E1A02BF4CBFF}" destId="{3529A03F-A5AA-4819-905E-3A7424EE15B4}" srcOrd="1" destOrd="0" presId="urn:microsoft.com/office/officeart/2005/8/layout/cycle8"/>
    <dgm:cxn modelId="{31A6AE38-CC01-4255-8F9D-15381559A270}" type="presOf" srcId="{0FC7EC14-830B-412A-8DA7-D6346ED801D5}" destId="{7729E859-6405-4474-AA0A-73CB7FC73409}" srcOrd="0" destOrd="0" presId="urn:microsoft.com/office/officeart/2005/8/layout/cycle8"/>
    <dgm:cxn modelId="{1D031449-E3A9-49F6-A143-ECA58BCA547A}" type="presOf" srcId="{50957095-7217-4AA0-A740-E1A02BF4CBFF}" destId="{9AB76603-324B-4EAA-911E-7D7A6B531CFE}" srcOrd="0" destOrd="0" presId="urn:microsoft.com/office/officeart/2005/8/layout/cycle8"/>
    <dgm:cxn modelId="{F07A736F-D328-401B-B6C2-ACAE05D2BDCA}" type="presOf" srcId="{0FC7EC14-830B-412A-8DA7-D6346ED801D5}" destId="{9FD9E487-A8D5-4390-90C8-6417E461E388}" srcOrd="1" destOrd="0" presId="urn:microsoft.com/office/officeart/2005/8/layout/cycle8"/>
    <dgm:cxn modelId="{296FE251-F830-4E23-9C58-AED1826B8ADC}" type="presOf" srcId="{81D1B974-F04E-4B6F-A141-F503A3655E39}" destId="{36C5DF62-470A-4229-A54C-027C02EB4A5C}" srcOrd="1" destOrd="0" presId="urn:microsoft.com/office/officeart/2005/8/layout/cycle8"/>
    <dgm:cxn modelId="{89BBB589-DC2A-4F75-81E4-5EE84A2C2BA4}" srcId="{A3E5C338-F5CE-419E-B330-D993CA6EDD72}" destId="{81D1B974-F04E-4B6F-A141-F503A3655E39}" srcOrd="2" destOrd="0" parTransId="{4872135E-DE54-44CF-ADE8-910F5FC405AB}" sibTransId="{3CDEECC3-2FEF-43F6-A927-B49D61686086}"/>
    <dgm:cxn modelId="{F4A7A7B2-CF24-4750-867D-5B4E595877D5}" srcId="{A3E5C338-F5CE-419E-B330-D993CA6EDD72}" destId="{0FC7EC14-830B-412A-8DA7-D6346ED801D5}" srcOrd="0" destOrd="0" parTransId="{659F1082-0C32-4C87-8530-278C01DBF1EE}" sibTransId="{BACD8CCB-6F55-47D6-BF41-0E2D92FBB790}"/>
    <dgm:cxn modelId="{D42FDAED-298D-4390-A22E-1FB3B4F94B85}" type="presOf" srcId="{A3E5C338-F5CE-419E-B330-D993CA6EDD72}" destId="{9A9D58B6-67A0-4544-9F99-44DD34430C60}" srcOrd="0" destOrd="0" presId="urn:microsoft.com/office/officeart/2005/8/layout/cycle8"/>
    <dgm:cxn modelId="{3B59898F-79E3-423E-841D-339412D0727F}" type="presParOf" srcId="{9A9D58B6-67A0-4544-9F99-44DD34430C60}" destId="{7729E859-6405-4474-AA0A-73CB7FC73409}" srcOrd="0" destOrd="0" presId="urn:microsoft.com/office/officeart/2005/8/layout/cycle8"/>
    <dgm:cxn modelId="{EA0D9D39-F831-45A0-9A50-E9CCFFD6B067}" type="presParOf" srcId="{9A9D58B6-67A0-4544-9F99-44DD34430C60}" destId="{7A290BE4-A782-475F-9898-896BE6C4BBE3}" srcOrd="1" destOrd="0" presId="urn:microsoft.com/office/officeart/2005/8/layout/cycle8"/>
    <dgm:cxn modelId="{C32CF115-97EB-4280-A72A-2262867A01CD}" type="presParOf" srcId="{9A9D58B6-67A0-4544-9F99-44DD34430C60}" destId="{3F489317-C3FB-479E-980E-A26B8CA4ABF4}" srcOrd="2" destOrd="0" presId="urn:microsoft.com/office/officeart/2005/8/layout/cycle8"/>
    <dgm:cxn modelId="{E7A00AA7-4B5C-4ACE-9738-924D7A284596}" type="presParOf" srcId="{9A9D58B6-67A0-4544-9F99-44DD34430C60}" destId="{9FD9E487-A8D5-4390-90C8-6417E461E388}" srcOrd="3" destOrd="0" presId="urn:microsoft.com/office/officeart/2005/8/layout/cycle8"/>
    <dgm:cxn modelId="{535C202E-557B-49FE-8E3D-4F1CAF5D9AA6}" type="presParOf" srcId="{9A9D58B6-67A0-4544-9F99-44DD34430C60}" destId="{9AB76603-324B-4EAA-911E-7D7A6B531CFE}" srcOrd="4" destOrd="0" presId="urn:microsoft.com/office/officeart/2005/8/layout/cycle8"/>
    <dgm:cxn modelId="{1FD1A1E6-A3B4-49C3-8079-5A8E252A1DD7}" type="presParOf" srcId="{9A9D58B6-67A0-4544-9F99-44DD34430C60}" destId="{AA19F15E-81C1-4706-8FBB-65D8CA576509}" srcOrd="5" destOrd="0" presId="urn:microsoft.com/office/officeart/2005/8/layout/cycle8"/>
    <dgm:cxn modelId="{F23C2D2D-3890-449E-9501-F0C74558570D}" type="presParOf" srcId="{9A9D58B6-67A0-4544-9F99-44DD34430C60}" destId="{4EB24680-B72D-4A0B-8AD1-DE2F128B611F}" srcOrd="6" destOrd="0" presId="urn:microsoft.com/office/officeart/2005/8/layout/cycle8"/>
    <dgm:cxn modelId="{C74DE09F-166C-45F0-967D-FCC67E870410}" type="presParOf" srcId="{9A9D58B6-67A0-4544-9F99-44DD34430C60}" destId="{3529A03F-A5AA-4819-905E-3A7424EE15B4}" srcOrd="7" destOrd="0" presId="urn:microsoft.com/office/officeart/2005/8/layout/cycle8"/>
    <dgm:cxn modelId="{3AA8ECD9-9CC7-4481-BA6D-036386D39FCF}" type="presParOf" srcId="{9A9D58B6-67A0-4544-9F99-44DD34430C60}" destId="{54204F36-51F5-457F-AAC8-08D9A3322D90}" srcOrd="8" destOrd="0" presId="urn:microsoft.com/office/officeart/2005/8/layout/cycle8"/>
    <dgm:cxn modelId="{12BEC665-EA38-415C-987A-2A64212E9D72}" type="presParOf" srcId="{9A9D58B6-67A0-4544-9F99-44DD34430C60}" destId="{17EF8CC1-CC30-49EF-8E55-F59BA01D64D5}" srcOrd="9" destOrd="0" presId="urn:microsoft.com/office/officeart/2005/8/layout/cycle8"/>
    <dgm:cxn modelId="{547AB5D8-6C42-4C49-9BD5-BB55E06C88EA}" type="presParOf" srcId="{9A9D58B6-67A0-4544-9F99-44DD34430C60}" destId="{3046BFE1-C077-4C8B-B842-170B3251CBAC}" srcOrd="10" destOrd="0" presId="urn:microsoft.com/office/officeart/2005/8/layout/cycle8"/>
    <dgm:cxn modelId="{C6A6241B-4517-413F-914B-93B1E92EEF40}" type="presParOf" srcId="{9A9D58B6-67A0-4544-9F99-44DD34430C60}" destId="{36C5DF62-470A-4229-A54C-027C02EB4A5C}" srcOrd="11" destOrd="0" presId="urn:microsoft.com/office/officeart/2005/8/layout/cycle8"/>
    <dgm:cxn modelId="{B7ADD0E3-13B8-4AE5-95F3-1ED39004DB51}" type="presParOf" srcId="{9A9D58B6-67A0-4544-9F99-44DD34430C60}" destId="{F713693A-9B92-422B-A3F4-20646ADEB5C8}" srcOrd="12" destOrd="0" presId="urn:microsoft.com/office/officeart/2005/8/layout/cycle8"/>
    <dgm:cxn modelId="{C11363D2-2F51-4E09-9D44-909756DA08D0}" type="presParOf" srcId="{9A9D58B6-67A0-4544-9F99-44DD34430C60}" destId="{B26D9E89-8F3F-43FE-A3DE-5E20E1BC5AC1}" srcOrd="13" destOrd="0" presId="urn:microsoft.com/office/officeart/2005/8/layout/cycle8"/>
    <dgm:cxn modelId="{BA897DA2-AE6C-4F9B-9860-9CF73BBCC06D}" type="presParOf" srcId="{9A9D58B6-67A0-4544-9F99-44DD34430C60}" destId="{3921D4E7-6332-44C2-AC43-4FE576FA924B}" srcOrd="14" destOrd="0" presId="urn:microsoft.com/office/officeart/2005/8/layout/cycle8"/>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29E859-6405-4474-AA0A-73CB7FC73409}">
      <dsp:nvSpPr>
        <dsp:cNvPr id="0" name=""/>
        <dsp:cNvSpPr/>
      </dsp:nvSpPr>
      <dsp:spPr>
        <a:xfrm>
          <a:off x="3059023" y="596773"/>
          <a:ext cx="7712153" cy="7712153"/>
        </a:xfrm>
        <a:prstGeom prst="pie">
          <a:avLst>
            <a:gd name="adj1" fmla="val 16200000"/>
            <a:gd name="adj2" fmla="val 180000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NZ" sz="2800" kern="1200" dirty="0"/>
            <a:t>Soft skill development &amp; strong academic foundations</a:t>
          </a:r>
        </a:p>
      </dsp:txBody>
      <dsp:txXfrm>
        <a:off x="7123512" y="2231015"/>
        <a:ext cx="2754340" cy="2295283"/>
      </dsp:txXfrm>
    </dsp:sp>
    <dsp:sp modelId="{9AB76603-324B-4EAA-911E-7D7A6B531CFE}">
      <dsp:nvSpPr>
        <dsp:cNvPr id="0" name=""/>
        <dsp:cNvSpPr/>
      </dsp:nvSpPr>
      <dsp:spPr>
        <a:xfrm>
          <a:off x="2900190" y="872207"/>
          <a:ext cx="7712153" cy="7712153"/>
        </a:xfrm>
        <a:prstGeom prst="pie">
          <a:avLst>
            <a:gd name="adj1" fmla="val 1800000"/>
            <a:gd name="adj2" fmla="val 900000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NZ" sz="2800" kern="1200" dirty="0"/>
            <a:t>Industry led innovative teaching and content</a:t>
          </a:r>
        </a:p>
      </dsp:txBody>
      <dsp:txXfrm>
        <a:off x="4736417" y="5875926"/>
        <a:ext cx="4131510" cy="2019849"/>
      </dsp:txXfrm>
    </dsp:sp>
    <dsp:sp modelId="{54204F36-51F5-457F-AAC8-08D9A3322D90}">
      <dsp:nvSpPr>
        <dsp:cNvPr id="0" name=""/>
        <dsp:cNvSpPr/>
      </dsp:nvSpPr>
      <dsp:spPr>
        <a:xfrm>
          <a:off x="2741356" y="596773"/>
          <a:ext cx="7712153" cy="7712153"/>
        </a:xfrm>
        <a:prstGeom prst="pie">
          <a:avLst>
            <a:gd name="adj1" fmla="val 9000000"/>
            <a:gd name="adj2" fmla="val 1620000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NZ" sz="2800" kern="1200" dirty="0"/>
            <a:t>Ongoing research &amp; innovation to inform programme development</a:t>
          </a:r>
        </a:p>
      </dsp:txBody>
      <dsp:txXfrm>
        <a:off x="3634681" y="2231015"/>
        <a:ext cx="2754340" cy="2295283"/>
      </dsp:txXfrm>
    </dsp:sp>
    <dsp:sp modelId="{F713693A-9B92-422B-A3F4-20646ADEB5C8}">
      <dsp:nvSpPr>
        <dsp:cNvPr id="0" name=""/>
        <dsp:cNvSpPr/>
      </dsp:nvSpPr>
      <dsp:spPr>
        <a:xfrm>
          <a:off x="2582241" y="119354"/>
          <a:ext cx="8666991" cy="8666991"/>
        </a:xfrm>
        <a:prstGeom prst="circularArrow">
          <a:avLst>
            <a:gd name="adj1" fmla="val 5085"/>
            <a:gd name="adj2" fmla="val 327528"/>
            <a:gd name="adj3" fmla="val 1472472"/>
            <a:gd name="adj4" fmla="val 16199432"/>
            <a:gd name="adj5" fmla="val 5932"/>
          </a:avLst>
        </a:prstGeom>
        <a:solidFill>
          <a:schemeClr val="accent6">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B26D9E89-8F3F-43FE-A3DE-5E20E1BC5AC1}">
      <dsp:nvSpPr>
        <dsp:cNvPr id="0" name=""/>
        <dsp:cNvSpPr/>
      </dsp:nvSpPr>
      <dsp:spPr>
        <a:xfrm>
          <a:off x="2422771" y="394301"/>
          <a:ext cx="8666991" cy="8666991"/>
        </a:xfrm>
        <a:prstGeom prst="circularArrow">
          <a:avLst>
            <a:gd name="adj1" fmla="val 5085"/>
            <a:gd name="adj2" fmla="val 327528"/>
            <a:gd name="adj3" fmla="val 8671970"/>
            <a:gd name="adj4" fmla="val 1800502"/>
            <a:gd name="adj5" fmla="val 5932"/>
          </a:avLst>
        </a:prstGeom>
        <a:solidFill>
          <a:schemeClr val="accent6">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3921D4E7-6332-44C2-AC43-4FE576FA924B}">
      <dsp:nvSpPr>
        <dsp:cNvPr id="0" name=""/>
        <dsp:cNvSpPr/>
      </dsp:nvSpPr>
      <dsp:spPr>
        <a:xfrm>
          <a:off x="2263301" y="119354"/>
          <a:ext cx="8666991" cy="8666991"/>
        </a:xfrm>
        <a:prstGeom prst="circularArrow">
          <a:avLst>
            <a:gd name="adj1" fmla="val 5085"/>
            <a:gd name="adj2" fmla="val 327528"/>
            <a:gd name="adj3" fmla="val 15873039"/>
            <a:gd name="adj4" fmla="val 9000000"/>
            <a:gd name="adj5" fmla="val 5932"/>
          </a:avLst>
        </a:prstGeom>
        <a:solidFill>
          <a:schemeClr val="accent6">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6" rIns="96653" bIns="48326" rtlCol="0"/>
          <a:lstStyle>
            <a:lvl1pPr algn="l">
              <a:defRPr sz="1300"/>
            </a:lvl1pPr>
          </a:lstStyle>
          <a:p>
            <a:endParaRPr lang="en-NZ"/>
          </a:p>
        </p:txBody>
      </p:sp>
      <p:sp>
        <p:nvSpPr>
          <p:cNvPr id="3" name="Date Placeholder 2"/>
          <p:cNvSpPr>
            <a:spLocks noGrp="1"/>
          </p:cNvSpPr>
          <p:nvPr>
            <p:ph type="dt" idx="1"/>
          </p:nvPr>
        </p:nvSpPr>
        <p:spPr>
          <a:xfrm>
            <a:off x="4143587" y="0"/>
            <a:ext cx="3169920" cy="481727"/>
          </a:xfrm>
          <a:prstGeom prst="rect">
            <a:avLst/>
          </a:prstGeom>
        </p:spPr>
        <p:txBody>
          <a:bodyPr vert="horz" lIns="96653" tIns="48326" rIns="96653" bIns="48326" rtlCol="0"/>
          <a:lstStyle>
            <a:lvl1pPr algn="r">
              <a:defRPr sz="1300"/>
            </a:lvl1pPr>
          </a:lstStyle>
          <a:p>
            <a:fld id="{FD001FAE-C043-4BDC-98A9-52E66A838AAA}" type="datetimeFigureOut">
              <a:rPr lang="en-NZ" smtClean="0"/>
              <a:t>22/03/2023</a:t>
            </a:fld>
            <a:endParaRPr lang="en-NZ"/>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6" rIns="96653" bIns="48326" rtlCol="0" anchor="ctr"/>
          <a:lstStyle/>
          <a:p>
            <a:endParaRPr lang="en-NZ"/>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6" rIns="96653" bIns="483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119474"/>
            <a:ext cx="3169920" cy="481726"/>
          </a:xfrm>
          <a:prstGeom prst="rect">
            <a:avLst/>
          </a:prstGeom>
        </p:spPr>
        <p:txBody>
          <a:bodyPr vert="horz" lIns="96653" tIns="48326" rIns="96653" bIns="48326" rtlCol="0" anchor="b"/>
          <a:lstStyle>
            <a:lvl1pPr algn="l">
              <a:defRPr sz="1300"/>
            </a:lvl1pPr>
          </a:lstStyle>
          <a:p>
            <a:endParaRPr lang="en-NZ"/>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53" tIns="48326" rIns="96653" bIns="48326" rtlCol="0" anchor="b"/>
          <a:lstStyle>
            <a:lvl1pPr algn="r">
              <a:defRPr sz="1300"/>
            </a:lvl1pPr>
          </a:lstStyle>
          <a:p>
            <a:fld id="{544C20E9-DAC2-49C7-8C24-4695B5640A72}" type="slidenum">
              <a:rPr lang="en-NZ" smtClean="0"/>
              <a:t>‹#›</a:t>
            </a:fld>
            <a:endParaRPr lang="en-NZ"/>
          </a:p>
        </p:txBody>
      </p:sp>
    </p:spTree>
    <p:extLst>
      <p:ext uri="{BB962C8B-B14F-4D97-AF65-F5344CB8AC3E}">
        <p14:creationId xmlns:p14="http://schemas.microsoft.com/office/powerpoint/2010/main" val="1508394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alderdaleframework.com/framework/"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alderdaleframework.com/framework/"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calderdaleframework.com/framework/"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alderdaleframework.com/framework/"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44C20E9-DAC2-49C7-8C24-4695B5640A72}" type="slidenum">
              <a:rPr lang="en-NZ" smtClean="0"/>
              <a:t>6</a:t>
            </a:fld>
            <a:endParaRPr lang="en-NZ"/>
          </a:p>
        </p:txBody>
      </p:sp>
    </p:spTree>
    <p:extLst>
      <p:ext uri="{BB962C8B-B14F-4D97-AF65-F5344CB8AC3E}">
        <p14:creationId xmlns:p14="http://schemas.microsoft.com/office/powerpoint/2010/main" val="2937975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19">
              <a:defRPr/>
            </a:pPr>
            <a:r>
              <a:rPr lang="mi-NZ" dirty="0">
                <a:latin typeface="Calibri" panose="020F0502020204030204" pitchFamily="34" charset="0"/>
                <a:ea typeface="Calibri" panose="020F0502020204030204" pitchFamily="34" charset="0"/>
              </a:rPr>
              <a:t>Reviewed a large number of health sector reviews and reports.  Of significance is 2020 the Health and Disability System Review which looked at systemic levers for sustainable change, leading to the development of the new national structure for health delivery in NZ. </a:t>
            </a:r>
            <a:endParaRPr lang="en-NZ" dirty="0"/>
          </a:p>
          <a:p>
            <a:endParaRPr lang="en-NZ" dirty="0"/>
          </a:p>
          <a:p>
            <a:pPr>
              <a:lnSpc>
                <a:spcPct val="107000"/>
              </a:lnSpc>
              <a:spcAft>
                <a:spcPts val="800"/>
              </a:spcAft>
            </a:pPr>
            <a:r>
              <a:rPr lang="mi-NZ" sz="1800" dirty="0">
                <a:latin typeface="Calibri" panose="020F0502020204030204" pitchFamily="34" charset="0"/>
                <a:ea typeface="Calibri" panose="020F0502020204030204" pitchFamily="34" charset="0"/>
              </a:rPr>
              <a:t>Takeouts from the Kaiāwhina Workforce Development Plan</a:t>
            </a:r>
            <a:r>
              <a:rPr lang="mi-NZ" sz="1800" dirty="0">
                <a:latin typeface="Calibri" panose="020F0502020204030204" pitchFamily="34" charset="0"/>
                <a:ea typeface="Calibri" panose="020F0502020204030204" pitchFamily="34" charset="0"/>
                <a:cs typeface="Calibri" panose="020F0502020204030204" pitchFamily="34" charset="0"/>
              </a:rPr>
              <a:t>Embrace new ways of working: digital/technology developments including virtual engagements, webinar learning and sharing, e-study groups.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 </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From Goal 5 of the Plan:</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Matching orientation/induction to qualifications.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Accelerate workforce capability and capacity to respond to new and emerging roles and services (not defined).</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Implement new pre-employment and in-work training approaches.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Value and enable ongoing professional and interprofessional development opportunities for kaiāwhina.</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Engage with consumers, whānau and kaiāwhina to ensure training content is informed by them and where possible includes their voices as part of the training delivery.</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Realise opportunities to increase kaiāwhina cultural confidence and competence, learning from and building on successful community and employer development initiatives.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Identify agile education and training approaches to respond to sector workforce demand and supply - and the increasingly complex consumer needs.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Partner with NZQA, WDC etc. to establish pathways for the workforce including from school to work, the unemployed and for those already in work.</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Identify barriers and solutions to achieving pathways into registered (health) roles.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Utilise initiatives like the Calderdale Framework to expand the skill sets of kaiāwhina to support more integrated care and better respond to the needs of whānau and communities.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“A system which doesn’t reflect mātauranga Māori or enhance rangatiratanga will not be effective at improving health and welbeing for Māori.”</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457159">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 </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r>
              <a:rPr lang="mi-NZ" sz="1800" dirty="0">
                <a:latin typeface="Calibri" panose="020F0502020204030204" pitchFamily="34" charset="0"/>
                <a:ea typeface="Calibri" panose="020F0502020204030204" pitchFamily="34" charset="0"/>
                <a:cs typeface="Times New Roman" panose="02020603050405020304" pitchFamily="18" charset="0"/>
              </a:rPr>
              <a:t>Calderdale Framework: </a:t>
            </a:r>
            <a:r>
              <a:rPr lang="mi-NZ"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https://calderdaleframework.com/framework/</a:t>
            </a:r>
            <a:r>
              <a:rPr lang="mi-NZ" sz="1800" dirty="0">
                <a:latin typeface="Calibri" panose="020F0502020204030204" pitchFamily="34" charset="0"/>
                <a:ea typeface="Calibri" panose="020F0502020204030204" pitchFamily="34" charset="0"/>
                <a:cs typeface="Times New Roman" panose="02020603050405020304" pitchFamily="18" charset="0"/>
              </a:rPr>
              <a:t>   Model for workforce development delivered by trained practitioners.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r>
              <a:rPr lang="mi-NZ" sz="1800" dirty="0">
                <a:latin typeface="Calibri" panose="020F0502020204030204" pitchFamily="34" charset="0"/>
                <a:ea typeface="Calibri" panose="020F0502020204030204" pitchFamily="34" charset="0"/>
                <a:cs typeface="Times New Roman" panose="02020603050405020304" pitchFamily="18" charset="0"/>
              </a:rPr>
              <a:t>Health and Disability System Review, March 2020 p6 Executive Summary</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15</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3388275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19">
              <a:defRPr/>
            </a:pPr>
            <a:r>
              <a:rPr lang="mi-NZ" dirty="0">
                <a:latin typeface="Calibri" panose="020F0502020204030204" pitchFamily="34" charset="0"/>
                <a:ea typeface="Calibri" panose="020F0502020204030204" pitchFamily="34" charset="0"/>
              </a:rPr>
              <a:t>Reviewed a large number of health sector reviews and reports.  Of significance is 2020 the Health and Disability System Review which looked at systemic levers for sustainable change, leading to the development of the new national structure for health delivery in NZ. </a:t>
            </a:r>
            <a:endParaRPr lang="en-NZ" dirty="0"/>
          </a:p>
          <a:p>
            <a:endParaRPr lang="en-NZ" dirty="0"/>
          </a:p>
          <a:p>
            <a:pPr>
              <a:lnSpc>
                <a:spcPct val="107000"/>
              </a:lnSpc>
              <a:spcAft>
                <a:spcPts val="800"/>
              </a:spcAft>
            </a:pPr>
            <a:r>
              <a:rPr lang="mi-NZ" sz="1800" dirty="0">
                <a:latin typeface="Calibri" panose="020F0502020204030204" pitchFamily="34" charset="0"/>
                <a:ea typeface="Calibri" panose="020F0502020204030204" pitchFamily="34" charset="0"/>
              </a:rPr>
              <a:t>Takeouts from the Kaiāwhina Workforce Development Plan</a:t>
            </a:r>
            <a:r>
              <a:rPr lang="mi-NZ" sz="1800" dirty="0">
                <a:latin typeface="Calibri" panose="020F0502020204030204" pitchFamily="34" charset="0"/>
                <a:ea typeface="Calibri" panose="020F0502020204030204" pitchFamily="34" charset="0"/>
                <a:cs typeface="Calibri" panose="020F0502020204030204" pitchFamily="34" charset="0"/>
              </a:rPr>
              <a:t>Embrace new ways of working: digital/technology developments including virtual engagements, webinar learning and sharing, e-study groups.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 </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From Goal 5 of the Plan:</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Matching orientation/induction to qualifications.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Accelerate workforce capability and capacity to respond to new and emerging roles and services (not defined).</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Implement new pre-employment and in-work training approaches.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Value and enable ongoing professional and interprofessional development opportunities for kaiāwhina.</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Engage with consumers, whānau and kaiāwhina to ensure training content is informed by them and where possible includes their voices as part of the training delivery.</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Realise opportunities to increase kaiāwhina cultural confidence and competence, learning from and building on successful community and employer development initiatives.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Identify agile education and training approaches to respond to sector workforce demand and supply - and the increasingly complex consumer needs.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Partner with NZQA, WDC etc. to establish pathways for the workforce including from school to work, the unemployed and for those already in work.</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Identify barriers and solutions to achieving pathways into registered (health) roles.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Utilise initiatives like the Calderdale Framework to expand the skill sets of kaiāwhina to support more integrated care and better respond to the needs of whānau and communities.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“A system which doesn’t reflect mātauranga Māori or enhance rangatiratanga will not be effective at improving health and welbeing for Māori.”</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457159">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 </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r>
              <a:rPr lang="mi-NZ" sz="1800" dirty="0">
                <a:latin typeface="Calibri" panose="020F0502020204030204" pitchFamily="34" charset="0"/>
                <a:ea typeface="Calibri" panose="020F0502020204030204" pitchFamily="34" charset="0"/>
                <a:cs typeface="Times New Roman" panose="02020603050405020304" pitchFamily="18" charset="0"/>
              </a:rPr>
              <a:t>Calderdale Framework: </a:t>
            </a:r>
            <a:r>
              <a:rPr lang="mi-NZ"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https://calderdaleframework.com/framework/</a:t>
            </a:r>
            <a:r>
              <a:rPr lang="mi-NZ" sz="1800" dirty="0">
                <a:latin typeface="Calibri" panose="020F0502020204030204" pitchFamily="34" charset="0"/>
                <a:ea typeface="Calibri" panose="020F0502020204030204" pitchFamily="34" charset="0"/>
                <a:cs typeface="Times New Roman" panose="02020603050405020304" pitchFamily="18" charset="0"/>
              </a:rPr>
              <a:t>   Model for workforce development delivered by trained practitioners.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r>
              <a:rPr lang="mi-NZ" sz="1800" dirty="0">
                <a:latin typeface="Calibri" panose="020F0502020204030204" pitchFamily="34" charset="0"/>
                <a:ea typeface="Calibri" panose="020F0502020204030204" pitchFamily="34" charset="0"/>
                <a:cs typeface="Times New Roman" panose="02020603050405020304" pitchFamily="18" charset="0"/>
              </a:rPr>
              <a:t>Health and Disability System Review, March 2020 p6 Executive Summary</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17</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1246014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800" dirty="0">
                <a:latin typeface="Arial" panose="020B0604020202020204" pitchFamily="34" charset="0"/>
                <a:ea typeface="Times New Roman" panose="02020603050405020304" pitchFamily="18" charset="0"/>
              </a:rPr>
              <a:t>The health sector, health care, and developing the health workforce is simply everywhere in the RSLG plans prepared across the country – with detailed mentions in 13 of 15 RSLG workforce plans.</a:t>
            </a:r>
          </a:p>
          <a:p>
            <a:r>
              <a:rPr lang="en-NZ" sz="1800" dirty="0">
                <a:latin typeface="Arial" panose="020B0604020202020204" pitchFamily="34" charset="0"/>
                <a:ea typeface="Times New Roman" panose="02020603050405020304" pitchFamily="18" charset="0"/>
              </a:rPr>
              <a:t> </a:t>
            </a:r>
          </a:p>
          <a:p>
            <a:r>
              <a:rPr lang="en-NZ" sz="1800" dirty="0">
                <a:latin typeface="Arial" panose="020B0604020202020204" pitchFamily="34" charset="0"/>
                <a:ea typeface="Times New Roman" panose="02020603050405020304" pitchFamily="18" charset="0"/>
              </a:rPr>
              <a:t>Health care is identified as a priority industry for the region by </a:t>
            </a:r>
            <a:r>
              <a:rPr lang="en-NZ" sz="1800" b="1" dirty="0">
                <a:latin typeface="Arial" panose="020B0604020202020204" pitchFamily="34" charset="0"/>
                <a:ea typeface="Times New Roman" panose="02020603050405020304" pitchFamily="18" charset="0"/>
              </a:rPr>
              <a:t>Northland, Auckland, Waikato, BOP, </a:t>
            </a:r>
            <a:r>
              <a:rPr lang="en-NZ" sz="1800" b="1" dirty="0" err="1">
                <a:latin typeface="Arial" panose="020B0604020202020204" pitchFamily="34" charset="0"/>
                <a:ea typeface="Times New Roman" panose="02020603050405020304" pitchFamily="18" charset="0"/>
              </a:rPr>
              <a:t>Manawatū</a:t>
            </a:r>
            <a:r>
              <a:rPr lang="en-NZ" sz="1800" b="1" dirty="0">
                <a:latin typeface="Arial" panose="020B0604020202020204" pitchFamily="34" charset="0"/>
                <a:ea typeface="Times New Roman" panose="02020603050405020304" pitchFamily="18" charset="0"/>
              </a:rPr>
              <a:t>-Whanganui, Wellington, Canterbury, Otago.</a:t>
            </a:r>
            <a:endParaRPr lang="en-NZ" sz="1800" dirty="0">
              <a:latin typeface="Arial" panose="020B0604020202020204" pitchFamily="34" charset="0"/>
              <a:ea typeface="Times New Roman" panose="02020603050405020304" pitchFamily="18" charset="0"/>
            </a:endParaRP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Northland</a:t>
            </a:r>
            <a:r>
              <a:rPr lang="en-NZ" sz="1800" dirty="0">
                <a:latin typeface="Arial" panose="020B0604020202020204" pitchFamily="34" charset="0"/>
                <a:ea typeface="Times New Roman" panose="02020603050405020304" pitchFamily="18" charset="0"/>
              </a:rPr>
              <a:t> RSLG insights singularly focussed on healthcare and aged services, including underrepresentation of Māori workforce. </a:t>
            </a: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Auckland</a:t>
            </a:r>
            <a:r>
              <a:rPr lang="en-NZ" sz="1800" dirty="0">
                <a:latin typeface="Arial" panose="020B0604020202020204" pitchFamily="34" charset="0"/>
                <a:ea typeface="Times New Roman" panose="02020603050405020304" pitchFamily="18" charset="0"/>
              </a:rPr>
              <a:t> local insights reports highlight healthcare as third largest employer and a top labour market opportunity with micro-credentialing noted as the hot opportunity to upskill priority workforce areas.  Wellbeing and mental health a top issue for employers. Its RSLG views a disjointed journey from vocational education and training to tertiary training that the Review of Vocational Education (ROVE) has not addressed. </a:t>
            </a: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19</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2348167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800" dirty="0">
                <a:latin typeface="Arial" panose="020B0604020202020204" pitchFamily="34" charset="0"/>
                <a:ea typeface="Times New Roman" panose="02020603050405020304" pitchFamily="18" charset="0"/>
              </a:rPr>
              <a:t>The health sector, health care, and developing the health workforce is simply everywhere in the RSLG plans prepared across the country – with detailed mentions in 13 of 15 RSLG workforce plans.</a:t>
            </a:r>
          </a:p>
          <a:p>
            <a:r>
              <a:rPr lang="en-NZ" sz="1800" dirty="0">
                <a:latin typeface="Arial" panose="020B0604020202020204" pitchFamily="34" charset="0"/>
                <a:ea typeface="Times New Roman" panose="02020603050405020304" pitchFamily="18" charset="0"/>
              </a:rPr>
              <a:t> </a:t>
            </a:r>
          </a:p>
          <a:p>
            <a:r>
              <a:rPr lang="en-NZ" sz="1800" dirty="0">
                <a:latin typeface="Arial" panose="020B0604020202020204" pitchFamily="34" charset="0"/>
                <a:ea typeface="Times New Roman" panose="02020603050405020304" pitchFamily="18" charset="0"/>
              </a:rPr>
              <a:t>Health care is identified as a priority industry for the region by </a:t>
            </a:r>
            <a:r>
              <a:rPr lang="en-NZ" sz="1800" b="1" dirty="0">
                <a:latin typeface="Arial" panose="020B0604020202020204" pitchFamily="34" charset="0"/>
                <a:ea typeface="Times New Roman" panose="02020603050405020304" pitchFamily="18" charset="0"/>
              </a:rPr>
              <a:t>Northland, Auckland, Waikato, BOP, </a:t>
            </a:r>
            <a:r>
              <a:rPr lang="en-NZ" sz="1800" b="1" dirty="0" err="1">
                <a:latin typeface="Arial" panose="020B0604020202020204" pitchFamily="34" charset="0"/>
                <a:ea typeface="Times New Roman" panose="02020603050405020304" pitchFamily="18" charset="0"/>
              </a:rPr>
              <a:t>Manawatū</a:t>
            </a:r>
            <a:r>
              <a:rPr lang="en-NZ" sz="1800" b="1" dirty="0">
                <a:latin typeface="Arial" panose="020B0604020202020204" pitchFamily="34" charset="0"/>
                <a:ea typeface="Times New Roman" panose="02020603050405020304" pitchFamily="18" charset="0"/>
              </a:rPr>
              <a:t>-Whanganui, Wellington, Canterbury, Otago.</a:t>
            </a:r>
            <a:endParaRPr lang="en-NZ" sz="1800" dirty="0">
              <a:latin typeface="Arial" panose="020B0604020202020204" pitchFamily="34" charset="0"/>
              <a:ea typeface="Times New Roman" panose="02020603050405020304" pitchFamily="18" charset="0"/>
            </a:endParaRP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Northland</a:t>
            </a:r>
            <a:r>
              <a:rPr lang="en-NZ" sz="1800" dirty="0">
                <a:latin typeface="Arial" panose="020B0604020202020204" pitchFamily="34" charset="0"/>
                <a:ea typeface="Times New Roman" panose="02020603050405020304" pitchFamily="18" charset="0"/>
              </a:rPr>
              <a:t> RSLG insights singularly focussed on healthcare and aged services, including underrepresentation of Māori workforce. </a:t>
            </a: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Auckland</a:t>
            </a:r>
            <a:r>
              <a:rPr lang="en-NZ" sz="1800" dirty="0">
                <a:latin typeface="Arial" panose="020B0604020202020204" pitchFamily="34" charset="0"/>
                <a:ea typeface="Times New Roman" panose="02020603050405020304" pitchFamily="18" charset="0"/>
              </a:rPr>
              <a:t> local insights reports highlight healthcare as third largest employer and a top labour market opportunity with micro-credentialing noted as the hot opportunity to upskill priority workforce areas.  Wellbeing and mental health a top issue for employers. Its RSLG views a disjointed journey from vocational education and training to tertiary training that the Review of Vocational Education (ROVE) has not addressed. </a:t>
            </a: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20</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2639014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latin typeface="Arial" panose="020B0604020202020204" pitchFamily="34" charset="0"/>
                <a:ea typeface="Times New Roman" panose="02020603050405020304" pitchFamily="18" charset="0"/>
              </a:rPr>
              <a:t>Auckland</a:t>
            </a:r>
            <a:r>
              <a:rPr lang="en-NZ" dirty="0">
                <a:latin typeface="Arial" panose="020B0604020202020204" pitchFamily="34" charset="0"/>
                <a:ea typeface="Times New Roman" panose="02020603050405020304" pitchFamily="18" charset="0"/>
              </a:rPr>
              <a:t> </a:t>
            </a:r>
          </a:p>
          <a:p>
            <a:r>
              <a:rPr lang="en-NZ" dirty="0">
                <a:latin typeface="Arial" panose="020B0604020202020204" pitchFamily="34" charset="0"/>
                <a:ea typeface="Times New Roman" panose="02020603050405020304" pitchFamily="18" charset="0"/>
              </a:rPr>
              <a:t>Healthcare is third largest employer and a top labour market opportunity. Micro-credentialing noted as the hot opportunity to upskill priority workforce areas.  </a:t>
            </a:r>
          </a:p>
          <a:p>
            <a:r>
              <a:rPr lang="en-NZ" dirty="0">
                <a:latin typeface="Arial" panose="020B0604020202020204" pitchFamily="34" charset="0"/>
                <a:ea typeface="Times New Roman" panose="02020603050405020304" pitchFamily="18" charset="0"/>
              </a:rPr>
              <a:t>Wellbeing and mental health a top issue for employers. Its RSLG views a disjointed journey from vocational education and training to tertiary training that the Review of Vocational Education (ROVE) has not addressed. </a:t>
            </a:r>
          </a:p>
          <a:p>
            <a:endParaRPr lang="en-US" dirty="0">
              <a:latin typeface="Arial" panose="020B0604020202020204" pitchFamily="34" charset="0"/>
              <a:ea typeface="Times New Roman" panose="02020603050405020304" pitchFamily="18" charset="0"/>
            </a:endParaRPr>
          </a:p>
          <a:p>
            <a:r>
              <a:rPr lang="en-US" dirty="0">
                <a:latin typeface="Arial" panose="020B0604020202020204" pitchFamily="34" charset="0"/>
                <a:ea typeface="Times New Roman" panose="02020603050405020304" pitchFamily="18" charset="0"/>
              </a:rPr>
              <a:t>Actions are </a:t>
            </a:r>
            <a:r>
              <a:rPr lang="en-US" dirty="0" err="1">
                <a:latin typeface="Arial" panose="020B0604020202020204" pitchFamily="34" charset="0"/>
                <a:ea typeface="Times New Roman" panose="02020603050405020304" pitchFamily="18" charset="0"/>
              </a:rPr>
              <a:t>focussed</a:t>
            </a:r>
            <a:r>
              <a:rPr lang="en-US" dirty="0">
                <a:latin typeface="Arial" panose="020B0604020202020204" pitchFamily="34" charset="0"/>
                <a:ea typeface="Times New Roman" panose="02020603050405020304" pitchFamily="18" charset="0"/>
              </a:rPr>
              <a:t> on:</a:t>
            </a:r>
          </a:p>
          <a:p>
            <a:pPr marL="285725" indent="-285725">
              <a:buFont typeface="Arial" panose="020B0604020202020204" pitchFamily="34" charset="0"/>
              <a:buChar char="•"/>
            </a:pPr>
            <a:r>
              <a:rPr lang="en-US" dirty="0">
                <a:latin typeface="Arial" panose="020B0604020202020204" pitchFamily="34" charset="0"/>
                <a:ea typeface="Times New Roman" panose="02020603050405020304" pitchFamily="18" charset="0"/>
              </a:rPr>
              <a:t>Establishing employment working groups for people with disabilities</a:t>
            </a:r>
          </a:p>
          <a:p>
            <a:pPr marL="285725" indent="-285725">
              <a:buFont typeface="Arial" panose="020B0604020202020204" pitchFamily="34" charset="0"/>
              <a:buChar char="•"/>
            </a:pPr>
            <a:r>
              <a:rPr lang="en-US" dirty="0">
                <a:latin typeface="Arial" panose="020B0604020202020204" pitchFamily="34" charset="0"/>
                <a:ea typeface="Times New Roman" panose="02020603050405020304" pitchFamily="18" charset="0"/>
              </a:rPr>
              <a:t>Supporting the Working Matters Disability Employment Action Plan which is an all-of government Action Plan that aims to help ensure an inclusive economic recovery from COVID-19 where people with disabilities and people with health conditions can participate in employment as they want to, on an equal basis.</a:t>
            </a:r>
          </a:p>
          <a:p>
            <a:pPr marL="285725" indent="-285725">
              <a:buFont typeface="Arial" panose="020B0604020202020204" pitchFamily="34" charset="0"/>
              <a:buChar char="•"/>
            </a:pPr>
            <a:r>
              <a:rPr lang="en-US" dirty="0">
                <a:latin typeface="Arial" panose="020B0604020202020204" pitchFamily="34" charset="0"/>
                <a:ea typeface="Times New Roman" panose="02020603050405020304" pitchFamily="18" charset="0"/>
              </a:rPr>
              <a:t>Developing a robust understanding of the needs of people with disabilities in </a:t>
            </a:r>
            <a:r>
              <a:rPr lang="en-US" dirty="0" err="1">
                <a:latin typeface="Arial" panose="020B0604020202020204" pitchFamily="34" charset="0"/>
                <a:ea typeface="Times New Roman" panose="02020603050405020304" pitchFamily="18" charset="0"/>
              </a:rPr>
              <a:t>Tāmaki</a:t>
            </a:r>
            <a:r>
              <a:rPr lang="en-US" dirty="0">
                <a:latin typeface="Arial" panose="020B0604020202020204" pitchFamily="34" charset="0"/>
                <a:ea typeface="Times New Roman" panose="02020603050405020304" pitchFamily="18" charset="0"/>
              </a:rPr>
              <a:t> Makaurau based on the Working Matters Disability Employment Action Plan.</a:t>
            </a:r>
          </a:p>
          <a:p>
            <a:pPr marL="285725" indent="-285725">
              <a:buFont typeface="Arial" panose="020B0604020202020204" pitchFamily="34" charset="0"/>
              <a:buChar char="•"/>
            </a:pPr>
            <a:r>
              <a:rPr lang="en-US" dirty="0">
                <a:latin typeface="Arial" panose="020B0604020202020204" pitchFamily="34" charset="0"/>
                <a:ea typeface="Times New Roman" panose="02020603050405020304" pitchFamily="18" charset="0"/>
              </a:rPr>
              <a:t>Developing alignment and career stair-casing from unregulated, enrolled nursing, registered nursing, and nurse practitioners across to other medical roles removing barriers and fast-tracking local and migrant training.</a:t>
            </a:r>
          </a:p>
          <a:p>
            <a:pPr marL="285725" indent="-285725">
              <a:buFont typeface="Arial" panose="020B0604020202020204" pitchFamily="34" charset="0"/>
              <a:buChar char="•"/>
            </a:pPr>
            <a:r>
              <a:rPr lang="en-US" dirty="0">
                <a:latin typeface="Arial" panose="020B0604020202020204" pitchFamily="34" charset="0"/>
                <a:ea typeface="Times New Roman" panose="02020603050405020304" pitchFamily="18" charset="0"/>
              </a:rPr>
              <a:t>Support options to allow “step-on, step-off” studying while being able to work in the sector at their current level.</a:t>
            </a:r>
          </a:p>
          <a:p>
            <a:pPr marL="285725" indent="-285725">
              <a:buFont typeface="Arial" panose="020B0604020202020204" pitchFamily="34" charset="0"/>
              <a:buChar char="•"/>
            </a:pPr>
            <a:r>
              <a:rPr lang="en-US" dirty="0">
                <a:latin typeface="Arial" panose="020B0604020202020204" pitchFamily="34" charset="0"/>
                <a:ea typeface="Times New Roman" panose="02020603050405020304" pitchFamily="18" charset="0"/>
              </a:rPr>
              <a:t>Endorse and support ‘earn as you learn’ option for all fields of nursing and a fees and support structure that at least matches male dominated sectors.</a:t>
            </a:r>
          </a:p>
          <a:p>
            <a:pPr marL="285725" indent="-285725">
              <a:buFont typeface="Arial" panose="020B0604020202020204" pitchFamily="34" charset="0"/>
              <a:buChar char="•"/>
            </a:pPr>
            <a:r>
              <a:rPr lang="en-US" dirty="0">
                <a:latin typeface="Arial" panose="020B0604020202020204" pitchFamily="34" charset="0"/>
                <a:ea typeface="Times New Roman" panose="02020603050405020304" pitchFamily="18" charset="0"/>
              </a:rPr>
              <a:t>Take affirmative action to fast-track migrant and existing domestic students and resident workforce at this time of acute shortages, especially in nurse-led practitioner roles. </a:t>
            </a:r>
          </a:p>
          <a:p>
            <a:endParaRPr lang="en-US" dirty="0">
              <a:latin typeface="Arial" panose="020B0604020202020204" pitchFamily="34" charset="0"/>
              <a:ea typeface="Times New Roman" panose="02020603050405020304" pitchFamily="18" charset="0"/>
            </a:endParaRP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21</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2475771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800" dirty="0">
                <a:latin typeface="Arial" panose="020B0604020202020204" pitchFamily="34" charset="0"/>
                <a:ea typeface="Times New Roman" panose="02020603050405020304" pitchFamily="18" charset="0"/>
              </a:rPr>
              <a:t>The health sector, health care, and developing the health workforce is simply everywhere in the RSLG plans prepared across the country – with detailed mentions in 13 of 15 RSLG workforce plans.</a:t>
            </a:r>
          </a:p>
          <a:p>
            <a:r>
              <a:rPr lang="en-NZ" sz="1800" dirty="0">
                <a:latin typeface="Arial" panose="020B0604020202020204" pitchFamily="34" charset="0"/>
                <a:ea typeface="Times New Roman" panose="02020603050405020304" pitchFamily="18" charset="0"/>
              </a:rPr>
              <a:t> </a:t>
            </a:r>
          </a:p>
          <a:p>
            <a:r>
              <a:rPr lang="en-NZ" sz="1800" dirty="0">
                <a:latin typeface="Arial" panose="020B0604020202020204" pitchFamily="34" charset="0"/>
                <a:ea typeface="Times New Roman" panose="02020603050405020304" pitchFamily="18" charset="0"/>
              </a:rPr>
              <a:t>Health care is identified as a priority industry for the region by </a:t>
            </a:r>
            <a:r>
              <a:rPr lang="en-NZ" sz="1800" b="1" dirty="0">
                <a:latin typeface="Arial" panose="020B0604020202020204" pitchFamily="34" charset="0"/>
                <a:ea typeface="Times New Roman" panose="02020603050405020304" pitchFamily="18" charset="0"/>
              </a:rPr>
              <a:t>Northland, Auckland, Waikato, BOP, </a:t>
            </a:r>
            <a:r>
              <a:rPr lang="en-NZ" sz="1800" b="1" dirty="0" err="1">
                <a:latin typeface="Arial" panose="020B0604020202020204" pitchFamily="34" charset="0"/>
                <a:ea typeface="Times New Roman" panose="02020603050405020304" pitchFamily="18" charset="0"/>
              </a:rPr>
              <a:t>Manawatū</a:t>
            </a:r>
            <a:r>
              <a:rPr lang="en-NZ" sz="1800" b="1" dirty="0">
                <a:latin typeface="Arial" panose="020B0604020202020204" pitchFamily="34" charset="0"/>
                <a:ea typeface="Times New Roman" panose="02020603050405020304" pitchFamily="18" charset="0"/>
              </a:rPr>
              <a:t>-Whanganui, Wellington, Canterbury, Otago.</a:t>
            </a:r>
            <a:endParaRPr lang="en-NZ" sz="1800" dirty="0">
              <a:latin typeface="Arial" panose="020B0604020202020204" pitchFamily="34" charset="0"/>
              <a:ea typeface="Times New Roman" panose="02020603050405020304" pitchFamily="18" charset="0"/>
            </a:endParaRP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Northland</a:t>
            </a:r>
            <a:r>
              <a:rPr lang="en-NZ" sz="1800" dirty="0">
                <a:latin typeface="Arial" panose="020B0604020202020204" pitchFamily="34" charset="0"/>
                <a:ea typeface="Times New Roman" panose="02020603050405020304" pitchFamily="18" charset="0"/>
              </a:rPr>
              <a:t> RSLG insights singularly focussed on healthcare and aged services, including underrepresentation of Māori workforce. </a:t>
            </a: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Auckland</a:t>
            </a:r>
            <a:r>
              <a:rPr lang="en-NZ" sz="1800" dirty="0">
                <a:latin typeface="Arial" panose="020B0604020202020204" pitchFamily="34" charset="0"/>
                <a:ea typeface="Times New Roman" panose="02020603050405020304" pitchFamily="18" charset="0"/>
              </a:rPr>
              <a:t> local insights reports highlight healthcare as third largest employer and a top labour market opportunity with micro-credentialing noted as the hot opportunity to upskill priority workforce areas.  Wellbeing and mental health a top issue for employers. Its RSLG views a disjointed journey from vocational education and training to tertiary training that the Review of Vocational Education (ROVE) has not addressed. </a:t>
            </a: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22</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3655334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800" dirty="0">
                <a:latin typeface="Arial" panose="020B0604020202020204" pitchFamily="34" charset="0"/>
                <a:ea typeface="Times New Roman" panose="02020603050405020304" pitchFamily="18" charset="0"/>
              </a:rPr>
              <a:t>The health sector, health care, and developing the health workforce is simply everywhere in the RSLG plans prepared across the country – with detailed mentions in 13 of 15 RSLG workforce plans.</a:t>
            </a:r>
          </a:p>
          <a:p>
            <a:r>
              <a:rPr lang="en-NZ" sz="1800" dirty="0">
                <a:latin typeface="Arial" panose="020B0604020202020204" pitchFamily="34" charset="0"/>
                <a:ea typeface="Times New Roman" panose="02020603050405020304" pitchFamily="18" charset="0"/>
              </a:rPr>
              <a:t> </a:t>
            </a:r>
          </a:p>
          <a:p>
            <a:r>
              <a:rPr lang="en-NZ" sz="1800" dirty="0">
                <a:latin typeface="Arial" panose="020B0604020202020204" pitchFamily="34" charset="0"/>
                <a:ea typeface="Times New Roman" panose="02020603050405020304" pitchFamily="18" charset="0"/>
              </a:rPr>
              <a:t>Health care is identified as a priority industry for the region by </a:t>
            </a:r>
            <a:r>
              <a:rPr lang="en-NZ" sz="1800" b="1" dirty="0">
                <a:latin typeface="Arial" panose="020B0604020202020204" pitchFamily="34" charset="0"/>
                <a:ea typeface="Times New Roman" panose="02020603050405020304" pitchFamily="18" charset="0"/>
              </a:rPr>
              <a:t>Northland, Auckland, Waikato, BOP, </a:t>
            </a:r>
            <a:r>
              <a:rPr lang="en-NZ" sz="1800" b="1" dirty="0" err="1">
                <a:latin typeface="Arial" panose="020B0604020202020204" pitchFamily="34" charset="0"/>
                <a:ea typeface="Times New Roman" panose="02020603050405020304" pitchFamily="18" charset="0"/>
              </a:rPr>
              <a:t>Manawatū</a:t>
            </a:r>
            <a:r>
              <a:rPr lang="en-NZ" sz="1800" b="1" dirty="0">
                <a:latin typeface="Arial" panose="020B0604020202020204" pitchFamily="34" charset="0"/>
                <a:ea typeface="Times New Roman" panose="02020603050405020304" pitchFamily="18" charset="0"/>
              </a:rPr>
              <a:t>-Whanganui, Wellington, Canterbury, Otago.</a:t>
            </a:r>
            <a:endParaRPr lang="en-NZ" sz="1800" dirty="0">
              <a:latin typeface="Arial" panose="020B0604020202020204" pitchFamily="34" charset="0"/>
              <a:ea typeface="Times New Roman" panose="02020603050405020304" pitchFamily="18" charset="0"/>
            </a:endParaRP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Northland</a:t>
            </a:r>
            <a:r>
              <a:rPr lang="en-NZ" sz="1800" dirty="0">
                <a:latin typeface="Arial" panose="020B0604020202020204" pitchFamily="34" charset="0"/>
                <a:ea typeface="Times New Roman" panose="02020603050405020304" pitchFamily="18" charset="0"/>
              </a:rPr>
              <a:t> RSLG insights singularly focussed on healthcare and aged services, including underrepresentation of Māori workforce. </a:t>
            </a: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Auckland</a:t>
            </a:r>
            <a:r>
              <a:rPr lang="en-NZ" sz="1800" dirty="0">
                <a:latin typeface="Arial" panose="020B0604020202020204" pitchFamily="34" charset="0"/>
                <a:ea typeface="Times New Roman" panose="02020603050405020304" pitchFamily="18" charset="0"/>
              </a:rPr>
              <a:t> local insights reports highlight healthcare as third largest employer and a top labour market opportunity with micro-credentialing noted as the hot opportunity to upskill priority workforce areas.  Wellbeing and mental health a top issue for employers. Its RSLG views a disjointed journey from vocational education and training to tertiary training that the Review of Vocational Education (ROVE) has not addressed. </a:t>
            </a: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23</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2888170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800" dirty="0">
                <a:latin typeface="Arial" panose="020B0604020202020204" pitchFamily="34" charset="0"/>
                <a:ea typeface="Times New Roman" panose="02020603050405020304" pitchFamily="18" charset="0"/>
              </a:rPr>
              <a:t>The health sector, health care, and developing the health workforce is simply everywhere in the RSLG plans prepared across the country – with detailed mentions in 13 of 15 RSLG workforce plans.</a:t>
            </a:r>
          </a:p>
          <a:p>
            <a:r>
              <a:rPr lang="en-NZ" sz="1800" dirty="0">
                <a:latin typeface="Arial" panose="020B0604020202020204" pitchFamily="34" charset="0"/>
                <a:ea typeface="Times New Roman" panose="02020603050405020304" pitchFamily="18" charset="0"/>
              </a:rPr>
              <a:t> </a:t>
            </a:r>
          </a:p>
          <a:p>
            <a:r>
              <a:rPr lang="en-NZ" sz="1800" dirty="0">
                <a:latin typeface="Arial" panose="020B0604020202020204" pitchFamily="34" charset="0"/>
                <a:ea typeface="Times New Roman" panose="02020603050405020304" pitchFamily="18" charset="0"/>
              </a:rPr>
              <a:t>Health care is identified as a priority industry for the region by </a:t>
            </a:r>
            <a:r>
              <a:rPr lang="en-NZ" sz="1800" b="1" dirty="0">
                <a:latin typeface="Arial" panose="020B0604020202020204" pitchFamily="34" charset="0"/>
                <a:ea typeface="Times New Roman" panose="02020603050405020304" pitchFamily="18" charset="0"/>
              </a:rPr>
              <a:t>Northland, Auckland, Waikato, BOP, </a:t>
            </a:r>
            <a:r>
              <a:rPr lang="en-NZ" sz="1800" b="1" dirty="0" err="1">
                <a:latin typeface="Arial" panose="020B0604020202020204" pitchFamily="34" charset="0"/>
                <a:ea typeface="Times New Roman" panose="02020603050405020304" pitchFamily="18" charset="0"/>
              </a:rPr>
              <a:t>Manawatū</a:t>
            </a:r>
            <a:r>
              <a:rPr lang="en-NZ" sz="1800" b="1" dirty="0">
                <a:latin typeface="Arial" panose="020B0604020202020204" pitchFamily="34" charset="0"/>
                <a:ea typeface="Times New Roman" panose="02020603050405020304" pitchFamily="18" charset="0"/>
              </a:rPr>
              <a:t>-Whanganui, Wellington, Canterbury, Otago.</a:t>
            </a:r>
            <a:endParaRPr lang="en-NZ" sz="1800" dirty="0">
              <a:latin typeface="Arial" panose="020B0604020202020204" pitchFamily="34" charset="0"/>
              <a:ea typeface="Times New Roman" panose="02020603050405020304" pitchFamily="18" charset="0"/>
            </a:endParaRP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Northland</a:t>
            </a:r>
            <a:r>
              <a:rPr lang="en-NZ" sz="1800" dirty="0">
                <a:latin typeface="Arial" panose="020B0604020202020204" pitchFamily="34" charset="0"/>
                <a:ea typeface="Times New Roman" panose="02020603050405020304" pitchFamily="18" charset="0"/>
              </a:rPr>
              <a:t> RSLG insights singularly focussed on healthcare and aged services, including underrepresentation of Māori workforce. </a:t>
            </a:r>
          </a:p>
          <a:p>
            <a:r>
              <a:rPr lang="en-NZ" sz="1800" dirty="0">
                <a:latin typeface="Arial" panose="020B0604020202020204" pitchFamily="34" charset="0"/>
                <a:ea typeface="Times New Roman" panose="02020603050405020304" pitchFamily="18" charset="0"/>
              </a:rPr>
              <a:t> </a:t>
            </a:r>
          </a:p>
          <a:p>
            <a:r>
              <a:rPr lang="en-NZ" sz="1800" b="1" dirty="0">
                <a:latin typeface="Arial" panose="020B0604020202020204" pitchFamily="34" charset="0"/>
                <a:ea typeface="Times New Roman" panose="02020603050405020304" pitchFamily="18" charset="0"/>
              </a:rPr>
              <a:t>Auckland</a:t>
            </a:r>
            <a:r>
              <a:rPr lang="en-NZ" sz="1800" dirty="0">
                <a:latin typeface="Arial" panose="020B0604020202020204" pitchFamily="34" charset="0"/>
                <a:ea typeface="Times New Roman" panose="02020603050405020304" pitchFamily="18" charset="0"/>
              </a:rPr>
              <a:t> local insights reports highlight healthcare as third largest employer and a top labour market opportunity with micro-credentialing noted as the hot opportunity to upskill priority workforce areas.  Wellbeing and mental health a top issue for employers. Its RSLG views a disjointed journey from vocational education and training to tertiary training that the Review of Vocational Education (ROVE) has not addressed. </a:t>
            </a: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24</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4286455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19">
              <a:defRPr/>
            </a:pPr>
            <a:r>
              <a:rPr lang="mi-NZ" dirty="0">
                <a:latin typeface="Calibri" panose="020F0502020204030204" pitchFamily="34" charset="0"/>
                <a:ea typeface="Calibri" panose="020F0502020204030204" pitchFamily="34" charset="0"/>
              </a:rPr>
              <a:t>Reviewed a large number of health sector reviews and reports.  Of significance is 2020 the Health and Disability System Review which looked at systemic levers for sustainable change, leading to the development of the new national structure for health delivery in NZ. </a:t>
            </a:r>
            <a:endParaRPr lang="en-NZ" dirty="0"/>
          </a:p>
          <a:p>
            <a:endParaRPr lang="en-NZ" dirty="0"/>
          </a:p>
          <a:p>
            <a:pPr>
              <a:lnSpc>
                <a:spcPct val="107000"/>
              </a:lnSpc>
              <a:spcAft>
                <a:spcPts val="800"/>
              </a:spcAft>
            </a:pPr>
            <a:r>
              <a:rPr lang="mi-NZ" sz="1800" dirty="0">
                <a:latin typeface="Calibri" panose="020F0502020204030204" pitchFamily="34" charset="0"/>
                <a:ea typeface="Calibri" panose="020F0502020204030204" pitchFamily="34" charset="0"/>
              </a:rPr>
              <a:t>Takeouts from the Kaiāwhina Workforce Development Plan</a:t>
            </a:r>
            <a:r>
              <a:rPr lang="mi-NZ" sz="1800" dirty="0">
                <a:latin typeface="Calibri" panose="020F0502020204030204" pitchFamily="34" charset="0"/>
                <a:ea typeface="Calibri" panose="020F0502020204030204" pitchFamily="34" charset="0"/>
                <a:cs typeface="Calibri" panose="020F0502020204030204" pitchFamily="34" charset="0"/>
              </a:rPr>
              <a:t>Embrace new ways of working: digital/technology developments including virtual engagements, webinar learning and sharing, e-study groups.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 </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From Goal 5 of the Plan:</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Matching orientation/induction to qualifications.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Accelerate workforce capability and capacity to respond to new and emerging roles and services (not defined).</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Implement new pre-employment and in-work training approaches.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Value and enable ongoing professional and interprofessional development opportunities for kaiāwhina.</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Engage with consumers, whānau and kaiāwhina to ensure training content is informed by them and where possible includes their voices as part of the training delivery.</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Realise opportunities to increase kaiāwhina cultural confidence and competence, learning from and building on successful community and employer development initiatives.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Identify agile education and training approaches to respond to sector workforce demand and supply - and the increasingly complex consumer needs.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Partner with NZQA, WDC etc. to establish pathways for the workforce including from school to work, the unemployed and for those already in work.</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Identify barriers and solutions to achieving pathways into registered (health) roles.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Utilise initiatives like the Calderdale Framework to expand the skill sets of kaiāwhina to support more integrated care and better respond to the needs of whānau and communities.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“A system which doesn’t reflect mātauranga Māori or enhance rangatiratanga will not be effective at improving health and welbeing for Māori.”</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457159">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 </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r>
              <a:rPr lang="mi-NZ" sz="1800" dirty="0">
                <a:latin typeface="Calibri" panose="020F0502020204030204" pitchFamily="34" charset="0"/>
                <a:ea typeface="Calibri" panose="020F0502020204030204" pitchFamily="34" charset="0"/>
                <a:cs typeface="Times New Roman" panose="02020603050405020304" pitchFamily="18" charset="0"/>
              </a:rPr>
              <a:t>Calderdale Framework: </a:t>
            </a:r>
            <a:r>
              <a:rPr lang="mi-NZ"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https://calderdaleframework.com/framework/</a:t>
            </a:r>
            <a:r>
              <a:rPr lang="mi-NZ" sz="1800" dirty="0">
                <a:latin typeface="Calibri" panose="020F0502020204030204" pitchFamily="34" charset="0"/>
                <a:ea typeface="Calibri" panose="020F0502020204030204" pitchFamily="34" charset="0"/>
                <a:cs typeface="Times New Roman" panose="02020603050405020304" pitchFamily="18" charset="0"/>
              </a:rPr>
              <a:t>   Model for workforce development delivered by trained practitioners.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r>
              <a:rPr lang="mi-NZ" sz="1800" dirty="0">
                <a:latin typeface="Calibri" panose="020F0502020204030204" pitchFamily="34" charset="0"/>
                <a:ea typeface="Calibri" panose="020F0502020204030204" pitchFamily="34" charset="0"/>
                <a:cs typeface="Times New Roman" panose="02020603050405020304" pitchFamily="18" charset="0"/>
              </a:rPr>
              <a:t>Health and Disability System Review, March 2020 p6 Executive Summary</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25</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213822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19">
              <a:defRPr/>
            </a:pPr>
            <a:r>
              <a:rPr lang="mi-NZ" dirty="0">
                <a:latin typeface="Calibri" panose="020F0502020204030204" pitchFamily="34" charset="0"/>
                <a:ea typeface="Calibri" panose="020F0502020204030204" pitchFamily="34" charset="0"/>
              </a:rPr>
              <a:t>Reviewed a large number of health sector reviews and reports.  Of significance is 2020 the Health and Disability System Review which looked at systemic levers for sustainable change, leading to the development of the new national structure for health delivery in NZ. </a:t>
            </a:r>
            <a:endParaRPr lang="en-NZ" dirty="0"/>
          </a:p>
          <a:p>
            <a:endParaRPr lang="en-NZ" dirty="0"/>
          </a:p>
          <a:p>
            <a:pPr>
              <a:lnSpc>
                <a:spcPct val="107000"/>
              </a:lnSpc>
              <a:spcAft>
                <a:spcPts val="800"/>
              </a:spcAft>
            </a:pPr>
            <a:r>
              <a:rPr lang="mi-NZ" sz="1800" dirty="0">
                <a:latin typeface="Calibri" panose="020F0502020204030204" pitchFamily="34" charset="0"/>
                <a:ea typeface="Calibri" panose="020F0502020204030204" pitchFamily="34" charset="0"/>
              </a:rPr>
              <a:t>Takeouts from the Kaiāwhina Workforce Development Plan</a:t>
            </a:r>
            <a:r>
              <a:rPr lang="mi-NZ" sz="1800" dirty="0">
                <a:latin typeface="Calibri" panose="020F0502020204030204" pitchFamily="34" charset="0"/>
                <a:ea typeface="Calibri" panose="020F0502020204030204" pitchFamily="34" charset="0"/>
                <a:cs typeface="Calibri" panose="020F0502020204030204" pitchFamily="34" charset="0"/>
              </a:rPr>
              <a:t>Embrace new ways of working: digital/technology developments including virtual engagements, webinar learning and sharing, e-study groups.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 </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From Goal 5 of the Plan:</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Matching orientation/induction to qualifications.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Accelerate workforce capability and capacity to respond to new and emerging roles and services (not defined).</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Implement new pre-employment and in-work training approaches.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Value and enable ongoing professional and interprofessional development opportunities for kaiāwhina.</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Engage with consumers, whānau and kaiāwhina to ensure training content is informed by them and where possible includes their voices as part of the training delivery.</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Realise opportunities to increase kaiāwhina cultural confidence and competence, learning from and building on successful community and employer development initiatives.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Identify agile education and training approaches to respond to sector workforce demand and supply - and the increasingly complex consumer needs.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Partner with NZQA, WDC etc. to establish pathways for the workforce including from school to work, the unemployed and for those already in work.</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Identify barriers and solutions to achieving pathways into registered (health) roles.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Utilise initiatives like the Calderdale Framework to expand the skill sets of kaiāwhina to support more integrated care and better respond to the needs of whānau and communities.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342869" indent="-342869">
              <a:lnSpc>
                <a:spcPct val="107000"/>
              </a:lnSpc>
              <a:buFont typeface="Symbol" panose="05050102010706020507" pitchFamily="18" charset="2"/>
              <a:buChar char=""/>
            </a:pPr>
            <a:r>
              <a:rPr lang="mi-NZ" sz="1800" dirty="0">
                <a:latin typeface="Calibri" panose="020F0502020204030204" pitchFamily="34" charset="0"/>
                <a:ea typeface="Calibri" panose="020F0502020204030204" pitchFamily="34" charset="0"/>
                <a:cs typeface="Calibri" panose="020F0502020204030204" pitchFamily="34" charset="0"/>
              </a:rPr>
              <a:t>“A system which doesn’t reflect mātauranga Māori or enhance rangatiratanga will not be effective at improving health and welbeing for Māori.”</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marL="457159">
              <a:lnSpc>
                <a:spcPct val="107000"/>
              </a:lnSpc>
              <a:spcAft>
                <a:spcPts val="800"/>
              </a:spcAft>
            </a:pPr>
            <a:r>
              <a:rPr lang="mi-NZ" sz="1800" dirty="0">
                <a:latin typeface="Calibri" panose="020F0502020204030204" pitchFamily="34" charset="0"/>
                <a:ea typeface="Calibri" panose="020F0502020204030204" pitchFamily="34" charset="0"/>
                <a:cs typeface="Calibri" panose="020F0502020204030204" pitchFamily="34" charset="0"/>
              </a:rPr>
              <a:t> </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r>
              <a:rPr lang="mi-NZ" sz="1800" dirty="0">
                <a:latin typeface="Calibri" panose="020F0502020204030204" pitchFamily="34" charset="0"/>
                <a:ea typeface="Calibri" panose="020F0502020204030204" pitchFamily="34" charset="0"/>
                <a:cs typeface="Times New Roman" panose="02020603050405020304" pitchFamily="18" charset="0"/>
              </a:rPr>
              <a:t>Calderdale Framework: </a:t>
            </a:r>
            <a:r>
              <a:rPr lang="mi-NZ"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https://calderdaleframework.com/framework/</a:t>
            </a:r>
            <a:r>
              <a:rPr lang="mi-NZ" sz="1800" dirty="0">
                <a:latin typeface="Calibri" panose="020F0502020204030204" pitchFamily="34" charset="0"/>
                <a:ea typeface="Calibri" panose="020F0502020204030204" pitchFamily="34" charset="0"/>
                <a:cs typeface="Times New Roman" panose="02020603050405020304" pitchFamily="18" charset="0"/>
              </a:rPr>
              <a:t>   Model for workforce development delivered by trained practitioners.</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r>
              <a:rPr lang="mi-NZ" sz="1800" dirty="0">
                <a:latin typeface="Calibri" panose="020F0502020204030204" pitchFamily="34" charset="0"/>
                <a:ea typeface="Calibri" panose="020F0502020204030204" pitchFamily="34" charset="0"/>
                <a:cs typeface="Times New Roman" panose="02020603050405020304" pitchFamily="18" charset="0"/>
              </a:rPr>
              <a:t>Health and Disability System Review, March 2020 p6 Executive Summary</a:t>
            </a:r>
            <a:endParaRPr lang="en-NZ" sz="1800" dirty="0">
              <a:latin typeface="Calibri" panose="020F0502020204030204" pitchFamily="34" charset="0"/>
              <a:ea typeface="Calibri" panose="020F0502020204030204" pitchFamily="34" charset="0"/>
              <a:cs typeface="Times New Roman" panose="02020603050405020304" pitchFamily="18" charset="0"/>
            </a:endParaRPr>
          </a:p>
          <a:p>
            <a:endParaRPr lang="en-NZ" dirty="0"/>
          </a:p>
        </p:txBody>
      </p:sp>
      <p:sp>
        <p:nvSpPr>
          <p:cNvPr id="4" name="Slide Number Placeholder 3"/>
          <p:cNvSpPr>
            <a:spLocks noGrp="1"/>
          </p:cNvSpPr>
          <p:nvPr>
            <p:ph type="sldNum" sz="quarter" idx="5"/>
          </p:nvPr>
        </p:nvSpPr>
        <p:spPr/>
        <p:txBody>
          <a:bodyPr/>
          <a:lstStyle/>
          <a:p>
            <a:pPr defTabSz="914319">
              <a:defRPr/>
            </a:pPr>
            <a:fld id="{3C402631-E8C0-4209-A091-F9A62CFFD255}" type="slidenum">
              <a:rPr lang="en-NZ" sz="1200">
                <a:solidFill>
                  <a:prstClr val="black"/>
                </a:solidFill>
                <a:latin typeface="Calibri" panose="020F0502020204030204"/>
              </a:rPr>
              <a:pPr defTabSz="914319">
                <a:defRPr/>
              </a:pPr>
              <a:t>26</a:t>
            </a:fld>
            <a:endParaRPr lang="en-NZ" sz="1200">
              <a:solidFill>
                <a:prstClr val="black"/>
              </a:solidFill>
              <a:latin typeface="Calibri" panose="020F0502020204030204"/>
            </a:endParaRPr>
          </a:p>
        </p:txBody>
      </p:sp>
    </p:spTree>
    <p:extLst>
      <p:ext uri="{BB962C8B-B14F-4D97-AF65-F5344CB8AC3E}">
        <p14:creationId xmlns:p14="http://schemas.microsoft.com/office/powerpoint/2010/main" val="1179363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39A4F-CEB1-4FD3-B956-7D25BACE971B}"/>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NZ"/>
          </a:p>
        </p:txBody>
      </p:sp>
      <p:sp>
        <p:nvSpPr>
          <p:cNvPr id="3" name="Subtitle 2">
            <a:extLst>
              <a:ext uri="{FF2B5EF4-FFF2-40B4-BE49-F238E27FC236}">
                <a16:creationId xmlns:a16="http://schemas.microsoft.com/office/drawing/2014/main" id="{702E69A7-6ABA-4E4C-87C8-8F6863B97BFD}"/>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D2BFC66B-683D-4310-A471-904D0DE6DFEB}"/>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5" name="Footer Placeholder 4">
            <a:extLst>
              <a:ext uri="{FF2B5EF4-FFF2-40B4-BE49-F238E27FC236}">
                <a16:creationId xmlns:a16="http://schemas.microsoft.com/office/drawing/2014/main" id="{38B06A53-E077-46DB-AD56-2BE734139CF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3B488DF-030C-46EC-8F8B-8EB5733CED0A}"/>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4155976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A5FD2-F0D0-422B-A511-F76B8879301C}"/>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C40E7131-A5F8-4726-978D-64FC507594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D215C4F-6BA5-4D59-8102-3F78B7507CAC}"/>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5" name="Footer Placeholder 4">
            <a:extLst>
              <a:ext uri="{FF2B5EF4-FFF2-40B4-BE49-F238E27FC236}">
                <a16:creationId xmlns:a16="http://schemas.microsoft.com/office/drawing/2014/main" id="{462686CC-FB95-4414-ACB4-E93F6533FCF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D81EF3E-8622-4022-B1A8-B663537C12C5}"/>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714629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8D5A3-8C71-4E82-A152-83E46CC1C681}"/>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F6318245-B297-44DA-9623-A97D36BA3567}"/>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3A443B-8B1B-4A75-9ED8-552EC27DA87D}"/>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5" name="Footer Placeholder 4">
            <a:extLst>
              <a:ext uri="{FF2B5EF4-FFF2-40B4-BE49-F238E27FC236}">
                <a16:creationId xmlns:a16="http://schemas.microsoft.com/office/drawing/2014/main" id="{2A9D02E5-6749-413E-B5A7-5C8174311F1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A8720AA3-437E-4249-8BB3-94B1B109F823}"/>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1151256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28F94-71AA-4372-893D-32F1769E910E}"/>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FC3FE649-6E44-49F2-A726-C630FA53FEE5}"/>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F11D8E2-5BFD-4AB8-922A-47F97E8CD6A6}"/>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265A52F8-C68B-4D2E-8B24-72968DEDDEED}"/>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6" name="Footer Placeholder 5">
            <a:extLst>
              <a:ext uri="{FF2B5EF4-FFF2-40B4-BE49-F238E27FC236}">
                <a16:creationId xmlns:a16="http://schemas.microsoft.com/office/drawing/2014/main" id="{EA03AA5E-FC36-4244-B6F8-D7FC4DC7C068}"/>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44DEE29B-9FD0-4C64-846C-133EF10F16E0}"/>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1086495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201F-6AAB-464A-92B6-10D795D664E1}"/>
              </a:ext>
            </a:extLst>
          </p:cNvPr>
          <p:cNvSpPr>
            <a:spLocks noGrp="1"/>
          </p:cNvSpPr>
          <p:nvPr>
            <p:ph type="title"/>
          </p:nvPr>
        </p:nvSpPr>
        <p:spPr>
          <a:xfrm>
            <a:off x="1259682" y="547688"/>
            <a:ext cx="15773400" cy="1988345"/>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6EDC2797-32A5-4643-AA60-F8E17B4DC9AC}"/>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82F4222D-1885-4FA4-8304-562B5716BB62}"/>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D6B3FDF9-3341-4CC5-8E44-4D2CFC706AB6}"/>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4D68FBBD-FA75-4E34-B396-7896187CD7F7}"/>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E6F0A71E-F41F-4C71-B77C-ACB97767807E}"/>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8" name="Footer Placeholder 7">
            <a:extLst>
              <a:ext uri="{FF2B5EF4-FFF2-40B4-BE49-F238E27FC236}">
                <a16:creationId xmlns:a16="http://schemas.microsoft.com/office/drawing/2014/main" id="{786C9384-67E7-49C1-8F02-8B9257CADDAA}"/>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9729AB4B-AEB4-4F29-A849-71BCD008C953}"/>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3945167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0198-AED4-4DB2-88ED-662CE1D8792B}"/>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F7ED6F0E-A4A2-41FD-A9BA-5CD70F8C34B7}"/>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4" name="Footer Placeholder 3">
            <a:extLst>
              <a:ext uri="{FF2B5EF4-FFF2-40B4-BE49-F238E27FC236}">
                <a16:creationId xmlns:a16="http://schemas.microsoft.com/office/drawing/2014/main" id="{4A59D743-0031-417C-A4C4-A16DFE37E3DF}"/>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74C9B491-E5B3-49D4-AA1D-3E682DFF8FDC}"/>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6039277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4D01F5-9D35-4837-A34E-E48724B1EF9E}"/>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3" name="Footer Placeholder 2">
            <a:extLst>
              <a:ext uri="{FF2B5EF4-FFF2-40B4-BE49-F238E27FC236}">
                <a16:creationId xmlns:a16="http://schemas.microsoft.com/office/drawing/2014/main" id="{F613F916-A39A-4D79-8127-B26433312639}"/>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82958455-C6B3-4AAE-9B11-8621479EAF4E}"/>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1480683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B85F5-E46C-4306-89B9-80F07C8EEB7C}"/>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925519D1-AD51-493B-A4FB-408179EBA508}"/>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231388B4-6832-4B2D-8466-8C9188A5C57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6E7F2A41-B332-4434-9567-E6127B2B4FC5}"/>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6" name="Footer Placeholder 5">
            <a:extLst>
              <a:ext uri="{FF2B5EF4-FFF2-40B4-BE49-F238E27FC236}">
                <a16:creationId xmlns:a16="http://schemas.microsoft.com/office/drawing/2014/main" id="{F2F4F71B-3A38-45EC-B53F-9A85BCB306EF}"/>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C2E9B527-1E17-4542-917F-39E1D1CB1219}"/>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550246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3294-B958-488A-812C-E551F728C559}"/>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8D5B954F-857B-455B-BECB-313CE686C8CF}"/>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NZ"/>
          </a:p>
        </p:txBody>
      </p:sp>
      <p:sp>
        <p:nvSpPr>
          <p:cNvPr id="4" name="Text Placeholder 3">
            <a:extLst>
              <a:ext uri="{FF2B5EF4-FFF2-40B4-BE49-F238E27FC236}">
                <a16:creationId xmlns:a16="http://schemas.microsoft.com/office/drawing/2014/main" id="{AA038E13-F308-41F9-96A9-103D195A91D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875D3BC2-8A4B-41AC-A4CE-67F1DECC9EDE}"/>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6" name="Footer Placeholder 5">
            <a:extLst>
              <a:ext uri="{FF2B5EF4-FFF2-40B4-BE49-F238E27FC236}">
                <a16:creationId xmlns:a16="http://schemas.microsoft.com/office/drawing/2014/main" id="{81758B27-E8B4-4BF6-90BE-0F4DA856F15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10D74E8-5AAD-49F2-854A-1FD3AFF7BDDC}"/>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1470007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8FD22-617C-44C5-9A9D-8BAEE5AAEF98}"/>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83841904-2034-41C4-8C1E-1E4ADD129E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96BDE9CB-E1E6-409F-8772-AF8DC4EF466D}"/>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5" name="Footer Placeholder 4">
            <a:extLst>
              <a:ext uri="{FF2B5EF4-FFF2-40B4-BE49-F238E27FC236}">
                <a16:creationId xmlns:a16="http://schemas.microsoft.com/office/drawing/2014/main" id="{1FE7EBB2-2FBF-4F9C-AA1F-8028C627F69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FF020E2-7517-403F-9EC5-3935EA3DF7AC}"/>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361765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3D2205-9436-43FC-AA7D-A875DB76DDD1}"/>
              </a:ext>
            </a:extLst>
          </p:cNvPr>
          <p:cNvSpPr>
            <a:spLocks noGrp="1"/>
          </p:cNvSpPr>
          <p:nvPr>
            <p:ph type="title" orient="vert"/>
          </p:nvPr>
        </p:nvSpPr>
        <p:spPr>
          <a:xfrm>
            <a:off x="13087350" y="547688"/>
            <a:ext cx="3943350" cy="8717757"/>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A55779F2-EE6B-4EFA-85E2-6958312EB98F}"/>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489E099-ED39-4539-8E1C-CE39799C668D}"/>
              </a:ext>
            </a:extLst>
          </p:cNvPr>
          <p:cNvSpPr>
            <a:spLocks noGrp="1"/>
          </p:cNvSpPr>
          <p:nvPr>
            <p:ph type="dt" sz="half" idx="10"/>
          </p:nvPr>
        </p:nvSpPr>
        <p:spPr/>
        <p:txBody>
          <a:bodyPr/>
          <a:lstStyle/>
          <a:p>
            <a:fld id="{913E43CB-0929-4432-BB9A-43042308E970}" type="datetimeFigureOut">
              <a:rPr lang="en-NZ" smtClean="0"/>
              <a:t>22/03/2023</a:t>
            </a:fld>
            <a:endParaRPr lang="en-NZ"/>
          </a:p>
        </p:txBody>
      </p:sp>
      <p:sp>
        <p:nvSpPr>
          <p:cNvPr id="5" name="Footer Placeholder 4">
            <a:extLst>
              <a:ext uri="{FF2B5EF4-FFF2-40B4-BE49-F238E27FC236}">
                <a16:creationId xmlns:a16="http://schemas.microsoft.com/office/drawing/2014/main" id="{6E6D3F11-ED7D-4953-815C-F6898B70B9EE}"/>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2D7FDF33-3FFC-404B-8932-4894B1B43803}"/>
              </a:ext>
            </a:extLst>
          </p:cNvPr>
          <p:cNvSpPr>
            <a:spLocks noGrp="1"/>
          </p:cNvSpPr>
          <p:nvPr>
            <p:ph type="sldNum" sz="quarter" idx="12"/>
          </p:nvPr>
        </p:nvSpPr>
        <p:spPr/>
        <p:txBody>
          <a:bodyPr/>
          <a:lstStyle/>
          <a:p>
            <a:fld id="{B0495D88-A36B-4819-B731-6D14F51836A0}" type="slidenum">
              <a:rPr lang="en-NZ" smtClean="0"/>
              <a:t>‹#›</a:t>
            </a:fld>
            <a:endParaRPr lang="en-NZ"/>
          </a:p>
        </p:txBody>
      </p:sp>
    </p:spTree>
    <p:extLst>
      <p:ext uri="{BB962C8B-B14F-4D97-AF65-F5344CB8AC3E}">
        <p14:creationId xmlns:p14="http://schemas.microsoft.com/office/powerpoint/2010/main" val="2522729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50D643-B19C-4EAA-BD95-E5D42C631999}"/>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65AD03B9-462A-4275-8E70-837A633F99B7}"/>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BA33570-7198-4C79-B24B-AEBFB6F51520}"/>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913E43CB-0929-4432-BB9A-43042308E970}" type="datetimeFigureOut">
              <a:rPr lang="en-NZ" smtClean="0"/>
              <a:t>22/03/2023</a:t>
            </a:fld>
            <a:endParaRPr lang="en-NZ"/>
          </a:p>
        </p:txBody>
      </p:sp>
      <p:sp>
        <p:nvSpPr>
          <p:cNvPr id="5" name="Footer Placeholder 4">
            <a:extLst>
              <a:ext uri="{FF2B5EF4-FFF2-40B4-BE49-F238E27FC236}">
                <a16:creationId xmlns:a16="http://schemas.microsoft.com/office/drawing/2014/main" id="{79CBAE1C-AACB-461B-A47E-67B58AFB4502}"/>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78675B7-51AC-44C6-B321-4D1D40E30A01}"/>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0495D88-A36B-4819-B731-6D14F51836A0}" type="slidenum">
              <a:rPr lang="en-NZ" smtClean="0"/>
              <a:t>‹#›</a:t>
            </a:fld>
            <a:endParaRPr lang="en-NZ"/>
          </a:p>
        </p:txBody>
      </p:sp>
    </p:spTree>
    <p:extLst>
      <p:ext uri="{BB962C8B-B14F-4D97-AF65-F5344CB8AC3E}">
        <p14:creationId xmlns:p14="http://schemas.microsoft.com/office/powerpoint/2010/main" val="31909933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5.pn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image" Target="../media/image24.svg"/><Relationship Id="rId2" Type="http://schemas.openxmlformats.org/officeDocument/2006/relationships/image" Target="../media/image9.png"/><Relationship Id="rId16"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10" Type="http://schemas.openxmlformats.org/officeDocument/2006/relationships/image" Target="../media/image17.png"/><Relationship Id="rId19" Type="http://schemas.openxmlformats.org/officeDocument/2006/relationships/image" Target="../media/image6.sv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Layout" Target="../slideLayouts/slideLayout15.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sv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7.sv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4.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6.sv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38.emf"/></Relationships>
</file>

<file path=ppt/slides/_rels/slide2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40.emf"/></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_edn1"/><Relationship Id="rId1" Type="http://schemas.openxmlformats.org/officeDocument/2006/relationships/slideLayout" Target="../slideLayouts/slideLayout15.xml"/><Relationship Id="rId5" Type="http://schemas.openxmlformats.org/officeDocument/2006/relationships/hyperlink" Target="https://www.health.govt.nz/publication/care-and-support-workforce-qualification-attainment" TargetMode="External"/><Relationship Id="rId4" Type="http://schemas.openxmlformats.org/officeDocument/2006/relationships/hyperlink" Target="#_ednref1"/></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4EF"/>
        </a:solidFill>
        <a:effectLst/>
      </p:bgPr>
    </p:bg>
    <p:spTree>
      <p:nvGrpSpPr>
        <p:cNvPr id="1" name=""/>
        <p:cNvGrpSpPr/>
        <p:nvPr/>
      </p:nvGrpSpPr>
      <p:grpSpPr>
        <a:xfrm>
          <a:off x="0" y="0"/>
          <a:ext cx="0" cy="0"/>
          <a:chOff x="0" y="0"/>
          <a:chExt cx="0" cy="0"/>
        </a:xfrm>
      </p:grpSpPr>
      <p:grpSp>
        <p:nvGrpSpPr>
          <p:cNvPr id="4" name="Group 4"/>
          <p:cNvGrpSpPr/>
          <p:nvPr/>
        </p:nvGrpSpPr>
        <p:grpSpPr>
          <a:xfrm>
            <a:off x="11295325" y="0"/>
            <a:ext cx="6992675" cy="10287000"/>
            <a:chOff x="0" y="0"/>
            <a:chExt cx="2550947" cy="3752725"/>
          </a:xfrm>
        </p:grpSpPr>
        <p:sp>
          <p:nvSpPr>
            <p:cNvPr id="5" name="Freeform 5"/>
            <p:cNvSpPr/>
            <p:nvPr/>
          </p:nvSpPr>
          <p:spPr>
            <a:xfrm>
              <a:off x="0" y="0"/>
              <a:ext cx="2550947" cy="3752726"/>
            </a:xfrm>
            <a:custGeom>
              <a:avLst/>
              <a:gdLst/>
              <a:ahLst/>
              <a:cxnLst/>
              <a:rect l="l" t="t" r="r" b="b"/>
              <a:pathLst>
                <a:path w="2550947" h="3752726">
                  <a:moveTo>
                    <a:pt x="0" y="0"/>
                  </a:moveTo>
                  <a:lnTo>
                    <a:pt x="2550947" y="0"/>
                  </a:lnTo>
                  <a:lnTo>
                    <a:pt x="2550947" y="3752726"/>
                  </a:lnTo>
                  <a:lnTo>
                    <a:pt x="0" y="3752726"/>
                  </a:lnTo>
                  <a:close/>
                </a:path>
              </a:pathLst>
            </a:custGeom>
            <a:solidFill>
              <a:srgbClr val="EC6417"/>
            </a:solidFill>
          </p:spPr>
        </p:sp>
      </p:grpSp>
      <p:grpSp>
        <p:nvGrpSpPr>
          <p:cNvPr id="12" name="Group 12"/>
          <p:cNvGrpSpPr/>
          <p:nvPr/>
        </p:nvGrpSpPr>
        <p:grpSpPr>
          <a:xfrm>
            <a:off x="12458700" y="946403"/>
            <a:ext cx="5829300" cy="8388097"/>
            <a:chOff x="-2587834" y="0"/>
            <a:chExt cx="5397499" cy="146756"/>
          </a:xfrm>
        </p:grpSpPr>
        <p:sp>
          <p:nvSpPr>
            <p:cNvPr id="13" name="Freeform 13"/>
            <p:cNvSpPr/>
            <p:nvPr/>
          </p:nvSpPr>
          <p:spPr>
            <a:xfrm>
              <a:off x="-2587834" y="0"/>
              <a:ext cx="5397499" cy="146756"/>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2" name="Group 2"/>
          <p:cNvGrpSpPr/>
          <p:nvPr/>
        </p:nvGrpSpPr>
        <p:grpSpPr>
          <a:xfrm>
            <a:off x="1028700" y="6245332"/>
            <a:ext cx="2005732" cy="164592"/>
            <a:chOff x="0" y="0"/>
            <a:chExt cx="1857159" cy="152400"/>
          </a:xfrm>
        </p:grpSpPr>
        <p:sp>
          <p:nvSpPr>
            <p:cNvPr id="3" name="Freeform 3"/>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EC6417"/>
            </a:solidFill>
          </p:spPr>
        </p:sp>
      </p:grpSp>
      <p:grpSp>
        <p:nvGrpSpPr>
          <p:cNvPr id="7" name="Group 7"/>
          <p:cNvGrpSpPr/>
          <p:nvPr/>
        </p:nvGrpSpPr>
        <p:grpSpPr>
          <a:xfrm>
            <a:off x="0" y="8801100"/>
            <a:ext cx="404437" cy="1485900"/>
            <a:chOff x="0" y="0"/>
            <a:chExt cx="152400" cy="559917"/>
          </a:xfrm>
        </p:grpSpPr>
        <p:sp>
          <p:nvSpPr>
            <p:cNvPr id="8" name="Freeform 8"/>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EC6417"/>
            </a:solidFill>
          </p:spPr>
        </p:sp>
      </p:grpSp>
      <p:sp>
        <p:nvSpPr>
          <p:cNvPr id="9" name="TextBox 9"/>
          <p:cNvSpPr txBox="1"/>
          <p:nvPr/>
        </p:nvSpPr>
        <p:spPr>
          <a:xfrm>
            <a:off x="1036236" y="3088273"/>
            <a:ext cx="9637975" cy="1711328"/>
          </a:xfrm>
          <a:prstGeom prst="rect">
            <a:avLst/>
          </a:prstGeom>
        </p:spPr>
        <p:txBody>
          <a:bodyPr lIns="0" tIns="0" rIns="0" bIns="0" rtlCol="0" anchor="t">
            <a:spAutoFit/>
          </a:bodyPr>
          <a:lstStyle/>
          <a:p>
            <a:pPr>
              <a:lnSpc>
                <a:spcPts val="13299"/>
              </a:lnSpc>
            </a:pPr>
            <a:r>
              <a:rPr lang="en-US" sz="9499" dirty="0">
                <a:solidFill>
                  <a:srgbClr val="EC6417"/>
                </a:solidFill>
                <a:latin typeface="Poppins ExtraBold"/>
              </a:rPr>
              <a:t>SKILLS</a:t>
            </a:r>
          </a:p>
        </p:txBody>
      </p:sp>
      <p:sp>
        <p:nvSpPr>
          <p:cNvPr id="10" name="TextBox 10"/>
          <p:cNvSpPr txBox="1"/>
          <p:nvPr/>
        </p:nvSpPr>
        <p:spPr>
          <a:xfrm>
            <a:off x="1028700" y="4201609"/>
            <a:ext cx="7527918" cy="1711328"/>
          </a:xfrm>
          <a:prstGeom prst="rect">
            <a:avLst/>
          </a:prstGeom>
        </p:spPr>
        <p:txBody>
          <a:bodyPr lIns="0" tIns="0" rIns="0" bIns="0" rtlCol="0" anchor="t">
            <a:spAutoFit/>
          </a:bodyPr>
          <a:lstStyle/>
          <a:p>
            <a:pPr>
              <a:lnSpc>
                <a:spcPts val="13299"/>
              </a:lnSpc>
            </a:pPr>
            <a:r>
              <a:rPr lang="en-US" sz="9499" dirty="0">
                <a:solidFill>
                  <a:srgbClr val="203040"/>
                </a:solidFill>
                <a:latin typeface="Poppins ExtraBold"/>
              </a:rPr>
              <a:t>GROUP</a:t>
            </a:r>
          </a:p>
        </p:txBody>
      </p:sp>
      <p:sp>
        <p:nvSpPr>
          <p:cNvPr id="11" name="TextBox 11"/>
          <p:cNvSpPr txBox="1"/>
          <p:nvPr/>
        </p:nvSpPr>
        <p:spPr>
          <a:xfrm>
            <a:off x="1028700" y="6877779"/>
            <a:ext cx="7721084" cy="892176"/>
          </a:xfrm>
          <a:prstGeom prst="rect">
            <a:avLst/>
          </a:prstGeom>
        </p:spPr>
        <p:txBody>
          <a:bodyPr lIns="0" tIns="0" rIns="0" bIns="0" rtlCol="0" anchor="t">
            <a:spAutoFit/>
          </a:bodyPr>
          <a:lstStyle/>
          <a:p>
            <a:pPr>
              <a:lnSpc>
                <a:spcPts val="6999"/>
              </a:lnSpc>
            </a:pPr>
            <a:r>
              <a:rPr lang="en-US" sz="4999">
                <a:solidFill>
                  <a:srgbClr val="203040"/>
                </a:solidFill>
                <a:latin typeface="Poppins Medium Bold"/>
              </a:rPr>
              <a:t>Bringing ROVE to Life</a:t>
            </a:r>
          </a:p>
        </p:txBody>
      </p:sp>
      <p:pic>
        <p:nvPicPr>
          <p:cNvPr id="14" name="Picture 14"/>
          <p:cNvPicPr>
            <a:picLocks noChangeAspect="1"/>
          </p:cNvPicPr>
          <p:nvPr/>
        </p:nvPicPr>
        <p:blipFill>
          <a:blip r:embed="rId2"/>
          <a:srcRect/>
          <a:stretch>
            <a:fillRect/>
          </a:stretch>
        </p:blipFill>
        <p:spPr>
          <a:xfrm>
            <a:off x="8124427" y="8959969"/>
            <a:ext cx="1250714" cy="693673"/>
          </a:xfrm>
          <a:prstGeom prst="rect">
            <a:avLst/>
          </a:prstGeom>
        </p:spPr>
      </p:pic>
      <p:pic>
        <p:nvPicPr>
          <p:cNvPr id="15" name="Picture 15"/>
          <p:cNvPicPr>
            <a:picLocks noChangeAspect="1"/>
          </p:cNvPicPr>
          <p:nvPr/>
        </p:nvPicPr>
        <p:blipFill>
          <a:blip r:embed="rId3"/>
          <a:srcRect/>
          <a:stretch>
            <a:fillRect/>
          </a:stretch>
        </p:blipFill>
        <p:spPr>
          <a:xfrm>
            <a:off x="5847688" y="9004480"/>
            <a:ext cx="1326007" cy="623223"/>
          </a:xfrm>
          <a:prstGeom prst="rect">
            <a:avLst/>
          </a:prstGeom>
        </p:spPr>
      </p:pic>
      <p:pic>
        <p:nvPicPr>
          <p:cNvPr id="16" name="Picture 16"/>
          <p:cNvPicPr>
            <a:picLocks noChangeAspect="1"/>
          </p:cNvPicPr>
          <p:nvPr/>
        </p:nvPicPr>
        <p:blipFill>
          <a:blip r:embed="rId4"/>
          <a:srcRect/>
          <a:stretch>
            <a:fillRect/>
          </a:stretch>
        </p:blipFill>
        <p:spPr>
          <a:xfrm>
            <a:off x="1172039" y="8924744"/>
            <a:ext cx="1520017" cy="782695"/>
          </a:xfrm>
          <a:prstGeom prst="rect">
            <a:avLst/>
          </a:prstGeom>
        </p:spPr>
      </p:pic>
      <p:pic>
        <p:nvPicPr>
          <p:cNvPr id="17" name="Picture 17"/>
          <p:cNvPicPr>
            <a:picLocks noChangeAspect="1"/>
          </p:cNvPicPr>
          <p:nvPr/>
        </p:nvPicPr>
        <p:blipFill>
          <a:blip r:embed="rId5"/>
          <a:srcRect/>
          <a:stretch>
            <a:fillRect/>
          </a:stretch>
        </p:blipFill>
        <p:spPr>
          <a:xfrm>
            <a:off x="3644556" y="8801100"/>
            <a:ext cx="1250631" cy="854392"/>
          </a:xfrm>
          <a:prstGeom prst="rect">
            <a:avLst/>
          </a:prstGeom>
        </p:spPr>
      </p:pic>
      <p:pic>
        <p:nvPicPr>
          <p:cNvPr id="22" name="Picture 16">
            <a:extLst>
              <a:ext uri="{FF2B5EF4-FFF2-40B4-BE49-F238E27FC236}">
                <a16:creationId xmlns:a16="http://schemas.microsoft.com/office/drawing/2014/main" id="{01E8F698-E665-419F-B8EE-38260E88D00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71192" y="145509"/>
            <a:ext cx="2457808" cy="1416591"/>
          </a:xfrm>
          <a:prstGeom prst="rect">
            <a:avLst/>
          </a:prstGeom>
        </p:spPr>
      </p:pic>
      <p:pic>
        <p:nvPicPr>
          <p:cNvPr id="18" name="Picture 6" descr="People holding hands">
            <a:extLst>
              <a:ext uri="{FF2B5EF4-FFF2-40B4-BE49-F238E27FC236}">
                <a16:creationId xmlns:a16="http://schemas.microsoft.com/office/drawing/2014/main" id="{A03B88EE-4CF0-7A2A-ED71-9F85B2C945F3}"/>
              </a:ext>
            </a:extLst>
          </p:cNvPr>
          <p:cNvPicPr>
            <a:picLocks noChangeAspect="1"/>
          </p:cNvPicPr>
          <p:nvPr/>
        </p:nvPicPr>
        <p:blipFill>
          <a:blip r:embed="rId8" cstate="print">
            <a:extLst>
              <a:ext uri="{28A0092B-C50C-407E-A947-70E740481C1C}">
                <a14:useLocalDpi xmlns:a14="http://schemas.microsoft.com/office/drawing/2010/main" val="0"/>
              </a:ext>
            </a:extLst>
          </a:blip>
          <a:srcRect l="2795" r="2795"/>
          <a:stretch/>
        </p:blipFill>
        <p:spPr>
          <a:xfrm>
            <a:off x="11662259" y="3290340"/>
            <a:ext cx="5706425" cy="40335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4EF"/>
        </a:solidFill>
        <a:effectLst/>
      </p:bgPr>
    </p:bg>
    <p:spTree>
      <p:nvGrpSpPr>
        <p:cNvPr id="1" name=""/>
        <p:cNvGrpSpPr/>
        <p:nvPr/>
      </p:nvGrpSpPr>
      <p:grpSpPr>
        <a:xfrm>
          <a:off x="0" y="0"/>
          <a:ext cx="0" cy="0"/>
          <a:chOff x="0" y="0"/>
          <a:chExt cx="0" cy="0"/>
        </a:xfrm>
      </p:grpSpPr>
      <p:sp>
        <p:nvSpPr>
          <p:cNvPr id="2" name="TextBox 2"/>
          <p:cNvSpPr txBox="1"/>
          <p:nvPr/>
        </p:nvSpPr>
        <p:spPr>
          <a:xfrm>
            <a:off x="7891369" y="5542280"/>
            <a:ext cx="8471225" cy="4050468"/>
          </a:xfrm>
          <a:prstGeom prst="rect">
            <a:avLst/>
          </a:prstGeom>
        </p:spPr>
        <p:txBody>
          <a:bodyPr wrap="square" lIns="0" tIns="0" rIns="0" bIns="0" rtlCol="0" anchor="t">
            <a:spAutoFit/>
          </a:bodyPr>
          <a:lstStyle/>
          <a:p>
            <a:pPr algn="just">
              <a:lnSpc>
                <a:spcPts val="3080"/>
              </a:lnSpc>
            </a:pPr>
            <a:r>
              <a:rPr lang="en-US" sz="2000" dirty="0">
                <a:solidFill>
                  <a:srgbClr val="333652"/>
                </a:solidFill>
                <a:latin typeface="Poppins Medium"/>
              </a:rPr>
              <a:t>We have taken where we came from (30 years of training within the Industry) and started integrating that with what we have acquired (4 PTEs).</a:t>
            </a:r>
          </a:p>
          <a:p>
            <a:pPr algn="just">
              <a:lnSpc>
                <a:spcPts val="3080"/>
              </a:lnSpc>
            </a:pPr>
            <a:endParaRPr lang="en-US" sz="2200" dirty="0">
              <a:solidFill>
                <a:srgbClr val="333652"/>
              </a:solidFill>
              <a:latin typeface="Poppins Medium"/>
            </a:endParaRPr>
          </a:p>
          <a:p>
            <a:pPr algn="just">
              <a:lnSpc>
                <a:spcPts val="3499"/>
              </a:lnSpc>
            </a:pPr>
            <a:r>
              <a:rPr lang="en-US" sz="2499" dirty="0">
                <a:solidFill>
                  <a:srgbClr val="333652"/>
                </a:solidFill>
                <a:latin typeface="Poppins Medium"/>
              </a:rPr>
              <a:t>The strategy behind the integration is:</a:t>
            </a:r>
            <a:r>
              <a:rPr lang="en-US" sz="2499" dirty="0">
                <a:solidFill>
                  <a:srgbClr val="333652"/>
                </a:solidFill>
                <a:latin typeface="Poppins Medium Bold"/>
              </a:rPr>
              <a:t> </a:t>
            </a:r>
          </a:p>
          <a:p>
            <a:pPr algn="just">
              <a:lnSpc>
                <a:spcPts val="3499"/>
              </a:lnSpc>
            </a:pPr>
            <a:r>
              <a:rPr lang="en-US" sz="2499" dirty="0">
                <a:solidFill>
                  <a:srgbClr val="EC6417"/>
                </a:solidFill>
                <a:latin typeface="Poppins Medium Bold Italics"/>
              </a:rPr>
              <a:t>Bringing Rove to Life</a:t>
            </a:r>
          </a:p>
          <a:p>
            <a:pPr algn="just">
              <a:lnSpc>
                <a:spcPts val="3080"/>
              </a:lnSpc>
            </a:pPr>
            <a:endParaRPr lang="en-US" sz="2499" dirty="0">
              <a:solidFill>
                <a:srgbClr val="EC6417"/>
              </a:solidFill>
              <a:latin typeface="Poppins Medium Bold Italics"/>
            </a:endParaRPr>
          </a:p>
          <a:p>
            <a:pPr algn="just">
              <a:lnSpc>
                <a:spcPts val="3080"/>
              </a:lnSpc>
            </a:pPr>
            <a:r>
              <a:rPr lang="en-US" sz="2000" dirty="0">
                <a:solidFill>
                  <a:srgbClr val="333652"/>
                </a:solidFill>
                <a:latin typeface="Poppins Medium"/>
              </a:rPr>
              <a:t>A journey has started within Skills, in which we will be agnostic about where a learner engages with us. We will have created options that suit the individual learner’s needs.</a:t>
            </a:r>
          </a:p>
        </p:txBody>
      </p:sp>
      <p:grpSp>
        <p:nvGrpSpPr>
          <p:cNvPr id="3" name="Group 3"/>
          <p:cNvGrpSpPr/>
          <p:nvPr/>
        </p:nvGrpSpPr>
        <p:grpSpPr>
          <a:xfrm>
            <a:off x="0" y="-3175"/>
            <a:ext cx="5562911" cy="10290175"/>
            <a:chOff x="0" y="0"/>
            <a:chExt cx="2029365" cy="3753884"/>
          </a:xfrm>
        </p:grpSpPr>
        <p:sp>
          <p:nvSpPr>
            <p:cNvPr id="4" name="Freeform 4"/>
            <p:cNvSpPr/>
            <p:nvPr/>
          </p:nvSpPr>
          <p:spPr>
            <a:xfrm>
              <a:off x="0" y="0"/>
              <a:ext cx="2029365" cy="3753884"/>
            </a:xfrm>
            <a:custGeom>
              <a:avLst/>
              <a:gdLst/>
              <a:ahLst/>
              <a:cxnLst/>
              <a:rect l="l" t="t" r="r" b="b"/>
              <a:pathLst>
                <a:path w="2029365" h="3753884">
                  <a:moveTo>
                    <a:pt x="0" y="0"/>
                  </a:moveTo>
                  <a:lnTo>
                    <a:pt x="2029365" y="0"/>
                  </a:lnTo>
                  <a:lnTo>
                    <a:pt x="2029365" y="3753884"/>
                  </a:lnTo>
                  <a:lnTo>
                    <a:pt x="0" y="3753884"/>
                  </a:lnTo>
                  <a:close/>
                </a:path>
              </a:pathLst>
            </a:custGeom>
            <a:solidFill>
              <a:srgbClr val="EC6417"/>
            </a:solidFill>
          </p:spPr>
        </p:sp>
      </p:grpSp>
      <p:grpSp>
        <p:nvGrpSpPr>
          <p:cNvPr id="5" name="Group 5"/>
          <p:cNvGrpSpPr/>
          <p:nvPr/>
        </p:nvGrpSpPr>
        <p:grpSpPr>
          <a:xfrm>
            <a:off x="0" y="0"/>
            <a:ext cx="7262719" cy="7112000"/>
            <a:chOff x="0" y="0"/>
            <a:chExt cx="2649460" cy="2594477"/>
          </a:xfrm>
        </p:grpSpPr>
        <p:sp>
          <p:nvSpPr>
            <p:cNvPr id="6" name="Freeform 6"/>
            <p:cNvSpPr/>
            <p:nvPr/>
          </p:nvSpPr>
          <p:spPr>
            <a:xfrm>
              <a:off x="0" y="0"/>
              <a:ext cx="2649460" cy="2594477"/>
            </a:xfrm>
            <a:custGeom>
              <a:avLst/>
              <a:gdLst/>
              <a:ahLst/>
              <a:cxnLst/>
              <a:rect l="l" t="t" r="r" b="b"/>
              <a:pathLst>
                <a:path w="2649460" h="2594477">
                  <a:moveTo>
                    <a:pt x="0" y="0"/>
                  </a:moveTo>
                  <a:lnTo>
                    <a:pt x="2649460" y="0"/>
                  </a:lnTo>
                  <a:lnTo>
                    <a:pt x="2649460" y="2594477"/>
                  </a:lnTo>
                  <a:lnTo>
                    <a:pt x="0" y="2594477"/>
                  </a:lnTo>
                  <a:close/>
                </a:path>
              </a:pathLst>
            </a:custGeom>
            <a:solidFill>
              <a:srgbClr val="C7D7E9"/>
            </a:solidFill>
          </p:spPr>
        </p:sp>
      </p:grpSp>
      <p:grpSp>
        <p:nvGrpSpPr>
          <p:cNvPr id="7" name="Group 7"/>
          <p:cNvGrpSpPr/>
          <p:nvPr/>
        </p:nvGrpSpPr>
        <p:grpSpPr>
          <a:xfrm>
            <a:off x="17259300" y="0"/>
            <a:ext cx="1028700" cy="10287000"/>
            <a:chOff x="0" y="0"/>
            <a:chExt cx="375273" cy="3752725"/>
          </a:xfrm>
        </p:grpSpPr>
        <p:sp>
          <p:nvSpPr>
            <p:cNvPr id="8" name="Freeform 8"/>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pic>
        <p:nvPicPr>
          <p:cNvPr id="11" name="Picture 11"/>
          <p:cNvPicPr>
            <a:picLocks noChangeAspect="1"/>
          </p:cNvPicPr>
          <p:nvPr/>
        </p:nvPicPr>
        <p:blipFill>
          <a:blip r:embed="rId2"/>
          <a:srcRect t="7819" b="19410"/>
          <a:stretch>
            <a:fillRect/>
          </a:stretch>
        </p:blipFill>
        <p:spPr>
          <a:xfrm>
            <a:off x="7891369" y="1028700"/>
            <a:ext cx="8471225" cy="4114800"/>
          </a:xfrm>
          <a:prstGeom prst="rect">
            <a:avLst/>
          </a:prstGeom>
        </p:spPr>
      </p:pic>
      <p:grpSp>
        <p:nvGrpSpPr>
          <p:cNvPr id="12" name="Group 12"/>
          <p:cNvGrpSpPr/>
          <p:nvPr/>
        </p:nvGrpSpPr>
        <p:grpSpPr>
          <a:xfrm>
            <a:off x="0" y="8801100"/>
            <a:ext cx="404437" cy="1485900"/>
            <a:chOff x="0" y="0"/>
            <a:chExt cx="152400" cy="559917"/>
          </a:xfrm>
        </p:grpSpPr>
        <p:sp>
          <p:nvSpPr>
            <p:cNvPr id="13" name="Freeform 13"/>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sp>
        <p:nvSpPr>
          <p:cNvPr id="14" name="TextBox 14"/>
          <p:cNvSpPr txBox="1"/>
          <p:nvPr/>
        </p:nvSpPr>
        <p:spPr>
          <a:xfrm>
            <a:off x="1028700" y="2822575"/>
            <a:ext cx="7129030" cy="1260467"/>
          </a:xfrm>
          <a:prstGeom prst="rect">
            <a:avLst/>
          </a:prstGeom>
        </p:spPr>
        <p:txBody>
          <a:bodyPr lIns="0" tIns="0" rIns="0" bIns="0" rtlCol="0" anchor="t">
            <a:spAutoFit/>
          </a:bodyPr>
          <a:lstStyle/>
          <a:p>
            <a:pPr>
              <a:lnSpc>
                <a:spcPts val="9800"/>
              </a:lnSpc>
            </a:pPr>
            <a:r>
              <a:rPr lang="en-US" sz="7000">
                <a:solidFill>
                  <a:srgbClr val="EC6417"/>
                </a:solidFill>
                <a:latin typeface="Poppins Medium Bold"/>
              </a:rPr>
              <a:t>A New Future </a:t>
            </a:r>
          </a:p>
        </p:txBody>
      </p:sp>
      <p:sp>
        <p:nvSpPr>
          <p:cNvPr id="15" name="TextBox 15"/>
          <p:cNvSpPr txBox="1"/>
          <p:nvPr/>
        </p:nvSpPr>
        <p:spPr>
          <a:xfrm>
            <a:off x="1028700" y="8734425"/>
            <a:ext cx="5566058" cy="424815"/>
          </a:xfrm>
          <a:prstGeom prst="rect">
            <a:avLst/>
          </a:prstGeom>
        </p:spPr>
        <p:txBody>
          <a:bodyPr lIns="0" tIns="0" rIns="0" bIns="0" rtlCol="0" anchor="t">
            <a:spAutoFit/>
          </a:bodyPr>
          <a:lstStyle/>
          <a:p>
            <a:pPr>
              <a:lnSpc>
                <a:spcPts val="3360"/>
              </a:lnSpc>
            </a:pPr>
            <a:r>
              <a:rPr lang="en-US" sz="2400">
                <a:solidFill>
                  <a:srgbClr val="333652"/>
                </a:solidFill>
                <a:latin typeface="Poppins Medium"/>
              </a:rPr>
              <a:t>skillsconsultinggroup.com</a:t>
            </a:r>
          </a:p>
        </p:txBody>
      </p:sp>
      <p:sp>
        <p:nvSpPr>
          <p:cNvPr id="16" name="TextBox 16"/>
          <p:cNvSpPr txBox="1"/>
          <p:nvPr/>
        </p:nvSpPr>
        <p:spPr>
          <a:xfrm>
            <a:off x="1028700" y="1762133"/>
            <a:ext cx="6843598" cy="1260467"/>
          </a:xfrm>
          <a:prstGeom prst="rect">
            <a:avLst/>
          </a:prstGeom>
        </p:spPr>
        <p:txBody>
          <a:bodyPr lIns="0" tIns="0" rIns="0" bIns="0" rtlCol="0" anchor="t">
            <a:spAutoFit/>
          </a:bodyPr>
          <a:lstStyle/>
          <a:p>
            <a:pPr>
              <a:lnSpc>
                <a:spcPts val="9800"/>
              </a:lnSpc>
            </a:pPr>
            <a:r>
              <a:rPr lang="en-US" sz="7000" dirty="0">
                <a:solidFill>
                  <a:srgbClr val="203040"/>
                </a:solidFill>
                <a:latin typeface="Poppins ExtraBold Bold"/>
              </a:rPr>
              <a:t>Creating</a:t>
            </a:r>
          </a:p>
        </p:txBody>
      </p:sp>
      <p:sp>
        <p:nvSpPr>
          <p:cNvPr id="17" name="TextBox 17"/>
          <p:cNvSpPr txBox="1"/>
          <p:nvPr/>
        </p:nvSpPr>
        <p:spPr>
          <a:xfrm>
            <a:off x="1028700" y="3883025"/>
            <a:ext cx="8451193" cy="1260467"/>
          </a:xfrm>
          <a:prstGeom prst="rect">
            <a:avLst/>
          </a:prstGeom>
        </p:spPr>
        <p:txBody>
          <a:bodyPr lIns="0" tIns="0" rIns="0" bIns="0" rtlCol="0" anchor="t">
            <a:spAutoFit/>
          </a:bodyPr>
          <a:lstStyle/>
          <a:p>
            <a:pPr>
              <a:lnSpc>
                <a:spcPts val="9800"/>
              </a:lnSpc>
            </a:pPr>
            <a:r>
              <a:rPr lang="en-US" sz="7000">
                <a:solidFill>
                  <a:srgbClr val="EC6417"/>
                </a:solidFill>
                <a:latin typeface="Poppins Medium Bold"/>
              </a:rPr>
              <a:t>For Skills</a:t>
            </a:r>
          </a:p>
        </p:txBody>
      </p:sp>
      <p:grpSp>
        <p:nvGrpSpPr>
          <p:cNvPr id="18" name="Group 18"/>
          <p:cNvGrpSpPr/>
          <p:nvPr/>
        </p:nvGrpSpPr>
        <p:grpSpPr>
          <a:xfrm>
            <a:off x="1028700" y="6245332"/>
            <a:ext cx="2005732" cy="164592"/>
            <a:chOff x="0" y="0"/>
            <a:chExt cx="1857159" cy="152400"/>
          </a:xfrm>
        </p:grpSpPr>
        <p:sp>
          <p:nvSpPr>
            <p:cNvPr id="19" name="Freeform 19"/>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pic>
        <p:nvPicPr>
          <p:cNvPr id="20" name="Picture 2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04437" y="525759"/>
            <a:ext cx="1745220" cy="1005881"/>
          </a:xfrm>
          <a:prstGeom prst="rect">
            <a:avLst/>
          </a:prstGeom>
        </p:spPr>
      </p:pic>
      <p:grpSp>
        <p:nvGrpSpPr>
          <p:cNvPr id="21" name="Group 12">
            <a:extLst>
              <a:ext uri="{FF2B5EF4-FFF2-40B4-BE49-F238E27FC236}">
                <a16:creationId xmlns:a16="http://schemas.microsoft.com/office/drawing/2014/main" id="{B6C8CFA1-92BA-40C7-BA70-29B5BAD77A5C}"/>
              </a:ext>
            </a:extLst>
          </p:cNvPr>
          <p:cNvGrpSpPr/>
          <p:nvPr/>
        </p:nvGrpSpPr>
        <p:grpSpPr>
          <a:xfrm>
            <a:off x="17259301" y="-3175"/>
            <a:ext cx="1028700" cy="1485900"/>
            <a:chOff x="0" y="0"/>
            <a:chExt cx="152400" cy="559917"/>
          </a:xfrm>
        </p:grpSpPr>
        <p:sp>
          <p:nvSpPr>
            <p:cNvPr id="22" name="Freeform 13">
              <a:extLst>
                <a:ext uri="{FF2B5EF4-FFF2-40B4-BE49-F238E27FC236}">
                  <a16:creationId xmlns:a16="http://schemas.microsoft.com/office/drawing/2014/main" id="{F6D7131D-790A-4E50-BB13-5659FA1B4895}"/>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4EF"/>
        </a:solidFill>
        <a:effectLst/>
      </p:bgPr>
    </p:bg>
    <p:spTree>
      <p:nvGrpSpPr>
        <p:cNvPr id="1" name=""/>
        <p:cNvGrpSpPr/>
        <p:nvPr/>
      </p:nvGrpSpPr>
      <p:grpSpPr>
        <a:xfrm>
          <a:off x="0" y="0"/>
          <a:ext cx="0" cy="0"/>
          <a:chOff x="0" y="0"/>
          <a:chExt cx="0" cy="0"/>
        </a:xfrm>
      </p:grpSpPr>
      <p:sp>
        <p:nvSpPr>
          <p:cNvPr id="73" name="Rectangle: Rounded Corners 72">
            <a:extLst>
              <a:ext uri="{FF2B5EF4-FFF2-40B4-BE49-F238E27FC236}">
                <a16:creationId xmlns:a16="http://schemas.microsoft.com/office/drawing/2014/main" id="{5987BED0-BE74-7218-AF56-D46C5C1FAFB9}"/>
              </a:ext>
            </a:extLst>
          </p:cNvPr>
          <p:cNvSpPr/>
          <p:nvPr/>
        </p:nvSpPr>
        <p:spPr>
          <a:xfrm>
            <a:off x="9457514" y="3011298"/>
            <a:ext cx="7611286" cy="841124"/>
          </a:xfrm>
          <a:prstGeom prst="roundRect">
            <a:avLst/>
          </a:prstGeom>
          <a:solidFill>
            <a:srgbClr val="203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4" name="Rectangle: Rounded Corners 73">
            <a:extLst>
              <a:ext uri="{FF2B5EF4-FFF2-40B4-BE49-F238E27FC236}">
                <a16:creationId xmlns:a16="http://schemas.microsoft.com/office/drawing/2014/main" id="{C950E171-61CD-0236-25A7-A9324C32B9EB}"/>
              </a:ext>
            </a:extLst>
          </p:cNvPr>
          <p:cNvSpPr/>
          <p:nvPr/>
        </p:nvSpPr>
        <p:spPr>
          <a:xfrm>
            <a:off x="9470790" y="4457700"/>
            <a:ext cx="7611286" cy="841124"/>
          </a:xfrm>
          <a:prstGeom prst="roundRect">
            <a:avLst/>
          </a:prstGeom>
          <a:solidFill>
            <a:srgbClr val="203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7" name="Rectangle: Rounded Corners 76">
            <a:extLst>
              <a:ext uri="{FF2B5EF4-FFF2-40B4-BE49-F238E27FC236}">
                <a16:creationId xmlns:a16="http://schemas.microsoft.com/office/drawing/2014/main" id="{D7E3B244-721A-1193-8D82-D133C5735883}"/>
              </a:ext>
            </a:extLst>
          </p:cNvPr>
          <p:cNvSpPr/>
          <p:nvPr/>
        </p:nvSpPr>
        <p:spPr>
          <a:xfrm>
            <a:off x="1676400" y="3009900"/>
            <a:ext cx="6348545" cy="841124"/>
          </a:xfrm>
          <a:prstGeom prst="roundRect">
            <a:avLst/>
          </a:prstGeom>
          <a:solidFill>
            <a:srgbClr val="203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0" name="Rectangle: Rounded Corners 79">
            <a:extLst>
              <a:ext uri="{FF2B5EF4-FFF2-40B4-BE49-F238E27FC236}">
                <a16:creationId xmlns:a16="http://schemas.microsoft.com/office/drawing/2014/main" id="{6508C93F-246A-5EB6-3B1D-D793FA660B26}"/>
              </a:ext>
            </a:extLst>
          </p:cNvPr>
          <p:cNvSpPr/>
          <p:nvPr/>
        </p:nvSpPr>
        <p:spPr>
          <a:xfrm>
            <a:off x="1652452" y="7350376"/>
            <a:ext cx="6348545" cy="841124"/>
          </a:xfrm>
          <a:prstGeom prst="roundRect">
            <a:avLst/>
          </a:prstGeom>
          <a:solidFill>
            <a:srgbClr val="203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9" name="Rectangle: Rounded Corners 78">
            <a:extLst>
              <a:ext uri="{FF2B5EF4-FFF2-40B4-BE49-F238E27FC236}">
                <a16:creationId xmlns:a16="http://schemas.microsoft.com/office/drawing/2014/main" id="{5950EEDE-0B27-1AF5-2D6A-D69844C66297}"/>
              </a:ext>
            </a:extLst>
          </p:cNvPr>
          <p:cNvSpPr/>
          <p:nvPr/>
        </p:nvSpPr>
        <p:spPr>
          <a:xfrm>
            <a:off x="1652453" y="5905500"/>
            <a:ext cx="6348545" cy="841124"/>
          </a:xfrm>
          <a:prstGeom prst="roundRect">
            <a:avLst/>
          </a:prstGeom>
          <a:solidFill>
            <a:srgbClr val="203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8" name="Rectangle: Rounded Corners 77">
            <a:extLst>
              <a:ext uri="{FF2B5EF4-FFF2-40B4-BE49-F238E27FC236}">
                <a16:creationId xmlns:a16="http://schemas.microsoft.com/office/drawing/2014/main" id="{84CB5D5F-0CA7-9EC6-C169-2BA807B67367}"/>
              </a:ext>
            </a:extLst>
          </p:cNvPr>
          <p:cNvSpPr/>
          <p:nvPr/>
        </p:nvSpPr>
        <p:spPr>
          <a:xfrm>
            <a:off x="1652454" y="4457700"/>
            <a:ext cx="6348545" cy="841124"/>
          </a:xfrm>
          <a:prstGeom prst="roundRect">
            <a:avLst/>
          </a:prstGeom>
          <a:solidFill>
            <a:srgbClr val="203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grpSp>
        <p:nvGrpSpPr>
          <p:cNvPr id="2" name="Group 2"/>
          <p:cNvGrpSpPr/>
          <p:nvPr/>
        </p:nvGrpSpPr>
        <p:grpSpPr>
          <a:xfrm rot="-5400000">
            <a:off x="12763500" y="-4762500"/>
            <a:ext cx="762000" cy="10287000"/>
            <a:chOff x="0" y="0"/>
            <a:chExt cx="277980" cy="3752725"/>
          </a:xfrm>
        </p:grpSpPr>
        <p:sp>
          <p:nvSpPr>
            <p:cNvPr id="3" name="Freeform 3"/>
            <p:cNvSpPr/>
            <p:nvPr/>
          </p:nvSpPr>
          <p:spPr>
            <a:xfrm>
              <a:off x="0" y="0"/>
              <a:ext cx="277980" cy="3752726"/>
            </a:xfrm>
            <a:custGeom>
              <a:avLst/>
              <a:gdLst/>
              <a:ahLst/>
              <a:cxnLst/>
              <a:rect l="l" t="t" r="r" b="b"/>
              <a:pathLst>
                <a:path w="277980" h="3752726">
                  <a:moveTo>
                    <a:pt x="0" y="0"/>
                  </a:moveTo>
                  <a:lnTo>
                    <a:pt x="277980" y="0"/>
                  </a:lnTo>
                  <a:lnTo>
                    <a:pt x="277980" y="3752726"/>
                  </a:lnTo>
                  <a:lnTo>
                    <a:pt x="0" y="3752726"/>
                  </a:lnTo>
                  <a:close/>
                </a:path>
              </a:pathLst>
            </a:custGeom>
            <a:solidFill>
              <a:srgbClr val="EC6417"/>
            </a:solidFill>
          </p:spPr>
        </p:sp>
      </p:grpSp>
      <p:sp>
        <p:nvSpPr>
          <p:cNvPr id="76" name="Rectangle: Rounded Corners 75">
            <a:extLst>
              <a:ext uri="{FF2B5EF4-FFF2-40B4-BE49-F238E27FC236}">
                <a16:creationId xmlns:a16="http://schemas.microsoft.com/office/drawing/2014/main" id="{5F6EC028-482F-E6D8-9FD7-42F8104649D6}"/>
              </a:ext>
            </a:extLst>
          </p:cNvPr>
          <p:cNvSpPr/>
          <p:nvPr/>
        </p:nvSpPr>
        <p:spPr>
          <a:xfrm>
            <a:off x="9470790" y="7350376"/>
            <a:ext cx="7611286" cy="841124"/>
          </a:xfrm>
          <a:prstGeom prst="roundRect">
            <a:avLst/>
          </a:prstGeom>
          <a:solidFill>
            <a:srgbClr val="203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600" dirty="0"/>
          </a:p>
        </p:txBody>
      </p:sp>
      <p:sp>
        <p:nvSpPr>
          <p:cNvPr id="75" name="Rectangle: Rounded Corners 74">
            <a:extLst>
              <a:ext uri="{FF2B5EF4-FFF2-40B4-BE49-F238E27FC236}">
                <a16:creationId xmlns:a16="http://schemas.microsoft.com/office/drawing/2014/main" id="{B1BBE87B-5050-DE24-8717-8E8DEC5D5510}"/>
              </a:ext>
            </a:extLst>
          </p:cNvPr>
          <p:cNvSpPr/>
          <p:nvPr/>
        </p:nvSpPr>
        <p:spPr>
          <a:xfrm>
            <a:off x="9470790" y="5905500"/>
            <a:ext cx="7611286" cy="841124"/>
          </a:xfrm>
          <a:prstGeom prst="roundRect">
            <a:avLst/>
          </a:prstGeom>
          <a:solidFill>
            <a:srgbClr val="203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grpSp>
        <p:nvGrpSpPr>
          <p:cNvPr id="4" name="Group 4"/>
          <p:cNvGrpSpPr/>
          <p:nvPr/>
        </p:nvGrpSpPr>
        <p:grpSpPr>
          <a:xfrm rot="-5400000">
            <a:off x="4762500" y="4762500"/>
            <a:ext cx="762000" cy="10287000"/>
            <a:chOff x="0" y="0"/>
            <a:chExt cx="277980" cy="3752725"/>
          </a:xfrm>
        </p:grpSpPr>
        <p:sp>
          <p:nvSpPr>
            <p:cNvPr id="5" name="Freeform 5"/>
            <p:cNvSpPr/>
            <p:nvPr/>
          </p:nvSpPr>
          <p:spPr>
            <a:xfrm>
              <a:off x="0" y="0"/>
              <a:ext cx="277980" cy="3752726"/>
            </a:xfrm>
            <a:custGeom>
              <a:avLst/>
              <a:gdLst/>
              <a:ahLst/>
              <a:cxnLst/>
              <a:rect l="l" t="t" r="r" b="b"/>
              <a:pathLst>
                <a:path w="277980" h="3752726">
                  <a:moveTo>
                    <a:pt x="0" y="0"/>
                  </a:moveTo>
                  <a:lnTo>
                    <a:pt x="277980" y="0"/>
                  </a:lnTo>
                  <a:lnTo>
                    <a:pt x="277980" y="3752726"/>
                  </a:lnTo>
                  <a:lnTo>
                    <a:pt x="0" y="3752726"/>
                  </a:lnTo>
                  <a:close/>
                </a:path>
              </a:pathLst>
            </a:custGeom>
            <a:solidFill>
              <a:srgbClr val="EC6417"/>
            </a:solidFill>
          </p:spPr>
        </p:sp>
      </p:grpSp>
      <p:sp>
        <p:nvSpPr>
          <p:cNvPr id="6" name="TextBox 6"/>
          <p:cNvSpPr txBox="1"/>
          <p:nvPr/>
        </p:nvSpPr>
        <p:spPr>
          <a:xfrm>
            <a:off x="1028700" y="1132371"/>
            <a:ext cx="13820341" cy="1177925"/>
          </a:xfrm>
          <a:prstGeom prst="rect">
            <a:avLst/>
          </a:prstGeom>
        </p:spPr>
        <p:txBody>
          <a:bodyPr lIns="0" tIns="0" rIns="0" bIns="0" rtlCol="0" anchor="t">
            <a:spAutoFit/>
          </a:bodyPr>
          <a:lstStyle/>
          <a:p>
            <a:pPr>
              <a:lnSpc>
                <a:spcPts val="9100"/>
              </a:lnSpc>
              <a:spcBef>
                <a:spcPct val="0"/>
              </a:spcBef>
            </a:pPr>
            <a:r>
              <a:rPr lang="en-US" sz="6500">
                <a:solidFill>
                  <a:srgbClr val="EC6417"/>
                </a:solidFill>
                <a:latin typeface="Poppins ExtraBold"/>
              </a:rPr>
              <a:t>KEY TENETS OF OUR STRATEGY</a:t>
            </a:r>
          </a:p>
        </p:txBody>
      </p:sp>
      <p:grpSp>
        <p:nvGrpSpPr>
          <p:cNvPr id="7" name="Group 7"/>
          <p:cNvGrpSpPr/>
          <p:nvPr/>
        </p:nvGrpSpPr>
        <p:grpSpPr>
          <a:xfrm>
            <a:off x="1174737" y="2872271"/>
            <a:ext cx="15938526" cy="5485633"/>
            <a:chOff x="0" y="0"/>
            <a:chExt cx="21251368" cy="7314177"/>
          </a:xfrm>
        </p:grpSpPr>
        <p:sp>
          <p:nvSpPr>
            <p:cNvPr id="10" name="TextBox 10"/>
            <p:cNvSpPr txBox="1"/>
            <p:nvPr/>
          </p:nvSpPr>
          <p:spPr>
            <a:xfrm>
              <a:off x="516736" y="100764"/>
              <a:ext cx="2290148" cy="1252425"/>
            </a:xfrm>
            <a:prstGeom prst="rect">
              <a:avLst/>
            </a:prstGeom>
          </p:spPr>
          <p:txBody>
            <a:bodyPr lIns="50800" tIns="50800" rIns="50800" bIns="50800" rtlCol="0" anchor="ctr"/>
            <a:lstStyle/>
            <a:p>
              <a:pPr algn="ctr">
                <a:lnSpc>
                  <a:spcPts val="2659"/>
                </a:lnSpc>
              </a:pPr>
              <a:endParaRPr/>
            </a:p>
          </p:txBody>
        </p:sp>
        <p:grpSp>
          <p:nvGrpSpPr>
            <p:cNvPr id="11" name="Group 11"/>
            <p:cNvGrpSpPr/>
            <p:nvPr/>
          </p:nvGrpSpPr>
          <p:grpSpPr>
            <a:xfrm>
              <a:off x="0" y="0"/>
              <a:ext cx="1561302" cy="1561302"/>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03040"/>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0" y="1919071"/>
              <a:ext cx="1561302" cy="1561302"/>
              <a:chOff x="0" y="0"/>
              <a:chExt cx="812800" cy="812800"/>
            </a:xfrm>
          </p:grpSpPr>
          <p:sp>
            <p:nvSpPr>
              <p:cNvPr id="15" name="Freeform 1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03040"/>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0" y="3835973"/>
              <a:ext cx="1561302" cy="1561302"/>
              <a:chOff x="0" y="0"/>
              <a:chExt cx="812800" cy="812800"/>
            </a:xfrm>
          </p:grpSpPr>
          <p:sp>
            <p:nvSpPr>
              <p:cNvPr id="18" name="Freeform 1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03040"/>
              </a:solidFill>
            </p:spPr>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0" y="5752875"/>
              <a:ext cx="1561302" cy="1561302"/>
              <a:chOff x="0" y="0"/>
              <a:chExt cx="812800" cy="812800"/>
            </a:xfrm>
          </p:grpSpPr>
          <p:sp>
            <p:nvSpPr>
              <p:cNvPr id="21" name="Freeform 2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0304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TextBox 25"/>
            <p:cNvSpPr txBox="1"/>
            <p:nvPr/>
          </p:nvSpPr>
          <p:spPr>
            <a:xfrm>
              <a:off x="516736" y="2019835"/>
              <a:ext cx="2290148" cy="1252425"/>
            </a:xfrm>
            <a:prstGeom prst="rect">
              <a:avLst/>
            </a:prstGeom>
          </p:spPr>
          <p:txBody>
            <a:bodyPr lIns="50800" tIns="50800" rIns="50800" bIns="50800" rtlCol="0" anchor="ctr"/>
            <a:lstStyle/>
            <a:p>
              <a:pPr algn="ctr">
                <a:lnSpc>
                  <a:spcPts val="2659"/>
                </a:lnSpc>
              </a:pPr>
              <a:endParaRPr/>
            </a:p>
          </p:txBody>
        </p:sp>
        <p:sp>
          <p:nvSpPr>
            <p:cNvPr id="28" name="TextBox 28"/>
            <p:cNvSpPr txBox="1"/>
            <p:nvPr/>
          </p:nvSpPr>
          <p:spPr>
            <a:xfrm>
              <a:off x="516736" y="3936736"/>
              <a:ext cx="2290148" cy="1252425"/>
            </a:xfrm>
            <a:prstGeom prst="rect">
              <a:avLst/>
            </a:prstGeom>
          </p:spPr>
          <p:txBody>
            <a:bodyPr lIns="50800" tIns="50800" rIns="50800" bIns="50800" rtlCol="0" anchor="ctr"/>
            <a:lstStyle/>
            <a:p>
              <a:pPr algn="ctr">
                <a:lnSpc>
                  <a:spcPts val="2659"/>
                </a:lnSpc>
              </a:pPr>
              <a:endParaRPr/>
            </a:p>
          </p:txBody>
        </p:sp>
        <p:sp>
          <p:nvSpPr>
            <p:cNvPr id="31" name="TextBox 31"/>
            <p:cNvSpPr txBox="1"/>
            <p:nvPr/>
          </p:nvSpPr>
          <p:spPr>
            <a:xfrm>
              <a:off x="516736" y="5853640"/>
              <a:ext cx="2290148" cy="1252425"/>
            </a:xfrm>
            <a:prstGeom prst="rect">
              <a:avLst/>
            </a:prstGeom>
          </p:spPr>
          <p:txBody>
            <a:bodyPr lIns="50800" tIns="50800" rIns="50800" bIns="50800" rtlCol="0" anchor="ctr"/>
            <a:lstStyle/>
            <a:p>
              <a:pPr algn="ctr">
                <a:lnSpc>
                  <a:spcPts val="2659"/>
                </a:lnSpc>
              </a:pPr>
              <a:endParaRPr/>
            </a:p>
          </p:txBody>
        </p:sp>
        <p:pic>
          <p:nvPicPr>
            <p:cNvPr id="32" name="Picture 3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81934" y="292391"/>
              <a:ext cx="783657" cy="976519"/>
            </a:xfrm>
            <a:prstGeom prst="rect">
              <a:avLst/>
            </a:prstGeom>
          </p:spPr>
        </p:pic>
        <p:pic>
          <p:nvPicPr>
            <p:cNvPr id="33" name="Picture 3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95711" y="2198776"/>
              <a:ext cx="769879" cy="998223"/>
            </a:xfrm>
            <a:prstGeom prst="rect">
              <a:avLst/>
            </a:prstGeom>
          </p:spPr>
        </p:pic>
        <p:pic>
          <p:nvPicPr>
            <p:cNvPr id="34" name="Picture 3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15918" y="4150807"/>
              <a:ext cx="929466" cy="929466"/>
            </a:xfrm>
            <a:prstGeom prst="rect">
              <a:avLst/>
            </a:prstGeom>
          </p:spPr>
        </p:pic>
        <p:pic>
          <p:nvPicPr>
            <p:cNvPr id="35" name="Picture 3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28086" y="6017594"/>
              <a:ext cx="737504" cy="1063069"/>
            </a:xfrm>
            <a:prstGeom prst="rect">
              <a:avLst/>
            </a:prstGeom>
          </p:spPr>
        </p:pic>
        <p:sp>
          <p:nvSpPr>
            <p:cNvPr id="38" name="TextBox 38"/>
            <p:cNvSpPr txBox="1"/>
            <p:nvPr/>
          </p:nvSpPr>
          <p:spPr>
            <a:xfrm>
              <a:off x="10448911" y="100764"/>
              <a:ext cx="2290148" cy="1252425"/>
            </a:xfrm>
            <a:prstGeom prst="rect">
              <a:avLst/>
            </a:prstGeom>
          </p:spPr>
          <p:txBody>
            <a:bodyPr lIns="50800" tIns="50800" rIns="50800" bIns="50800" rtlCol="0" anchor="ctr"/>
            <a:lstStyle/>
            <a:p>
              <a:pPr algn="ctr">
                <a:lnSpc>
                  <a:spcPts val="2659"/>
                </a:lnSpc>
              </a:pPr>
              <a:endParaRPr/>
            </a:p>
          </p:txBody>
        </p:sp>
        <p:grpSp>
          <p:nvGrpSpPr>
            <p:cNvPr id="39" name="Group 39"/>
            <p:cNvGrpSpPr/>
            <p:nvPr/>
          </p:nvGrpSpPr>
          <p:grpSpPr>
            <a:xfrm>
              <a:off x="9932174" y="0"/>
              <a:ext cx="1561302" cy="1561302"/>
              <a:chOff x="0" y="0"/>
              <a:chExt cx="812800" cy="812800"/>
            </a:xfrm>
          </p:grpSpPr>
          <p:sp>
            <p:nvSpPr>
              <p:cNvPr id="40" name="Freeform 4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03040"/>
              </a:solidFill>
            </p:spPr>
          </p:sp>
          <p:sp>
            <p:nvSpPr>
              <p:cNvPr id="41" name="TextBox 4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42" name="Group 42"/>
            <p:cNvGrpSpPr/>
            <p:nvPr/>
          </p:nvGrpSpPr>
          <p:grpSpPr>
            <a:xfrm>
              <a:off x="9932174" y="1919071"/>
              <a:ext cx="1561302" cy="1561302"/>
              <a:chOff x="0" y="0"/>
              <a:chExt cx="812800" cy="812800"/>
            </a:xfrm>
          </p:grpSpPr>
          <p:sp>
            <p:nvSpPr>
              <p:cNvPr id="43" name="Freeform 4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03040"/>
              </a:solidFill>
            </p:spPr>
          </p:sp>
          <p:sp>
            <p:nvSpPr>
              <p:cNvPr id="44" name="TextBox 4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45" name="Group 45"/>
            <p:cNvGrpSpPr/>
            <p:nvPr/>
          </p:nvGrpSpPr>
          <p:grpSpPr>
            <a:xfrm>
              <a:off x="9932174" y="3835973"/>
              <a:ext cx="1561302" cy="1561302"/>
              <a:chOff x="0" y="0"/>
              <a:chExt cx="812800" cy="812800"/>
            </a:xfrm>
          </p:grpSpPr>
          <p:sp>
            <p:nvSpPr>
              <p:cNvPr id="46" name="Freeform 4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03040"/>
              </a:solidFill>
            </p:spPr>
          </p:sp>
          <p:sp>
            <p:nvSpPr>
              <p:cNvPr id="47" name="TextBox 4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48" name="Group 48"/>
            <p:cNvGrpSpPr/>
            <p:nvPr/>
          </p:nvGrpSpPr>
          <p:grpSpPr>
            <a:xfrm>
              <a:off x="9932174" y="5752875"/>
              <a:ext cx="1561302" cy="1561302"/>
              <a:chOff x="0" y="0"/>
              <a:chExt cx="812800" cy="812800"/>
            </a:xfrm>
          </p:grpSpPr>
          <p:sp>
            <p:nvSpPr>
              <p:cNvPr id="49" name="Freeform 4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03040"/>
              </a:solidFill>
            </p:spPr>
          </p:sp>
          <p:sp>
            <p:nvSpPr>
              <p:cNvPr id="50" name="TextBox 5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53" name="TextBox 53"/>
            <p:cNvSpPr txBox="1"/>
            <p:nvPr/>
          </p:nvSpPr>
          <p:spPr>
            <a:xfrm>
              <a:off x="10448911" y="2019835"/>
              <a:ext cx="2290148" cy="1252425"/>
            </a:xfrm>
            <a:prstGeom prst="rect">
              <a:avLst/>
            </a:prstGeom>
          </p:spPr>
          <p:txBody>
            <a:bodyPr lIns="50800" tIns="50800" rIns="50800" bIns="50800" rtlCol="0" anchor="ctr"/>
            <a:lstStyle/>
            <a:p>
              <a:pPr algn="ctr">
                <a:lnSpc>
                  <a:spcPts val="2659"/>
                </a:lnSpc>
              </a:pPr>
              <a:endParaRPr/>
            </a:p>
          </p:txBody>
        </p:sp>
        <p:sp>
          <p:nvSpPr>
            <p:cNvPr id="56" name="TextBox 56"/>
            <p:cNvSpPr txBox="1"/>
            <p:nvPr/>
          </p:nvSpPr>
          <p:spPr>
            <a:xfrm>
              <a:off x="10448911" y="3936736"/>
              <a:ext cx="2290148" cy="1252425"/>
            </a:xfrm>
            <a:prstGeom prst="rect">
              <a:avLst/>
            </a:prstGeom>
          </p:spPr>
          <p:txBody>
            <a:bodyPr lIns="50800" tIns="50800" rIns="50800" bIns="50800" rtlCol="0" anchor="ctr"/>
            <a:lstStyle/>
            <a:p>
              <a:pPr algn="ctr">
                <a:lnSpc>
                  <a:spcPts val="2659"/>
                </a:lnSpc>
              </a:pPr>
              <a:endParaRPr/>
            </a:p>
          </p:txBody>
        </p:sp>
        <p:sp>
          <p:nvSpPr>
            <p:cNvPr id="59" name="TextBox 59"/>
            <p:cNvSpPr txBox="1"/>
            <p:nvPr/>
          </p:nvSpPr>
          <p:spPr>
            <a:xfrm>
              <a:off x="10448911" y="5853640"/>
              <a:ext cx="2290148" cy="1252425"/>
            </a:xfrm>
            <a:prstGeom prst="rect">
              <a:avLst/>
            </a:prstGeom>
          </p:spPr>
          <p:txBody>
            <a:bodyPr lIns="50800" tIns="50800" rIns="50800" bIns="50800" rtlCol="0" anchor="ctr"/>
            <a:lstStyle/>
            <a:p>
              <a:pPr algn="ctr">
                <a:lnSpc>
                  <a:spcPts val="2659"/>
                </a:lnSpc>
              </a:pPr>
              <a:endParaRPr/>
            </a:p>
          </p:txBody>
        </p:sp>
        <p:pic>
          <p:nvPicPr>
            <p:cNvPr id="60" name="Picture 60"/>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216281" y="2269115"/>
              <a:ext cx="1025464" cy="857545"/>
            </a:xfrm>
            <a:prstGeom prst="rect">
              <a:avLst/>
            </a:prstGeom>
          </p:spPr>
        </p:pic>
        <p:pic>
          <p:nvPicPr>
            <p:cNvPr id="61" name="Picture 6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276732" y="332328"/>
              <a:ext cx="904561" cy="896646"/>
            </a:xfrm>
            <a:prstGeom prst="rect">
              <a:avLst/>
            </a:prstGeom>
          </p:spPr>
        </p:pic>
        <p:pic>
          <p:nvPicPr>
            <p:cNvPr id="62" name="Picture 62"/>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0276732" y="4210687"/>
              <a:ext cx="866000" cy="811875"/>
            </a:xfrm>
            <a:prstGeom prst="rect">
              <a:avLst/>
            </a:prstGeom>
          </p:spPr>
        </p:pic>
        <p:pic>
          <p:nvPicPr>
            <p:cNvPr id="63" name="Picture 63"/>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0190925" y="6099944"/>
              <a:ext cx="1037615" cy="898368"/>
            </a:xfrm>
            <a:prstGeom prst="rect">
              <a:avLst/>
            </a:prstGeom>
          </p:spPr>
        </p:pic>
        <p:sp>
          <p:nvSpPr>
            <p:cNvPr id="64" name="TextBox 64"/>
            <p:cNvSpPr txBox="1"/>
            <p:nvPr/>
          </p:nvSpPr>
          <p:spPr>
            <a:xfrm>
              <a:off x="1930876" y="331917"/>
              <a:ext cx="5904481" cy="762431"/>
            </a:xfrm>
            <a:prstGeom prst="rect">
              <a:avLst/>
            </a:prstGeom>
          </p:spPr>
          <p:txBody>
            <a:bodyPr lIns="0" tIns="0" rIns="0" bIns="0" rtlCol="0" anchor="t">
              <a:spAutoFit/>
            </a:bodyPr>
            <a:lstStyle/>
            <a:p>
              <a:pPr>
                <a:lnSpc>
                  <a:spcPts val="4899"/>
                </a:lnSpc>
                <a:spcBef>
                  <a:spcPct val="0"/>
                </a:spcBef>
              </a:pPr>
              <a:r>
                <a:rPr lang="en-US" sz="2800">
                  <a:solidFill>
                    <a:srgbClr val="B9CDE5"/>
                  </a:solidFill>
                  <a:latin typeface="Poppins Medium Bold"/>
                </a:rPr>
                <a:t>Learner </a:t>
              </a:r>
              <a:r>
                <a:rPr lang="en-US" sz="2800">
                  <a:solidFill>
                    <a:srgbClr val="EC6417"/>
                  </a:solidFill>
                  <a:latin typeface="Poppins Medium Bold"/>
                </a:rPr>
                <a:t>Centric </a:t>
              </a:r>
            </a:p>
          </p:txBody>
        </p:sp>
        <p:sp>
          <p:nvSpPr>
            <p:cNvPr id="65" name="TextBox 65"/>
            <p:cNvSpPr txBox="1"/>
            <p:nvPr/>
          </p:nvSpPr>
          <p:spPr>
            <a:xfrm>
              <a:off x="1930876" y="2329376"/>
              <a:ext cx="6893252" cy="651298"/>
            </a:xfrm>
            <a:prstGeom prst="rect">
              <a:avLst/>
            </a:prstGeom>
          </p:spPr>
          <p:txBody>
            <a:bodyPr lIns="0" tIns="0" rIns="0" bIns="0" rtlCol="0" anchor="t">
              <a:spAutoFit/>
            </a:bodyPr>
            <a:lstStyle/>
            <a:p>
              <a:pPr>
                <a:lnSpc>
                  <a:spcPts val="3920"/>
                </a:lnSpc>
                <a:spcBef>
                  <a:spcPct val="0"/>
                </a:spcBef>
              </a:pPr>
              <a:r>
                <a:rPr lang="en-US" sz="2800">
                  <a:solidFill>
                    <a:srgbClr val="B9CDE5"/>
                  </a:solidFill>
                  <a:latin typeface="Poppins Medium Bold"/>
                </a:rPr>
                <a:t>Agnostic to </a:t>
              </a:r>
              <a:r>
                <a:rPr lang="en-US" sz="2800">
                  <a:solidFill>
                    <a:srgbClr val="EC6417"/>
                  </a:solidFill>
                  <a:latin typeface="Poppins Medium Bold"/>
                </a:rPr>
                <a:t>“place” of study</a:t>
              </a:r>
            </a:p>
          </p:txBody>
        </p:sp>
        <p:sp>
          <p:nvSpPr>
            <p:cNvPr id="66" name="TextBox 66"/>
            <p:cNvSpPr txBox="1"/>
            <p:nvPr/>
          </p:nvSpPr>
          <p:spPr>
            <a:xfrm>
              <a:off x="1930876" y="4157281"/>
              <a:ext cx="5904481" cy="762431"/>
            </a:xfrm>
            <a:prstGeom prst="rect">
              <a:avLst/>
            </a:prstGeom>
          </p:spPr>
          <p:txBody>
            <a:bodyPr lIns="0" tIns="0" rIns="0" bIns="0" rtlCol="0" anchor="t">
              <a:spAutoFit/>
            </a:bodyPr>
            <a:lstStyle/>
            <a:p>
              <a:pPr>
                <a:lnSpc>
                  <a:spcPts val="4900"/>
                </a:lnSpc>
                <a:spcBef>
                  <a:spcPct val="0"/>
                </a:spcBef>
              </a:pPr>
              <a:r>
                <a:rPr lang="en-US" sz="2800">
                  <a:solidFill>
                    <a:srgbClr val="B9CDE5"/>
                  </a:solidFill>
                  <a:latin typeface="Poppins Medium Bold"/>
                </a:rPr>
                <a:t>Industry </a:t>
              </a:r>
              <a:r>
                <a:rPr lang="en-US" sz="2800">
                  <a:solidFill>
                    <a:srgbClr val="EC6417"/>
                  </a:solidFill>
                  <a:latin typeface="Poppins Medium Bold"/>
                </a:rPr>
                <a:t>Led</a:t>
              </a:r>
            </a:p>
          </p:txBody>
        </p:sp>
        <p:sp>
          <p:nvSpPr>
            <p:cNvPr id="67" name="TextBox 67"/>
            <p:cNvSpPr txBox="1"/>
            <p:nvPr/>
          </p:nvSpPr>
          <p:spPr>
            <a:xfrm>
              <a:off x="1930876" y="6090870"/>
              <a:ext cx="7202735" cy="762431"/>
            </a:xfrm>
            <a:prstGeom prst="rect">
              <a:avLst/>
            </a:prstGeom>
          </p:spPr>
          <p:txBody>
            <a:bodyPr lIns="0" tIns="0" rIns="0" bIns="0" rtlCol="0" anchor="t">
              <a:spAutoFit/>
            </a:bodyPr>
            <a:lstStyle/>
            <a:p>
              <a:pPr>
                <a:lnSpc>
                  <a:spcPts val="4900"/>
                </a:lnSpc>
                <a:spcBef>
                  <a:spcPct val="0"/>
                </a:spcBef>
              </a:pPr>
              <a:r>
                <a:rPr lang="en-US" sz="2800" dirty="0">
                  <a:solidFill>
                    <a:srgbClr val="B9CDE5"/>
                  </a:solidFill>
                  <a:latin typeface="Poppins Medium Bold"/>
                </a:rPr>
                <a:t>National </a:t>
              </a:r>
              <a:r>
                <a:rPr lang="en-US" sz="2800" dirty="0">
                  <a:solidFill>
                    <a:srgbClr val="EC6417"/>
                  </a:solidFill>
                  <a:latin typeface="Poppins Medium Bold"/>
                </a:rPr>
                <a:t>Coverage</a:t>
              </a:r>
            </a:p>
          </p:txBody>
        </p:sp>
        <p:sp>
          <p:nvSpPr>
            <p:cNvPr id="68" name="TextBox 68"/>
            <p:cNvSpPr txBox="1"/>
            <p:nvPr/>
          </p:nvSpPr>
          <p:spPr>
            <a:xfrm>
              <a:off x="11493476" y="475216"/>
              <a:ext cx="9388317" cy="570071"/>
            </a:xfrm>
            <a:prstGeom prst="rect">
              <a:avLst/>
            </a:prstGeom>
          </p:spPr>
          <p:txBody>
            <a:bodyPr lIns="0" tIns="0" rIns="0" bIns="0" rtlCol="0" anchor="t">
              <a:spAutoFit/>
            </a:bodyPr>
            <a:lstStyle/>
            <a:p>
              <a:pPr>
                <a:lnSpc>
                  <a:spcPts val="3360"/>
                </a:lnSpc>
                <a:spcBef>
                  <a:spcPct val="0"/>
                </a:spcBef>
              </a:pPr>
              <a:r>
                <a:rPr lang="en-US" sz="2800" dirty="0">
                  <a:solidFill>
                    <a:srgbClr val="B9CDE5"/>
                  </a:solidFill>
                  <a:latin typeface="Poppins Medium Bold"/>
                </a:rPr>
                <a:t>World-Class </a:t>
              </a:r>
              <a:r>
                <a:rPr lang="en-US" sz="2800" dirty="0">
                  <a:solidFill>
                    <a:srgbClr val="EC6417"/>
                  </a:solidFill>
                  <a:latin typeface="Poppins Medium Bold"/>
                </a:rPr>
                <a:t>Vocational Training</a:t>
              </a:r>
            </a:p>
          </p:txBody>
        </p:sp>
        <p:sp>
          <p:nvSpPr>
            <p:cNvPr id="69" name="TextBox 69"/>
            <p:cNvSpPr txBox="1"/>
            <p:nvPr/>
          </p:nvSpPr>
          <p:spPr>
            <a:xfrm>
              <a:off x="11861776" y="2241747"/>
              <a:ext cx="9018743" cy="762431"/>
            </a:xfrm>
            <a:prstGeom prst="rect">
              <a:avLst/>
            </a:prstGeom>
          </p:spPr>
          <p:txBody>
            <a:bodyPr lIns="0" tIns="0" rIns="0" bIns="0" rtlCol="0" anchor="t">
              <a:spAutoFit/>
            </a:bodyPr>
            <a:lstStyle/>
            <a:p>
              <a:pPr>
                <a:lnSpc>
                  <a:spcPts val="4900"/>
                </a:lnSpc>
                <a:spcBef>
                  <a:spcPct val="0"/>
                </a:spcBef>
              </a:pPr>
              <a:r>
                <a:rPr lang="en-US" sz="2800" dirty="0">
                  <a:solidFill>
                    <a:srgbClr val="B9CDE5"/>
                  </a:solidFill>
                  <a:latin typeface="Poppins Medium Bold"/>
                </a:rPr>
                <a:t>Supporting  </a:t>
              </a:r>
              <a:r>
                <a:rPr lang="en-US" sz="2800" dirty="0">
                  <a:solidFill>
                    <a:srgbClr val="EC6417"/>
                  </a:solidFill>
                  <a:latin typeface="Poppins Medium Bold"/>
                </a:rPr>
                <a:t>Regional Needs</a:t>
              </a:r>
            </a:p>
          </p:txBody>
        </p:sp>
        <p:sp>
          <p:nvSpPr>
            <p:cNvPr id="70" name="TextBox 70"/>
            <p:cNvSpPr txBox="1"/>
            <p:nvPr/>
          </p:nvSpPr>
          <p:spPr>
            <a:xfrm>
              <a:off x="11863051" y="4157281"/>
              <a:ext cx="9017469" cy="762431"/>
            </a:xfrm>
            <a:prstGeom prst="rect">
              <a:avLst/>
            </a:prstGeom>
          </p:spPr>
          <p:txBody>
            <a:bodyPr lIns="0" tIns="0" rIns="0" bIns="0" rtlCol="0" anchor="t">
              <a:spAutoFit/>
            </a:bodyPr>
            <a:lstStyle/>
            <a:p>
              <a:pPr>
                <a:lnSpc>
                  <a:spcPts val="4900"/>
                </a:lnSpc>
                <a:spcBef>
                  <a:spcPct val="0"/>
                </a:spcBef>
              </a:pPr>
              <a:r>
                <a:rPr lang="en-US" sz="2800" dirty="0">
                  <a:solidFill>
                    <a:srgbClr val="B9CDE5"/>
                  </a:solidFill>
                  <a:latin typeface="Poppins Medium Bold"/>
                </a:rPr>
                <a:t>Focused on </a:t>
              </a:r>
              <a:r>
                <a:rPr lang="en-US" sz="2800" dirty="0">
                  <a:solidFill>
                    <a:srgbClr val="EC6417"/>
                  </a:solidFill>
                  <a:latin typeface="Poppins Medium Bold"/>
                </a:rPr>
                <a:t>Priority Sectors</a:t>
              </a:r>
            </a:p>
          </p:txBody>
        </p:sp>
        <p:sp>
          <p:nvSpPr>
            <p:cNvPr id="71" name="TextBox 71"/>
            <p:cNvSpPr txBox="1"/>
            <p:nvPr/>
          </p:nvSpPr>
          <p:spPr>
            <a:xfrm>
              <a:off x="11863051" y="6185546"/>
              <a:ext cx="9388317" cy="602216"/>
            </a:xfrm>
            <a:prstGeom prst="rect">
              <a:avLst/>
            </a:prstGeom>
          </p:spPr>
          <p:txBody>
            <a:bodyPr lIns="0" tIns="0" rIns="0" bIns="0" rtlCol="0" anchor="t">
              <a:spAutoFit/>
            </a:bodyPr>
            <a:lstStyle/>
            <a:p>
              <a:pPr>
                <a:lnSpc>
                  <a:spcPts val="3780"/>
                </a:lnSpc>
                <a:spcBef>
                  <a:spcPct val="0"/>
                </a:spcBef>
              </a:pPr>
              <a:r>
                <a:rPr lang="en-US" sz="2400" dirty="0">
                  <a:solidFill>
                    <a:srgbClr val="B9CDE5"/>
                  </a:solidFill>
                  <a:latin typeface="Poppins Medium Bold"/>
                </a:rPr>
                <a:t>Partnership Model for </a:t>
              </a:r>
              <a:r>
                <a:rPr lang="en-US" sz="2400" dirty="0">
                  <a:solidFill>
                    <a:srgbClr val="EC6417"/>
                  </a:solidFill>
                  <a:latin typeface="Poppins Medium Bold"/>
                </a:rPr>
                <a:t>Iwi &amp; Large Businesses</a:t>
              </a:r>
            </a:p>
          </p:txBody>
        </p:sp>
      </p:grpSp>
      <p:pic>
        <p:nvPicPr>
          <p:cNvPr id="72" name="Picture 72"/>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16240653" y="9022059"/>
            <a:ext cx="1745220" cy="10058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4EF"/>
        </a:solidFill>
        <a:effectLst/>
      </p:bgPr>
    </p:bg>
    <p:spTree>
      <p:nvGrpSpPr>
        <p:cNvPr id="1" name=""/>
        <p:cNvGrpSpPr/>
        <p:nvPr/>
      </p:nvGrpSpPr>
      <p:grpSpPr>
        <a:xfrm>
          <a:off x="0" y="0"/>
          <a:ext cx="0" cy="0"/>
          <a:chOff x="0" y="0"/>
          <a:chExt cx="0" cy="0"/>
        </a:xfrm>
      </p:grpSpPr>
      <p:grpSp>
        <p:nvGrpSpPr>
          <p:cNvPr id="2" name="Group 2"/>
          <p:cNvGrpSpPr/>
          <p:nvPr/>
        </p:nvGrpSpPr>
        <p:grpSpPr>
          <a:xfrm>
            <a:off x="0" y="1141520"/>
            <a:ext cx="15481619" cy="839796"/>
            <a:chOff x="0" y="0"/>
            <a:chExt cx="4077463" cy="221181"/>
          </a:xfrm>
        </p:grpSpPr>
        <p:sp>
          <p:nvSpPr>
            <p:cNvPr id="3" name="Freeform 3"/>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7467600" y="3238500"/>
            <a:ext cx="10124280" cy="5634194"/>
          </a:xfrm>
          <a:prstGeom prst="rect">
            <a:avLst/>
          </a:prstGeom>
        </p:spPr>
      </p:pic>
      <p:sp>
        <p:nvSpPr>
          <p:cNvPr id="6" name="TextBox 6"/>
          <p:cNvSpPr txBox="1"/>
          <p:nvPr/>
        </p:nvSpPr>
        <p:spPr>
          <a:xfrm>
            <a:off x="1028700" y="1145493"/>
            <a:ext cx="14452919" cy="717550"/>
          </a:xfrm>
          <a:prstGeom prst="rect">
            <a:avLst/>
          </a:prstGeom>
        </p:spPr>
        <p:txBody>
          <a:bodyPr lIns="0" tIns="0" rIns="0" bIns="0" rtlCol="0" anchor="t">
            <a:spAutoFit/>
          </a:bodyPr>
          <a:lstStyle/>
          <a:p>
            <a:pPr>
              <a:lnSpc>
                <a:spcPts val="5599"/>
              </a:lnSpc>
            </a:pPr>
            <a:r>
              <a:rPr lang="en-US" sz="3999">
                <a:solidFill>
                  <a:srgbClr val="F8F4EF"/>
                </a:solidFill>
                <a:latin typeface="Poppins Medium Bold"/>
              </a:rPr>
              <a:t>with our stakeholders and perfecting our partnerships.</a:t>
            </a:r>
          </a:p>
        </p:txBody>
      </p:sp>
      <p:sp>
        <p:nvSpPr>
          <p:cNvPr id="7" name="TextBox 7"/>
          <p:cNvSpPr txBox="1"/>
          <p:nvPr/>
        </p:nvSpPr>
        <p:spPr>
          <a:xfrm>
            <a:off x="1028700" y="311149"/>
            <a:ext cx="15227834" cy="717551"/>
          </a:xfrm>
          <a:prstGeom prst="rect">
            <a:avLst/>
          </a:prstGeom>
        </p:spPr>
        <p:txBody>
          <a:bodyPr lIns="0" tIns="0" rIns="0" bIns="0" rtlCol="0" anchor="t">
            <a:spAutoFit/>
          </a:bodyPr>
          <a:lstStyle/>
          <a:p>
            <a:pPr>
              <a:lnSpc>
                <a:spcPts val="5599"/>
              </a:lnSpc>
            </a:pPr>
            <a:r>
              <a:rPr lang="en-US" sz="3999" dirty="0">
                <a:solidFill>
                  <a:srgbClr val="EC6417"/>
                </a:solidFill>
                <a:latin typeface="Poppins Medium Bold"/>
              </a:rPr>
              <a:t>Since we last met, we have been actively engaging </a:t>
            </a:r>
          </a:p>
        </p:txBody>
      </p:sp>
      <p:sp>
        <p:nvSpPr>
          <p:cNvPr id="11" name="TextBox 11"/>
          <p:cNvSpPr txBox="1"/>
          <p:nvPr/>
        </p:nvSpPr>
        <p:spPr>
          <a:xfrm>
            <a:off x="381000" y="2295879"/>
            <a:ext cx="7086600" cy="803361"/>
          </a:xfrm>
          <a:prstGeom prst="rect">
            <a:avLst/>
          </a:prstGeom>
        </p:spPr>
        <p:txBody>
          <a:bodyPr wrap="square" lIns="0" tIns="0" rIns="0" bIns="0" rtlCol="0" anchor="t">
            <a:spAutoFit/>
          </a:bodyPr>
          <a:lstStyle/>
          <a:p>
            <a:pPr algn="ctr">
              <a:lnSpc>
                <a:spcPts val="3119"/>
              </a:lnSpc>
            </a:pPr>
            <a:r>
              <a:rPr lang="en-US" sz="2999" dirty="0">
                <a:solidFill>
                  <a:srgbClr val="203040"/>
                </a:solidFill>
                <a:latin typeface="Poppins ExtraBold"/>
              </a:rPr>
              <a:t>Partnering and connecting across “transitions” is our superpower</a:t>
            </a: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240653" y="9022059"/>
            <a:ext cx="1745220" cy="1005881"/>
          </a:xfrm>
          <a:prstGeom prst="rect">
            <a:avLst/>
          </a:prstGeom>
        </p:spPr>
      </p:pic>
      <p:sp>
        <p:nvSpPr>
          <p:cNvPr id="16" name="Rectangle 1">
            <a:extLst>
              <a:ext uri="{FF2B5EF4-FFF2-40B4-BE49-F238E27FC236}">
                <a16:creationId xmlns:a16="http://schemas.microsoft.com/office/drawing/2014/main" id="{66FB4048-4AD9-D80C-CCCA-F715A20FC8ED}"/>
              </a:ext>
            </a:extLst>
          </p:cNvPr>
          <p:cNvSpPr>
            <a:spLocks noChangeArrowheads="1"/>
          </p:cNvSpPr>
          <p:nvPr/>
        </p:nvSpPr>
        <p:spPr bwMode="auto">
          <a:xfrm>
            <a:off x="1749559" y="4366419"/>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8" name="TextBox 11">
            <a:extLst>
              <a:ext uri="{FF2B5EF4-FFF2-40B4-BE49-F238E27FC236}">
                <a16:creationId xmlns:a16="http://schemas.microsoft.com/office/drawing/2014/main" id="{3CF3EFEE-68E8-4059-BB2F-39DA3D5D32BD}"/>
              </a:ext>
            </a:extLst>
          </p:cNvPr>
          <p:cNvSpPr txBox="1"/>
          <p:nvPr/>
        </p:nvSpPr>
        <p:spPr>
          <a:xfrm>
            <a:off x="288450" y="3603620"/>
            <a:ext cx="7086600" cy="3586175"/>
          </a:xfrm>
          <a:prstGeom prst="rect">
            <a:avLst/>
          </a:prstGeom>
        </p:spPr>
        <p:txBody>
          <a:bodyPr wrap="square" lIns="0" tIns="0" rIns="0" bIns="0" rtlCol="0" anchor="t">
            <a:spAutoFit/>
          </a:bodyPr>
          <a:lstStyle/>
          <a:p>
            <a:pPr algn="ctr">
              <a:lnSpc>
                <a:spcPts val="3119"/>
              </a:lnSpc>
            </a:pPr>
            <a:endParaRPr lang="en-US" sz="2000" dirty="0">
              <a:solidFill>
                <a:srgbClr val="203040"/>
              </a:solidFill>
              <a:latin typeface="Poppins Black" panose="020B0502040204020203" pitchFamily="2" charset="0"/>
              <a:cs typeface="Poppins Black" panose="020B0502040204020203" pitchFamily="2" charset="0"/>
            </a:endParaRPr>
          </a:p>
          <a:p>
            <a:pPr algn="ctr">
              <a:lnSpc>
                <a:spcPts val="3119"/>
              </a:lnSpc>
            </a:pPr>
            <a:endParaRPr lang="en-US" sz="2000" dirty="0">
              <a:solidFill>
                <a:srgbClr val="203040"/>
              </a:solidFill>
              <a:latin typeface="Poppins Black" panose="020B0502040204020203" pitchFamily="2" charset="0"/>
              <a:cs typeface="Poppins Black" panose="020B0502040204020203" pitchFamily="2" charset="0"/>
            </a:endParaRPr>
          </a:p>
          <a:p>
            <a:pPr algn="ctr">
              <a:lnSpc>
                <a:spcPts val="3119"/>
              </a:lnSpc>
            </a:pPr>
            <a:endParaRPr lang="en-US" sz="2999" dirty="0">
              <a:solidFill>
                <a:srgbClr val="203040"/>
              </a:solidFill>
              <a:latin typeface="Poppins ExtraBold"/>
            </a:endParaRPr>
          </a:p>
          <a:p>
            <a:pPr algn="ctr">
              <a:lnSpc>
                <a:spcPts val="3119"/>
              </a:lnSpc>
            </a:pPr>
            <a:endParaRPr lang="en-US" sz="2999" dirty="0">
              <a:solidFill>
                <a:srgbClr val="203040"/>
              </a:solidFill>
              <a:latin typeface="Poppins ExtraBold"/>
            </a:endParaRPr>
          </a:p>
          <a:p>
            <a:pPr algn="ctr">
              <a:lnSpc>
                <a:spcPts val="3119"/>
              </a:lnSpc>
            </a:pPr>
            <a:endParaRPr lang="en-US" sz="2999" dirty="0">
              <a:solidFill>
                <a:srgbClr val="203040"/>
              </a:solidFill>
              <a:latin typeface="Poppins ExtraBold"/>
            </a:endParaRPr>
          </a:p>
          <a:p>
            <a:pPr algn="ctr">
              <a:lnSpc>
                <a:spcPts val="3119"/>
              </a:lnSpc>
            </a:pPr>
            <a:endParaRPr lang="en-US" sz="2999" dirty="0">
              <a:solidFill>
                <a:srgbClr val="203040"/>
              </a:solidFill>
              <a:latin typeface="Poppins ExtraBold"/>
            </a:endParaRPr>
          </a:p>
          <a:p>
            <a:pPr algn="ctr">
              <a:lnSpc>
                <a:spcPts val="3119"/>
              </a:lnSpc>
            </a:pPr>
            <a:endParaRPr lang="en-US" sz="2999" dirty="0">
              <a:solidFill>
                <a:srgbClr val="203040"/>
              </a:solidFill>
              <a:latin typeface="Poppins ExtraBold"/>
            </a:endParaRPr>
          </a:p>
          <a:p>
            <a:pPr algn="ctr">
              <a:lnSpc>
                <a:spcPts val="3119"/>
              </a:lnSpc>
            </a:pPr>
            <a:r>
              <a:rPr lang="en-US" sz="2999" dirty="0">
                <a:solidFill>
                  <a:srgbClr val="203040"/>
                </a:solidFill>
                <a:latin typeface="Poppins ExtraBold"/>
              </a:rPr>
              <a:t> </a:t>
            </a:r>
          </a:p>
          <a:p>
            <a:pPr algn="ctr">
              <a:lnSpc>
                <a:spcPts val="3119"/>
              </a:lnSpc>
            </a:pPr>
            <a:endParaRPr lang="en-US" sz="2999" dirty="0">
              <a:solidFill>
                <a:srgbClr val="203040"/>
              </a:solidFill>
              <a:latin typeface="Poppins ExtraBold"/>
            </a:endParaRPr>
          </a:p>
        </p:txBody>
      </p:sp>
      <p:sp>
        <p:nvSpPr>
          <p:cNvPr id="10" name="Content Placeholder 9">
            <a:extLst>
              <a:ext uri="{FF2B5EF4-FFF2-40B4-BE49-F238E27FC236}">
                <a16:creationId xmlns:a16="http://schemas.microsoft.com/office/drawing/2014/main" id="{D3A85BE6-0CF1-F29A-F57F-C46C1B207FB4}"/>
              </a:ext>
            </a:extLst>
          </p:cNvPr>
          <p:cNvSpPr>
            <a:spLocks noGrp="1"/>
          </p:cNvSpPr>
          <p:nvPr>
            <p:ph sz="half" idx="1"/>
          </p:nvPr>
        </p:nvSpPr>
        <p:spPr>
          <a:xfrm>
            <a:off x="590550" y="3599302"/>
            <a:ext cx="7772400" cy="6527007"/>
          </a:xfrm>
        </p:spPr>
        <p:txBody>
          <a:bodyPr>
            <a:noAutofit/>
          </a:bodyPr>
          <a:lstStyle/>
          <a:p>
            <a:pPr>
              <a:lnSpc>
                <a:spcPct val="120000"/>
              </a:lnSpc>
              <a:spcBef>
                <a:spcPts val="0"/>
              </a:spcBef>
            </a:pPr>
            <a:r>
              <a:rPr lang="en-US" sz="1600" dirty="0">
                <a:solidFill>
                  <a:srgbClr val="203040"/>
                </a:solidFill>
                <a:latin typeface="Poppins Black" panose="020B0502040204020203" pitchFamily="2" charset="0"/>
                <a:cs typeface="Poppins Black" panose="020B0502040204020203" pitchFamily="2" charset="0"/>
              </a:rPr>
              <a:t>Presbyterian Support</a:t>
            </a:r>
          </a:p>
          <a:p>
            <a:pPr>
              <a:lnSpc>
                <a:spcPct val="120000"/>
              </a:lnSpc>
              <a:spcBef>
                <a:spcPts val="0"/>
              </a:spcBef>
            </a:pPr>
            <a:r>
              <a:rPr lang="en-US" sz="1600" dirty="0" err="1">
                <a:solidFill>
                  <a:srgbClr val="203040"/>
                </a:solidFill>
                <a:latin typeface="Poppins Black" panose="020B0502040204020203" pitchFamily="2" charset="0"/>
                <a:cs typeface="Poppins Black" panose="020B0502040204020203" pitchFamily="2" charset="0"/>
              </a:rPr>
              <a:t>Te</a:t>
            </a:r>
            <a:r>
              <a:rPr lang="en-US" sz="1600" dirty="0">
                <a:solidFill>
                  <a:srgbClr val="203040"/>
                </a:solidFill>
                <a:latin typeface="Poppins Black" panose="020B0502040204020203" pitchFamily="2" charset="0"/>
                <a:cs typeface="Poppins Black" panose="020B0502040204020203" pitchFamily="2" charset="0"/>
              </a:rPr>
              <a:t> </a:t>
            </a:r>
            <a:r>
              <a:rPr lang="en-US" sz="1600" dirty="0" err="1">
                <a:solidFill>
                  <a:srgbClr val="203040"/>
                </a:solidFill>
                <a:latin typeface="Poppins Black" panose="020B0502040204020203" pitchFamily="2" charset="0"/>
                <a:cs typeface="Poppins Black" panose="020B0502040204020203" pitchFamily="2" charset="0"/>
              </a:rPr>
              <a:t>Hiku</a:t>
            </a:r>
            <a:endParaRPr lang="en-US" sz="1600" dirty="0">
              <a:solidFill>
                <a:srgbClr val="203040"/>
              </a:solidFill>
              <a:latin typeface="Poppins Black" panose="020B0502040204020203" pitchFamily="2" charset="0"/>
              <a:cs typeface="Poppins Black" panose="020B0502040204020203" pitchFamily="2" charset="0"/>
            </a:endParaRPr>
          </a:p>
          <a:p>
            <a:pPr>
              <a:lnSpc>
                <a:spcPct val="120000"/>
              </a:lnSpc>
              <a:spcBef>
                <a:spcPts val="0"/>
              </a:spcBef>
            </a:pPr>
            <a:r>
              <a:rPr lang="en-US" sz="1600" dirty="0">
                <a:solidFill>
                  <a:srgbClr val="203040"/>
                </a:solidFill>
                <a:latin typeface="Poppins Black" panose="020B0502040204020203" pitchFamily="2" charset="0"/>
                <a:cs typeface="Poppins Black" panose="020B0502040204020203" pitchFamily="2" charset="0"/>
              </a:rPr>
              <a:t>MSD</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Idea services</a:t>
            </a:r>
          </a:p>
          <a:p>
            <a:pPr>
              <a:lnSpc>
                <a:spcPct val="120000"/>
              </a:lnSpc>
              <a:spcBef>
                <a:spcPts val="0"/>
              </a:spcBef>
            </a:pPr>
            <a:r>
              <a:rPr lang="en-NZ" sz="1600" dirty="0" err="1">
                <a:solidFill>
                  <a:srgbClr val="203040"/>
                </a:solidFill>
                <a:latin typeface="Poppins Black" panose="020B0502040204020203" pitchFamily="2" charset="0"/>
                <a:cs typeface="Poppins Black" panose="020B0502040204020203" pitchFamily="2" charset="0"/>
              </a:rPr>
              <a:t>Kenderdine</a:t>
            </a:r>
            <a:r>
              <a:rPr lang="en-NZ" sz="1600" dirty="0">
                <a:solidFill>
                  <a:srgbClr val="203040"/>
                </a:solidFill>
                <a:latin typeface="Poppins Black" panose="020B0502040204020203" pitchFamily="2" charset="0"/>
                <a:cs typeface="Poppins Black" panose="020B0502040204020203" pitchFamily="2" charset="0"/>
              </a:rPr>
              <a:t> Park</a:t>
            </a:r>
          </a:p>
          <a:p>
            <a:pPr>
              <a:lnSpc>
                <a:spcPct val="120000"/>
              </a:lnSpc>
              <a:spcBef>
                <a:spcPts val="0"/>
              </a:spcBef>
            </a:pPr>
            <a:r>
              <a:rPr lang="en-NZ" sz="1600" dirty="0" err="1">
                <a:solidFill>
                  <a:srgbClr val="203040"/>
                </a:solidFill>
                <a:latin typeface="Poppins Black" panose="020B0502040204020203" pitchFamily="2" charset="0"/>
                <a:cs typeface="Poppins Black" panose="020B0502040204020203" pitchFamily="2" charset="0"/>
              </a:rPr>
              <a:t>Kerringle</a:t>
            </a:r>
            <a:r>
              <a:rPr lang="en-NZ" sz="1600" dirty="0">
                <a:solidFill>
                  <a:srgbClr val="203040"/>
                </a:solidFill>
                <a:latin typeface="Poppins Black" panose="020B0502040204020203" pitchFamily="2" charset="0"/>
                <a:cs typeface="Poppins Black" panose="020B0502040204020203" pitchFamily="2" charset="0"/>
              </a:rPr>
              <a:t> Park</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Spectrum Care</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Health Vision</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Real living </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Real World Living</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Pukekohe Possum Bourse</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Whatever it Takes</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Logan Campbell/ Ryman Health </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Enliven</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Attainable Trust</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St Patrick Rest Home</a:t>
            </a:r>
          </a:p>
          <a:p>
            <a:pPr>
              <a:lnSpc>
                <a:spcPct val="120000"/>
              </a:lnSpc>
              <a:spcBef>
                <a:spcPts val="0"/>
              </a:spcBef>
            </a:pPr>
            <a:r>
              <a:rPr lang="en-NZ" sz="1600" dirty="0" err="1">
                <a:solidFill>
                  <a:srgbClr val="203040"/>
                </a:solidFill>
                <a:latin typeface="Poppins Black" panose="020B0502040204020203" pitchFamily="2" charset="0"/>
                <a:cs typeface="Poppins Black" panose="020B0502040204020203" pitchFamily="2" charset="0"/>
              </a:rPr>
              <a:t>Awanui</a:t>
            </a:r>
            <a:r>
              <a:rPr lang="en-NZ" sz="1600" dirty="0">
                <a:solidFill>
                  <a:srgbClr val="203040"/>
                </a:solidFill>
                <a:latin typeface="Poppins Black" panose="020B0502040204020203" pitchFamily="2" charset="0"/>
                <a:cs typeface="Poppins Black" panose="020B0502040204020203" pitchFamily="2" charset="0"/>
              </a:rPr>
              <a:t> Rest Home </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Papakura Private Hospital </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Blockhouse Bay Rest home </a:t>
            </a:r>
          </a:p>
          <a:p>
            <a:pPr>
              <a:lnSpc>
                <a:spcPct val="120000"/>
              </a:lnSpc>
              <a:spcBef>
                <a:spcPts val="0"/>
              </a:spcBef>
            </a:pPr>
            <a:r>
              <a:rPr lang="en-NZ" sz="1600" dirty="0" err="1">
                <a:solidFill>
                  <a:srgbClr val="203040"/>
                </a:solidFill>
                <a:latin typeface="Poppins Black" panose="020B0502040204020203" pitchFamily="2" charset="0"/>
                <a:cs typeface="Poppins Black" panose="020B0502040204020203" pitchFamily="2" charset="0"/>
              </a:rPr>
              <a:t>Raukura</a:t>
            </a:r>
            <a:r>
              <a:rPr lang="en-NZ" sz="1600" dirty="0">
                <a:solidFill>
                  <a:srgbClr val="203040"/>
                </a:solidFill>
                <a:latin typeface="Poppins Black" panose="020B0502040204020203" pitchFamily="2" charset="0"/>
                <a:cs typeface="Poppins Black" panose="020B0502040204020203" pitchFamily="2" charset="0"/>
              </a:rPr>
              <a:t> Hou Ora</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NZ Health Care </a:t>
            </a:r>
          </a:p>
          <a:p>
            <a:pPr>
              <a:lnSpc>
                <a:spcPct val="120000"/>
              </a:lnSpc>
              <a:spcBef>
                <a:spcPts val="0"/>
              </a:spcBef>
            </a:pPr>
            <a:r>
              <a:rPr lang="en-NZ" sz="1600" dirty="0">
                <a:solidFill>
                  <a:srgbClr val="203040"/>
                </a:solidFill>
                <a:latin typeface="Poppins Black" panose="020B0502040204020203" pitchFamily="2" charset="0"/>
                <a:cs typeface="Poppins Black" panose="020B0502040204020203" pitchFamily="2" charset="0"/>
              </a:rPr>
              <a:t>Ambridge Rose Manor Pakuranga </a:t>
            </a:r>
          </a:p>
          <a:p>
            <a:pPr>
              <a:lnSpc>
                <a:spcPct val="120000"/>
              </a:lnSpc>
              <a:spcBef>
                <a:spcPts val="0"/>
              </a:spcBef>
            </a:pPr>
            <a:endParaRPr lang="en-NZ"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129945" y="-18222"/>
            <a:ext cx="9102851" cy="10290175"/>
            <a:chOff x="0" y="0"/>
            <a:chExt cx="3320745" cy="3753884"/>
          </a:xfrm>
        </p:grpSpPr>
        <p:sp>
          <p:nvSpPr>
            <p:cNvPr id="3" name="Freeform 3"/>
            <p:cNvSpPr/>
            <p:nvPr/>
          </p:nvSpPr>
          <p:spPr>
            <a:xfrm>
              <a:off x="0" y="0"/>
              <a:ext cx="3320745" cy="3753884"/>
            </a:xfrm>
            <a:custGeom>
              <a:avLst/>
              <a:gdLst/>
              <a:ahLst/>
              <a:cxnLst/>
              <a:rect l="l" t="t" r="r" b="b"/>
              <a:pathLst>
                <a:path w="3320745" h="3753884">
                  <a:moveTo>
                    <a:pt x="0" y="0"/>
                  </a:moveTo>
                  <a:lnTo>
                    <a:pt x="3320745" y="0"/>
                  </a:lnTo>
                  <a:lnTo>
                    <a:pt x="3320745" y="3753884"/>
                  </a:lnTo>
                  <a:lnTo>
                    <a:pt x="0" y="3753884"/>
                  </a:lnTo>
                  <a:close/>
                </a:path>
              </a:pathLst>
            </a:custGeom>
            <a:solidFill>
              <a:srgbClr val="B9CDE5"/>
            </a:solidFill>
          </p:spPr>
        </p:sp>
      </p:grpSp>
      <p:grpSp>
        <p:nvGrpSpPr>
          <p:cNvPr id="4" name="Group 4"/>
          <p:cNvGrpSpPr/>
          <p:nvPr/>
        </p:nvGrpSpPr>
        <p:grpSpPr>
          <a:xfrm>
            <a:off x="17232796" y="-18222"/>
            <a:ext cx="1028700" cy="10287000"/>
            <a:chOff x="0" y="0"/>
            <a:chExt cx="375273" cy="3752725"/>
          </a:xfrm>
        </p:grpSpPr>
        <p:sp>
          <p:nvSpPr>
            <p:cNvPr id="5" name="Freeform 5"/>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6" name="Group 6"/>
          <p:cNvGrpSpPr/>
          <p:nvPr/>
        </p:nvGrpSpPr>
        <p:grpSpPr>
          <a:xfrm>
            <a:off x="0" y="8801100"/>
            <a:ext cx="404437" cy="1485900"/>
            <a:chOff x="0" y="0"/>
            <a:chExt cx="152400" cy="559917"/>
          </a:xfrm>
        </p:grpSpPr>
        <p:sp>
          <p:nvSpPr>
            <p:cNvPr id="7" name="Freeform 7"/>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grpSp>
        <p:nvGrpSpPr>
          <p:cNvPr id="8" name="Group 8"/>
          <p:cNvGrpSpPr/>
          <p:nvPr/>
        </p:nvGrpSpPr>
        <p:grpSpPr>
          <a:xfrm>
            <a:off x="1028700" y="4373069"/>
            <a:ext cx="2005732" cy="164592"/>
            <a:chOff x="0" y="0"/>
            <a:chExt cx="1857159" cy="152400"/>
          </a:xfrm>
        </p:grpSpPr>
        <p:sp>
          <p:nvSpPr>
            <p:cNvPr id="9" name="Freeform 9"/>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10" name="Group 10"/>
          <p:cNvGrpSpPr/>
          <p:nvPr/>
        </p:nvGrpSpPr>
        <p:grpSpPr>
          <a:xfrm>
            <a:off x="8689921" y="2480411"/>
            <a:ext cx="877343" cy="812800"/>
            <a:chOff x="0" y="0"/>
            <a:chExt cx="1358420" cy="1258486"/>
          </a:xfrm>
        </p:grpSpPr>
        <p:sp>
          <p:nvSpPr>
            <p:cNvPr id="11" name="Freeform 11"/>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grpSp>
        <p:nvGrpSpPr>
          <p:cNvPr id="12" name="Group 12"/>
          <p:cNvGrpSpPr/>
          <p:nvPr/>
        </p:nvGrpSpPr>
        <p:grpSpPr>
          <a:xfrm>
            <a:off x="8689921" y="4991836"/>
            <a:ext cx="877343" cy="812800"/>
            <a:chOff x="0" y="0"/>
            <a:chExt cx="1358420" cy="1258486"/>
          </a:xfrm>
        </p:grpSpPr>
        <p:sp>
          <p:nvSpPr>
            <p:cNvPr id="13" name="Freeform 13"/>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grpSp>
        <p:nvGrpSpPr>
          <p:cNvPr id="14" name="Group 14"/>
          <p:cNvGrpSpPr/>
          <p:nvPr/>
        </p:nvGrpSpPr>
        <p:grpSpPr>
          <a:xfrm>
            <a:off x="8689921" y="7065111"/>
            <a:ext cx="877343" cy="812800"/>
            <a:chOff x="0" y="0"/>
            <a:chExt cx="1358420" cy="1258486"/>
          </a:xfrm>
        </p:grpSpPr>
        <p:sp>
          <p:nvSpPr>
            <p:cNvPr id="15" name="Freeform 15"/>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pic>
        <p:nvPicPr>
          <p:cNvPr id="16" name="Picture 1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34073" y="1024731"/>
            <a:ext cx="3307959" cy="1906587"/>
          </a:xfrm>
          <a:prstGeom prst="rect">
            <a:avLst/>
          </a:prstGeom>
        </p:spPr>
      </p:pic>
      <p:sp>
        <p:nvSpPr>
          <p:cNvPr id="17" name="TextBox 17"/>
          <p:cNvSpPr txBox="1"/>
          <p:nvPr/>
        </p:nvSpPr>
        <p:spPr>
          <a:xfrm>
            <a:off x="8682428" y="3417036"/>
            <a:ext cx="8122793" cy="1317625"/>
          </a:xfrm>
          <a:prstGeom prst="rect">
            <a:avLst/>
          </a:prstGeom>
        </p:spPr>
        <p:txBody>
          <a:bodyPr wrap="square" lIns="0" tIns="0" rIns="0" bIns="0" rtlCol="0" anchor="t">
            <a:spAutoFit/>
          </a:bodyPr>
          <a:lstStyle/>
          <a:p>
            <a:pPr>
              <a:lnSpc>
                <a:spcPts val="3499"/>
              </a:lnSpc>
            </a:pPr>
            <a:r>
              <a:rPr lang="en-US" sz="2499" dirty="0">
                <a:solidFill>
                  <a:srgbClr val="333652"/>
                </a:solidFill>
                <a:latin typeface="Poppins Medium"/>
              </a:rPr>
              <a:t>Vocational industry pathways to enable learners to build confidence, work readiness, and pathway into meaningful employment.</a:t>
            </a:r>
          </a:p>
        </p:txBody>
      </p:sp>
      <p:sp>
        <p:nvSpPr>
          <p:cNvPr id="18" name="TextBox 18"/>
          <p:cNvSpPr txBox="1"/>
          <p:nvPr/>
        </p:nvSpPr>
        <p:spPr>
          <a:xfrm>
            <a:off x="1028700" y="5057775"/>
            <a:ext cx="7494810" cy="2506979"/>
          </a:xfrm>
          <a:prstGeom prst="rect">
            <a:avLst/>
          </a:prstGeom>
        </p:spPr>
        <p:txBody>
          <a:bodyPr lIns="0" tIns="0" rIns="0" bIns="0" rtlCol="0" anchor="t">
            <a:spAutoFit/>
          </a:bodyPr>
          <a:lstStyle/>
          <a:p>
            <a:pPr>
              <a:lnSpc>
                <a:spcPts val="6720"/>
              </a:lnSpc>
            </a:pPr>
            <a:r>
              <a:rPr lang="en-US" sz="4800" spc="-196" dirty="0">
                <a:solidFill>
                  <a:srgbClr val="203040"/>
                </a:solidFill>
                <a:latin typeface="Open Sans Extra Bold"/>
              </a:rPr>
              <a:t>We</a:t>
            </a:r>
            <a:r>
              <a:rPr lang="en-US" sz="4800" spc="-196" dirty="0">
                <a:solidFill>
                  <a:srgbClr val="333652"/>
                </a:solidFill>
                <a:latin typeface="Open Sans Extra Bold"/>
              </a:rPr>
              <a:t> have Several </a:t>
            </a:r>
            <a:r>
              <a:rPr lang="en-US" sz="4800" spc="-196" dirty="0">
                <a:solidFill>
                  <a:srgbClr val="EC6417"/>
                </a:solidFill>
                <a:latin typeface="Open Sans Extra Bold"/>
              </a:rPr>
              <a:t>Fundamental Pathways</a:t>
            </a:r>
            <a:r>
              <a:rPr lang="en-US" sz="4800" spc="-196" dirty="0">
                <a:solidFill>
                  <a:srgbClr val="333652"/>
                </a:solidFill>
                <a:latin typeface="Open Sans Extra Bold"/>
              </a:rPr>
              <a:t> that </a:t>
            </a:r>
            <a:r>
              <a:rPr lang="en-US" sz="4800" spc="-196" dirty="0">
                <a:solidFill>
                  <a:srgbClr val="EC6417"/>
                </a:solidFill>
                <a:latin typeface="Open Sans Extra Bold"/>
              </a:rPr>
              <a:t>Bring ROVE to Life</a:t>
            </a:r>
          </a:p>
        </p:txBody>
      </p:sp>
      <p:sp>
        <p:nvSpPr>
          <p:cNvPr id="19" name="TextBox 19"/>
          <p:cNvSpPr txBox="1"/>
          <p:nvPr/>
        </p:nvSpPr>
        <p:spPr>
          <a:xfrm>
            <a:off x="1028700" y="8743950"/>
            <a:ext cx="5566058" cy="431800"/>
          </a:xfrm>
          <a:prstGeom prst="rect">
            <a:avLst/>
          </a:prstGeom>
        </p:spPr>
        <p:txBody>
          <a:bodyPr lIns="0" tIns="0" rIns="0" bIns="0" rtlCol="0" anchor="t">
            <a:spAutoFit/>
          </a:bodyPr>
          <a:lstStyle/>
          <a:p>
            <a:pPr>
              <a:lnSpc>
                <a:spcPts val="3500"/>
              </a:lnSpc>
            </a:pPr>
            <a:r>
              <a:rPr lang="en-US" sz="2500">
                <a:solidFill>
                  <a:srgbClr val="333652"/>
                </a:solidFill>
                <a:latin typeface="Open Sans"/>
              </a:rPr>
              <a:t>skillsconsultinggroup.com</a:t>
            </a:r>
          </a:p>
        </p:txBody>
      </p:sp>
      <p:sp>
        <p:nvSpPr>
          <p:cNvPr id="20" name="TextBox 20"/>
          <p:cNvSpPr txBox="1"/>
          <p:nvPr/>
        </p:nvSpPr>
        <p:spPr>
          <a:xfrm>
            <a:off x="8697414" y="5928461"/>
            <a:ext cx="9144000" cy="879475"/>
          </a:xfrm>
          <a:prstGeom prst="rect">
            <a:avLst/>
          </a:prstGeom>
        </p:spPr>
        <p:txBody>
          <a:bodyPr lIns="0" tIns="0" rIns="0" bIns="0" rtlCol="0" anchor="t">
            <a:spAutoFit/>
          </a:bodyPr>
          <a:lstStyle/>
          <a:p>
            <a:pPr>
              <a:lnSpc>
                <a:spcPts val="3499"/>
              </a:lnSpc>
            </a:pPr>
            <a:r>
              <a:rPr lang="en-US" sz="2499" dirty="0">
                <a:solidFill>
                  <a:srgbClr val="333652"/>
                </a:solidFill>
                <a:latin typeface="Poppins Medium"/>
              </a:rPr>
              <a:t>Work Integration “Cadetship” </a:t>
            </a:r>
            <a:r>
              <a:rPr lang="en-US" sz="2499" dirty="0" err="1">
                <a:solidFill>
                  <a:srgbClr val="333652"/>
                </a:solidFill>
                <a:latin typeface="Poppins Medium"/>
              </a:rPr>
              <a:t>Programme</a:t>
            </a:r>
            <a:r>
              <a:rPr lang="en-US" sz="2499" dirty="0">
                <a:solidFill>
                  <a:srgbClr val="333652"/>
                </a:solidFill>
                <a:latin typeface="Poppins Medium"/>
              </a:rPr>
              <a:t> </a:t>
            </a:r>
          </a:p>
          <a:p>
            <a:pPr>
              <a:lnSpc>
                <a:spcPts val="3499"/>
              </a:lnSpc>
            </a:pPr>
            <a:r>
              <a:rPr lang="en-US" sz="2499" dirty="0">
                <a:solidFill>
                  <a:srgbClr val="333652"/>
                </a:solidFill>
                <a:latin typeface="Poppins Medium"/>
              </a:rPr>
              <a:t>Co-developed with and for Employers</a:t>
            </a:r>
          </a:p>
        </p:txBody>
      </p:sp>
      <p:sp>
        <p:nvSpPr>
          <p:cNvPr id="21" name="TextBox 21"/>
          <p:cNvSpPr txBox="1"/>
          <p:nvPr/>
        </p:nvSpPr>
        <p:spPr>
          <a:xfrm>
            <a:off x="8697414" y="8001737"/>
            <a:ext cx="9144000" cy="441325"/>
          </a:xfrm>
          <a:prstGeom prst="rect">
            <a:avLst/>
          </a:prstGeom>
        </p:spPr>
        <p:txBody>
          <a:bodyPr wrap="square" lIns="0" tIns="0" rIns="0" bIns="0" rtlCol="0" anchor="t">
            <a:spAutoFit/>
          </a:bodyPr>
          <a:lstStyle/>
          <a:p>
            <a:pPr>
              <a:lnSpc>
                <a:spcPts val="3499"/>
              </a:lnSpc>
            </a:pPr>
            <a:r>
              <a:rPr lang="en-US" sz="2499" dirty="0">
                <a:solidFill>
                  <a:srgbClr val="333652"/>
                </a:solidFill>
                <a:latin typeface="Poppins Medium"/>
              </a:rPr>
              <a:t>Learning in the Workplace - Work based Pathway</a:t>
            </a:r>
          </a:p>
        </p:txBody>
      </p:sp>
      <p:sp>
        <p:nvSpPr>
          <p:cNvPr id="22" name="TextBox 22"/>
          <p:cNvSpPr txBox="1"/>
          <p:nvPr/>
        </p:nvSpPr>
        <p:spPr>
          <a:xfrm>
            <a:off x="7921327" y="2516924"/>
            <a:ext cx="2399545" cy="596958"/>
          </a:xfrm>
          <a:prstGeom prst="rect">
            <a:avLst/>
          </a:prstGeom>
        </p:spPr>
        <p:txBody>
          <a:bodyPr wrap="square" lIns="0" tIns="0" rIns="0" bIns="0" rtlCol="0" anchor="t">
            <a:spAutoFit/>
          </a:bodyPr>
          <a:lstStyle/>
          <a:p>
            <a:pPr algn="ctr">
              <a:lnSpc>
                <a:spcPts val="4900"/>
              </a:lnSpc>
            </a:pPr>
            <a:r>
              <a:rPr lang="en-US" sz="3500" dirty="0">
                <a:solidFill>
                  <a:srgbClr val="B9CDE5"/>
                </a:solidFill>
                <a:latin typeface="Poppins ExtraBold"/>
              </a:rPr>
              <a:t>2.</a:t>
            </a:r>
          </a:p>
        </p:txBody>
      </p:sp>
      <p:sp>
        <p:nvSpPr>
          <p:cNvPr id="23" name="TextBox 23"/>
          <p:cNvSpPr txBox="1"/>
          <p:nvPr/>
        </p:nvSpPr>
        <p:spPr>
          <a:xfrm>
            <a:off x="7936313" y="5028349"/>
            <a:ext cx="2399545" cy="596958"/>
          </a:xfrm>
          <a:prstGeom prst="rect">
            <a:avLst/>
          </a:prstGeom>
        </p:spPr>
        <p:txBody>
          <a:bodyPr lIns="0" tIns="0" rIns="0" bIns="0" rtlCol="0" anchor="t">
            <a:spAutoFit/>
          </a:bodyPr>
          <a:lstStyle/>
          <a:p>
            <a:pPr algn="ctr">
              <a:lnSpc>
                <a:spcPts val="4900"/>
              </a:lnSpc>
            </a:pPr>
            <a:r>
              <a:rPr lang="en-US" sz="3500" dirty="0">
                <a:solidFill>
                  <a:srgbClr val="B9CDE5"/>
                </a:solidFill>
                <a:latin typeface="Poppins ExtraBold"/>
              </a:rPr>
              <a:t>3.</a:t>
            </a:r>
          </a:p>
        </p:txBody>
      </p:sp>
      <p:sp>
        <p:nvSpPr>
          <p:cNvPr id="24" name="TextBox 24"/>
          <p:cNvSpPr txBox="1"/>
          <p:nvPr/>
        </p:nvSpPr>
        <p:spPr>
          <a:xfrm>
            <a:off x="7928820" y="7101624"/>
            <a:ext cx="2399545" cy="596958"/>
          </a:xfrm>
          <a:prstGeom prst="rect">
            <a:avLst/>
          </a:prstGeom>
        </p:spPr>
        <p:txBody>
          <a:bodyPr lIns="0" tIns="0" rIns="0" bIns="0" rtlCol="0" anchor="t">
            <a:spAutoFit/>
          </a:bodyPr>
          <a:lstStyle/>
          <a:p>
            <a:pPr algn="ctr">
              <a:lnSpc>
                <a:spcPts val="4900"/>
              </a:lnSpc>
            </a:pPr>
            <a:r>
              <a:rPr lang="en-US" sz="3500" dirty="0">
                <a:solidFill>
                  <a:srgbClr val="B9CDE5"/>
                </a:solidFill>
                <a:latin typeface="Poppins ExtraBold"/>
              </a:rPr>
              <a:t>4.</a:t>
            </a:r>
          </a:p>
        </p:txBody>
      </p:sp>
      <p:grpSp>
        <p:nvGrpSpPr>
          <p:cNvPr id="25" name="Group 25"/>
          <p:cNvGrpSpPr/>
          <p:nvPr/>
        </p:nvGrpSpPr>
        <p:grpSpPr>
          <a:xfrm>
            <a:off x="8682428" y="8776437"/>
            <a:ext cx="877343" cy="812800"/>
            <a:chOff x="0" y="0"/>
            <a:chExt cx="1358420" cy="1258486"/>
          </a:xfrm>
        </p:grpSpPr>
        <p:sp>
          <p:nvSpPr>
            <p:cNvPr id="26" name="Freeform 26"/>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sp>
        <p:nvSpPr>
          <p:cNvPr id="27" name="TextBox 27"/>
          <p:cNvSpPr txBox="1"/>
          <p:nvPr/>
        </p:nvSpPr>
        <p:spPr>
          <a:xfrm>
            <a:off x="8689921" y="9713062"/>
            <a:ext cx="8122793" cy="441325"/>
          </a:xfrm>
          <a:prstGeom prst="rect">
            <a:avLst/>
          </a:prstGeom>
        </p:spPr>
        <p:txBody>
          <a:bodyPr wrap="square" lIns="0" tIns="0" rIns="0" bIns="0" rtlCol="0" anchor="t">
            <a:spAutoFit/>
          </a:bodyPr>
          <a:lstStyle/>
          <a:p>
            <a:pPr>
              <a:lnSpc>
                <a:spcPts val="3499"/>
              </a:lnSpc>
            </a:pPr>
            <a:r>
              <a:rPr lang="en-US" sz="2499" dirty="0">
                <a:solidFill>
                  <a:srgbClr val="333652"/>
                </a:solidFill>
                <a:latin typeface="Poppins Medium"/>
              </a:rPr>
              <a:t>Apprenticeship Industry Pathways</a:t>
            </a:r>
          </a:p>
        </p:txBody>
      </p:sp>
      <p:sp>
        <p:nvSpPr>
          <p:cNvPr id="28" name="TextBox 28"/>
          <p:cNvSpPr txBox="1"/>
          <p:nvPr/>
        </p:nvSpPr>
        <p:spPr>
          <a:xfrm>
            <a:off x="7921327" y="8812949"/>
            <a:ext cx="2399545" cy="596958"/>
          </a:xfrm>
          <a:prstGeom prst="rect">
            <a:avLst/>
          </a:prstGeom>
        </p:spPr>
        <p:txBody>
          <a:bodyPr wrap="square" lIns="0" tIns="0" rIns="0" bIns="0" rtlCol="0" anchor="t">
            <a:spAutoFit/>
          </a:bodyPr>
          <a:lstStyle/>
          <a:p>
            <a:pPr algn="ctr">
              <a:lnSpc>
                <a:spcPts val="4900"/>
              </a:lnSpc>
            </a:pPr>
            <a:r>
              <a:rPr lang="en-US" sz="3500" dirty="0">
                <a:solidFill>
                  <a:srgbClr val="B9CDE5"/>
                </a:solidFill>
                <a:latin typeface="Poppins ExtraBold"/>
              </a:rPr>
              <a:t>5.</a:t>
            </a:r>
          </a:p>
        </p:txBody>
      </p:sp>
      <p:grpSp>
        <p:nvGrpSpPr>
          <p:cNvPr id="33" name="Group 10">
            <a:extLst>
              <a:ext uri="{FF2B5EF4-FFF2-40B4-BE49-F238E27FC236}">
                <a16:creationId xmlns:a16="http://schemas.microsoft.com/office/drawing/2014/main" id="{016CF034-4AA5-422D-A465-27289FE51582}"/>
              </a:ext>
            </a:extLst>
          </p:cNvPr>
          <p:cNvGrpSpPr/>
          <p:nvPr/>
        </p:nvGrpSpPr>
        <p:grpSpPr>
          <a:xfrm>
            <a:off x="8689920" y="268650"/>
            <a:ext cx="877343" cy="812800"/>
            <a:chOff x="0" y="0"/>
            <a:chExt cx="1358420" cy="1258486"/>
          </a:xfrm>
        </p:grpSpPr>
        <p:sp>
          <p:nvSpPr>
            <p:cNvPr id="34" name="Freeform 11">
              <a:extLst>
                <a:ext uri="{FF2B5EF4-FFF2-40B4-BE49-F238E27FC236}">
                  <a16:creationId xmlns:a16="http://schemas.microsoft.com/office/drawing/2014/main" id="{E80C620B-1938-43C3-8B22-97D6475213B2}"/>
                </a:ext>
              </a:extLst>
            </p:cNvPr>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sp>
        <p:nvSpPr>
          <p:cNvPr id="35" name="TextBox 17">
            <a:extLst>
              <a:ext uri="{FF2B5EF4-FFF2-40B4-BE49-F238E27FC236}">
                <a16:creationId xmlns:a16="http://schemas.microsoft.com/office/drawing/2014/main" id="{F07D450B-B97D-442D-B7AF-3B4575866C56}"/>
              </a:ext>
            </a:extLst>
          </p:cNvPr>
          <p:cNvSpPr txBox="1"/>
          <p:nvPr/>
        </p:nvSpPr>
        <p:spPr>
          <a:xfrm>
            <a:off x="8730544" y="1085072"/>
            <a:ext cx="8122793" cy="1324017"/>
          </a:xfrm>
          <a:prstGeom prst="rect">
            <a:avLst/>
          </a:prstGeom>
        </p:spPr>
        <p:txBody>
          <a:bodyPr wrap="square" lIns="0" tIns="0" rIns="0" bIns="0" rtlCol="0" anchor="t">
            <a:spAutoFit/>
          </a:bodyPr>
          <a:lstStyle/>
          <a:p>
            <a:pPr>
              <a:lnSpc>
                <a:spcPts val="3499"/>
              </a:lnSpc>
            </a:pPr>
            <a:r>
              <a:rPr lang="en-US" sz="2499" dirty="0">
                <a:solidFill>
                  <a:srgbClr val="333652"/>
                </a:solidFill>
                <a:latin typeface="Poppins Medium"/>
              </a:rPr>
              <a:t>Campus based learning that is based on innovative industry practices that prepare workforces for the future</a:t>
            </a:r>
          </a:p>
        </p:txBody>
      </p:sp>
      <p:sp>
        <p:nvSpPr>
          <p:cNvPr id="36" name="TextBox 22">
            <a:extLst>
              <a:ext uri="{FF2B5EF4-FFF2-40B4-BE49-F238E27FC236}">
                <a16:creationId xmlns:a16="http://schemas.microsoft.com/office/drawing/2014/main" id="{24090015-DE83-49AD-A486-8844F4EB4EF3}"/>
              </a:ext>
            </a:extLst>
          </p:cNvPr>
          <p:cNvSpPr txBox="1"/>
          <p:nvPr/>
        </p:nvSpPr>
        <p:spPr>
          <a:xfrm>
            <a:off x="7921326" y="305163"/>
            <a:ext cx="2399545" cy="596958"/>
          </a:xfrm>
          <a:prstGeom prst="rect">
            <a:avLst/>
          </a:prstGeom>
        </p:spPr>
        <p:txBody>
          <a:bodyPr wrap="square" lIns="0" tIns="0" rIns="0" bIns="0" rtlCol="0" anchor="t">
            <a:spAutoFit/>
          </a:bodyPr>
          <a:lstStyle/>
          <a:p>
            <a:pPr algn="ctr">
              <a:lnSpc>
                <a:spcPts val="4900"/>
              </a:lnSpc>
            </a:pPr>
            <a:r>
              <a:rPr lang="en-US" sz="3500" dirty="0">
                <a:solidFill>
                  <a:srgbClr val="B9CDE5"/>
                </a:solidFill>
                <a:latin typeface="Poppins ExtraBold"/>
              </a:rPr>
              <a:t>1.</a:t>
            </a:r>
          </a:p>
        </p:txBody>
      </p:sp>
    </p:spTree>
    <p:extLst>
      <p:ext uri="{BB962C8B-B14F-4D97-AF65-F5344CB8AC3E}">
        <p14:creationId xmlns:p14="http://schemas.microsoft.com/office/powerpoint/2010/main" val="335352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12">
            <a:extLst>
              <a:ext uri="{FF2B5EF4-FFF2-40B4-BE49-F238E27FC236}">
                <a16:creationId xmlns:a16="http://schemas.microsoft.com/office/drawing/2014/main" id="{9E8E97E1-2B3B-434E-949E-9437F56FF68A}"/>
              </a:ext>
            </a:extLst>
          </p:cNvPr>
          <p:cNvGrpSpPr/>
          <p:nvPr/>
        </p:nvGrpSpPr>
        <p:grpSpPr>
          <a:xfrm>
            <a:off x="12058572" y="1424782"/>
            <a:ext cx="6246193" cy="289718"/>
            <a:chOff x="0" y="0"/>
            <a:chExt cx="152400" cy="559917"/>
          </a:xfrm>
        </p:grpSpPr>
        <p:sp>
          <p:nvSpPr>
            <p:cNvPr id="24" name="Freeform 13">
              <a:extLst>
                <a:ext uri="{FF2B5EF4-FFF2-40B4-BE49-F238E27FC236}">
                  <a16:creationId xmlns:a16="http://schemas.microsoft.com/office/drawing/2014/main" id="{CE5D168D-D448-4DDC-AEA9-6412EFFBA420}"/>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grpSp>
        <p:nvGrpSpPr>
          <p:cNvPr id="2" name="Group 2"/>
          <p:cNvGrpSpPr/>
          <p:nvPr/>
        </p:nvGrpSpPr>
        <p:grpSpPr>
          <a:xfrm>
            <a:off x="12058572" y="1697294"/>
            <a:ext cx="6229428" cy="8589706"/>
            <a:chOff x="0" y="0"/>
            <a:chExt cx="1640672" cy="2262310"/>
          </a:xfrm>
        </p:grpSpPr>
        <p:sp>
          <p:nvSpPr>
            <p:cNvPr id="3" name="Freeform 3"/>
            <p:cNvSpPr/>
            <p:nvPr/>
          </p:nvSpPr>
          <p:spPr>
            <a:xfrm>
              <a:off x="0" y="0"/>
              <a:ext cx="1640672" cy="2262310"/>
            </a:xfrm>
            <a:custGeom>
              <a:avLst/>
              <a:gdLst/>
              <a:ahLst/>
              <a:cxnLst/>
              <a:rect l="l" t="t" r="r" b="b"/>
              <a:pathLst>
                <a:path w="1640672" h="2262310">
                  <a:moveTo>
                    <a:pt x="0" y="0"/>
                  </a:moveTo>
                  <a:lnTo>
                    <a:pt x="1640672" y="0"/>
                  </a:lnTo>
                  <a:lnTo>
                    <a:pt x="1640672" y="2262310"/>
                  </a:lnTo>
                  <a:lnTo>
                    <a:pt x="0" y="2262310"/>
                  </a:lnTo>
                  <a:close/>
                </a:path>
              </a:pathLst>
            </a:custGeom>
            <a:solidFill>
              <a:srgbClr val="B9CDE5">
                <a:alpha val="69804"/>
              </a:srgbClr>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445939" y="9193522"/>
            <a:ext cx="1626723" cy="937584"/>
          </a:xfrm>
          <a:prstGeom prst="rect">
            <a:avLst/>
          </a:prstGeom>
        </p:spPr>
      </p:pic>
      <p:graphicFrame>
        <p:nvGraphicFramePr>
          <p:cNvPr id="6" name="Table 6"/>
          <p:cNvGraphicFramePr>
            <a:graphicFrameLocks noGrp="1"/>
          </p:cNvGraphicFramePr>
          <p:nvPr/>
        </p:nvGraphicFramePr>
        <p:xfrm>
          <a:off x="12467382" y="1820286"/>
          <a:ext cx="4625204" cy="1890713"/>
        </p:xfrm>
        <a:graphic>
          <a:graphicData uri="http://schemas.openxmlformats.org/drawingml/2006/table">
            <a:tbl>
              <a:tblPr/>
              <a:tblGrid>
                <a:gridCol w="4625204">
                  <a:extLst>
                    <a:ext uri="{9D8B030D-6E8A-4147-A177-3AD203B41FA5}">
                      <a16:colId xmlns:a16="http://schemas.microsoft.com/office/drawing/2014/main" val="20000"/>
                    </a:ext>
                  </a:extLst>
                </a:gridCol>
              </a:tblGrid>
              <a:tr h="710217">
                <a:tc>
                  <a:txBody>
                    <a:bodyPr/>
                    <a:lstStyle/>
                    <a:p>
                      <a:pPr algn="l">
                        <a:defRPr/>
                      </a:pPr>
                      <a:r>
                        <a:rPr lang="en-US" sz="2799" spc="2" dirty="0">
                          <a:solidFill>
                            <a:srgbClr val="EC6417"/>
                          </a:solidFill>
                          <a:latin typeface="Poppins ExtraBold"/>
                        </a:rPr>
                        <a:t>Learners</a:t>
                      </a:r>
                      <a:endParaRPr lang="en-US" sz="1100" dirty="0"/>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180496">
                <a:tc>
                  <a:txBody>
                    <a:bodyPr/>
                    <a:lstStyle/>
                    <a:p>
                      <a:pPr marL="342900" indent="-342900">
                        <a:buFont typeface="Arial" panose="020B0604020202020204" pitchFamily="34" charset="0"/>
                        <a:buChar char="•"/>
                      </a:pPr>
                      <a:r>
                        <a:rPr lang="en-US" sz="2000" dirty="0">
                          <a:latin typeface="Poppins" panose="00000500000000000000" pitchFamily="2" charset="0"/>
                          <a:cs typeface="Poppins" panose="00000500000000000000" pitchFamily="2" charset="0"/>
                        </a:rPr>
                        <a:t>School leavers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Poppins" panose="00000500000000000000" pitchFamily="2" charset="0"/>
                          <a:cs typeface="Poppins" panose="00000500000000000000" pitchFamily="2" charset="0"/>
                        </a:rPr>
                        <a:t>Career changers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Poppins" panose="00000500000000000000" pitchFamily="2" charset="0"/>
                          <a:cs typeface="Poppins" panose="00000500000000000000" pitchFamily="2" charset="0"/>
                        </a:rPr>
                        <a:t>Second chance education</a:t>
                      </a: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graphicFrame>
        <p:nvGraphicFramePr>
          <p:cNvPr id="7" name="Table 7"/>
          <p:cNvGraphicFramePr>
            <a:graphicFrameLocks noGrp="1"/>
          </p:cNvGraphicFramePr>
          <p:nvPr/>
        </p:nvGraphicFramePr>
        <p:xfrm>
          <a:off x="12484988" y="4162576"/>
          <a:ext cx="3802003" cy="518033"/>
        </p:xfrm>
        <a:graphic>
          <a:graphicData uri="http://schemas.openxmlformats.org/drawingml/2006/table">
            <a:tbl>
              <a:tblPr/>
              <a:tblGrid>
                <a:gridCol w="3802003">
                  <a:extLst>
                    <a:ext uri="{9D8B030D-6E8A-4147-A177-3AD203B41FA5}">
                      <a16:colId xmlns:a16="http://schemas.microsoft.com/office/drawing/2014/main" val="20000"/>
                    </a:ext>
                  </a:extLst>
                </a:gridCol>
              </a:tblGrid>
              <a:tr h="490055">
                <a:tc>
                  <a:txBody>
                    <a:bodyPr/>
                    <a:lstStyle/>
                    <a:p>
                      <a:pPr algn="l">
                        <a:defRPr/>
                      </a:pPr>
                      <a:r>
                        <a:rPr lang="en-US" sz="2799" spc="2" dirty="0">
                          <a:solidFill>
                            <a:srgbClr val="EC6417"/>
                          </a:solidFill>
                          <a:latin typeface="Poppins ExtraBold"/>
                        </a:rPr>
                        <a:t>ROVE Benefits</a:t>
                      </a:r>
                      <a:endParaRPr lang="en-US" sz="1100" dirty="0"/>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8" name="Table 8"/>
          <p:cNvGraphicFramePr>
            <a:graphicFrameLocks noGrp="1"/>
          </p:cNvGraphicFramePr>
          <p:nvPr/>
        </p:nvGraphicFramePr>
        <p:xfrm>
          <a:off x="12300008" y="4761587"/>
          <a:ext cx="4596629" cy="4358640"/>
        </p:xfrm>
        <a:graphic>
          <a:graphicData uri="http://schemas.openxmlformats.org/drawingml/2006/table">
            <a:tbl>
              <a:tblPr/>
              <a:tblGrid>
                <a:gridCol w="4596629">
                  <a:extLst>
                    <a:ext uri="{9D8B030D-6E8A-4147-A177-3AD203B41FA5}">
                      <a16:colId xmlns:a16="http://schemas.microsoft.com/office/drawing/2014/main" val="20000"/>
                    </a:ext>
                  </a:extLst>
                </a:gridCol>
              </a:tblGrid>
              <a:tr h="3214688">
                <a:tc>
                  <a:txBody>
                    <a:bodyPr/>
                    <a:lstStyle/>
                    <a:p>
                      <a:pPr marL="285750" indent="-285750" algn="l">
                        <a:buFont typeface="Arial" panose="020B0604020202020204" pitchFamily="34" charset="0"/>
                        <a:buChar char="•"/>
                        <a:defRPr/>
                      </a:pPr>
                      <a:r>
                        <a:rPr lang="en-US" sz="2000" dirty="0">
                          <a:latin typeface="Poppins" panose="00000500000000000000" pitchFamily="2" charset="0"/>
                          <a:cs typeface="Poppins" panose="00000500000000000000" pitchFamily="2" charset="0"/>
                        </a:rPr>
                        <a:t>Preparing learners to enter industry with relevant and leading edge skills</a:t>
                      </a:r>
                    </a:p>
                    <a:p>
                      <a:pPr marL="285750" indent="-285750" algn="l">
                        <a:buFont typeface="Arial" panose="020B0604020202020204" pitchFamily="34" charset="0"/>
                        <a:buChar char="•"/>
                        <a:defRPr/>
                      </a:pPr>
                      <a:r>
                        <a:rPr lang="en-US" sz="2000" dirty="0">
                          <a:latin typeface="Poppins" panose="00000500000000000000" pitchFamily="2" charset="0"/>
                          <a:cs typeface="Poppins" panose="00000500000000000000" pitchFamily="2" charset="0"/>
                        </a:rPr>
                        <a:t>Academic quality and excellence</a:t>
                      </a:r>
                    </a:p>
                    <a:p>
                      <a:pPr marL="285750" indent="-285750" algn="l">
                        <a:buFont typeface="Arial" panose="020B0604020202020204" pitchFamily="34" charset="0"/>
                        <a:buChar char="•"/>
                        <a:defRPr/>
                      </a:pPr>
                      <a:r>
                        <a:rPr lang="en-US" sz="2000" dirty="0">
                          <a:latin typeface="Poppins" panose="00000500000000000000" pitchFamily="2" charset="0"/>
                          <a:cs typeface="Poppins" panose="00000500000000000000" pitchFamily="2" charset="0"/>
                        </a:rPr>
                        <a:t>Industry led, future skill development to address critical industry shortages and technologies</a:t>
                      </a:r>
                    </a:p>
                    <a:p>
                      <a:pPr marL="285750" indent="-285750" algn="l">
                        <a:buFont typeface="Arial" panose="020B0604020202020204" pitchFamily="34" charset="0"/>
                        <a:buChar char="•"/>
                        <a:defRPr/>
                      </a:pPr>
                      <a:r>
                        <a:rPr lang="en-US" sz="2000" dirty="0">
                          <a:latin typeface="Poppins" panose="00000500000000000000" pitchFamily="2" charset="0"/>
                          <a:cs typeface="Poppins" panose="00000500000000000000" pitchFamily="2" charset="0"/>
                        </a:rPr>
                        <a:t>Pathways into research and best practice</a:t>
                      </a:r>
                    </a:p>
                    <a:p>
                      <a:pPr marL="285750" indent="-285750" algn="l">
                        <a:buFont typeface="Arial" panose="020B0604020202020204" pitchFamily="34" charset="0"/>
                        <a:buChar char="•"/>
                        <a:defRPr/>
                      </a:pPr>
                      <a:r>
                        <a:rPr lang="en-US" sz="2000" spc="2" dirty="0">
                          <a:solidFill>
                            <a:srgbClr val="203040"/>
                          </a:solidFill>
                          <a:latin typeface="Poppins" panose="00000500000000000000" pitchFamily="2" charset="0"/>
                          <a:cs typeface="Poppins" panose="00000500000000000000" pitchFamily="2" charset="0"/>
                        </a:rPr>
                        <a:t>Soft skill development – learning how to learn, critical thinking </a:t>
                      </a:r>
                      <a:r>
                        <a:rPr lang="en-US" sz="2000" spc="2" dirty="0" err="1">
                          <a:solidFill>
                            <a:srgbClr val="203040"/>
                          </a:solidFill>
                          <a:latin typeface="Poppins" panose="00000500000000000000" pitchFamily="2" charset="0"/>
                          <a:cs typeface="Poppins" panose="00000500000000000000" pitchFamily="2" charset="0"/>
                        </a:rPr>
                        <a:t>etc</a:t>
                      </a:r>
                      <a:endParaRPr lang="en-US" sz="2000" spc="2" dirty="0">
                        <a:solidFill>
                          <a:srgbClr val="203040"/>
                        </a:solidFill>
                        <a:latin typeface="Poppins" panose="00000500000000000000" pitchFamily="2" charset="0"/>
                        <a:cs typeface="Poppins" panose="00000500000000000000" pitchFamily="2" charset="0"/>
                      </a:endParaRP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pSp>
        <p:nvGrpSpPr>
          <p:cNvPr id="9" name="Group 9"/>
          <p:cNvGrpSpPr/>
          <p:nvPr/>
        </p:nvGrpSpPr>
        <p:grpSpPr>
          <a:xfrm>
            <a:off x="350593" y="561975"/>
            <a:ext cx="877343" cy="812800"/>
            <a:chOff x="0" y="0"/>
            <a:chExt cx="1358420" cy="1258486"/>
          </a:xfrm>
        </p:grpSpPr>
        <p:sp>
          <p:nvSpPr>
            <p:cNvPr id="10" name="Freeform 10"/>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sp>
        <p:nvSpPr>
          <p:cNvPr id="12" name="TextBox 12"/>
          <p:cNvSpPr txBox="1"/>
          <p:nvPr/>
        </p:nvSpPr>
        <p:spPr>
          <a:xfrm>
            <a:off x="1526540" y="470571"/>
            <a:ext cx="15649542" cy="959622"/>
          </a:xfrm>
          <a:prstGeom prst="rect">
            <a:avLst/>
          </a:prstGeom>
        </p:spPr>
        <p:txBody>
          <a:bodyPr lIns="0" tIns="0" rIns="0" bIns="0" rtlCol="0" anchor="t">
            <a:spAutoFit/>
          </a:bodyPr>
          <a:lstStyle>
            <a:defPPr>
              <a:defRPr lang="en-US"/>
            </a:defPPr>
            <a:lvl1pPr>
              <a:lnSpc>
                <a:spcPts val="3720"/>
              </a:lnSpc>
              <a:defRPr sz="3100">
                <a:solidFill>
                  <a:srgbClr val="EC6417"/>
                </a:solidFill>
                <a:latin typeface="Poppins ExtraBold Bold"/>
              </a:defRPr>
            </a:lvl1pPr>
          </a:lstStyle>
          <a:p>
            <a:r>
              <a:rPr lang="en-US" dirty="0"/>
              <a:t>Campus based learning that is based on innovative industry practices that prepare workforces for the future</a:t>
            </a:r>
          </a:p>
        </p:txBody>
      </p:sp>
      <p:sp>
        <p:nvSpPr>
          <p:cNvPr id="13" name="TextBox 13"/>
          <p:cNvSpPr txBox="1"/>
          <p:nvPr/>
        </p:nvSpPr>
        <p:spPr>
          <a:xfrm>
            <a:off x="-418001" y="598488"/>
            <a:ext cx="2399545" cy="596958"/>
          </a:xfrm>
          <a:prstGeom prst="rect">
            <a:avLst/>
          </a:prstGeom>
        </p:spPr>
        <p:txBody>
          <a:bodyPr lIns="0" tIns="0" rIns="0" bIns="0" rtlCol="0" anchor="t">
            <a:spAutoFit/>
          </a:bodyPr>
          <a:lstStyle/>
          <a:p>
            <a:pPr algn="ctr">
              <a:lnSpc>
                <a:spcPts val="4900"/>
              </a:lnSpc>
            </a:pPr>
            <a:r>
              <a:rPr lang="en-US" sz="3500" dirty="0">
                <a:solidFill>
                  <a:srgbClr val="F8F4EF"/>
                </a:solidFill>
                <a:latin typeface="Poppins ExtraBold"/>
              </a:rPr>
              <a:t>1.</a:t>
            </a:r>
          </a:p>
        </p:txBody>
      </p:sp>
      <p:graphicFrame>
        <p:nvGraphicFramePr>
          <p:cNvPr id="14" name="Diagram 13">
            <a:extLst>
              <a:ext uri="{FF2B5EF4-FFF2-40B4-BE49-F238E27FC236}">
                <a16:creationId xmlns:a16="http://schemas.microsoft.com/office/drawing/2014/main" id="{7DFC5C3B-DFD1-47AE-800A-1B8726F58F43}"/>
              </a:ext>
            </a:extLst>
          </p:cNvPr>
          <p:cNvGraphicFramePr/>
          <p:nvPr/>
        </p:nvGraphicFramePr>
        <p:xfrm>
          <a:off x="-418001" y="1323363"/>
          <a:ext cx="13512534" cy="91811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6" name="TextBox 15">
            <a:extLst>
              <a:ext uri="{FF2B5EF4-FFF2-40B4-BE49-F238E27FC236}">
                <a16:creationId xmlns:a16="http://schemas.microsoft.com/office/drawing/2014/main" id="{29F34E49-481A-4374-A603-B0DA79C57D43}"/>
              </a:ext>
            </a:extLst>
          </p:cNvPr>
          <p:cNvSpPr txBox="1"/>
          <p:nvPr/>
        </p:nvSpPr>
        <p:spPr>
          <a:xfrm rot="1767984">
            <a:off x="6887165" y="7238267"/>
            <a:ext cx="4307366" cy="400110"/>
          </a:xfrm>
          <a:prstGeom prst="rect">
            <a:avLst/>
          </a:prstGeom>
          <a:noFill/>
        </p:spPr>
        <p:txBody>
          <a:bodyPr wrap="square" rtlCol="0">
            <a:spAutoFit/>
          </a:bodyPr>
          <a:lstStyle/>
          <a:p>
            <a:r>
              <a:rPr lang="en-NZ" sz="2000" b="1" dirty="0"/>
              <a:t>Quality Teaching &amp; Support</a:t>
            </a:r>
          </a:p>
        </p:txBody>
      </p:sp>
      <p:sp>
        <p:nvSpPr>
          <p:cNvPr id="17" name="TextBox 16">
            <a:extLst>
              <a:ext uri="{FF2B5EF4-FFF2-40B4-BE49-F238E27FC236}">
                <a16:creationId xmlns:a16="http://schemas.microsoft.com/office/drawing/2014/main" id="{B6DFF548-BAF9-41D1-8B10-08C187524660}"/>
              </a:ext>
            </a:extLst>
          </p:cNvPr>
          <p:cNvSpPr txBox="1"/>
          <p:nvPr/>
        </p:nvSpPr>
        <p:spPr>
          <a:xfrm rot="16200000">
            <a:off x="4977802" y="3256004"/>
            <a:ext cx="2720930" cy="461665"/>
          </a:xfrm>
          <a:prstGeom prst="rect">
            <a:avLst/>
          </a:prstGeom>
          <a:noFill/>
        </p:spPr>
        <p:txBody>
          <a:bodyPr wrap="square" rtlCol="0">
            <a:spAutoFit/>
          </a:bodyPr>
          <a:lstStyle/>
          <a:p>
            <a:r>
              <a:rPr lang="en-NZ" sz="2400" b="1" dirty="0"/>
              <a:t>Work readiness </a:t>
            </a:r>
          </a:p>
        </p:txBody>
      </p:sp>
      <p:sp>
        <p:nvSpPr>
          <p:cNvPr id="19" name="Oval 18">
            <a:extLst>
              <a:ext uri="{FF2B5EF4-FFF2-40B4-BE49-F238E27FC236}">
                <a16:creationId xmlns:a16="http://schemas.microsoft.com/office/drawing/2014/main" id="{8529D029-868E-4214-81D4-F4D450723D44}"/>
              </a:ext>
            </a:extLst>
          </p:cNvPr>
          <p:cNvSpPr/>
          <p:nvPr/>
        </p:nvSpPr>
        <p:spPr>
          <a:xfrm>
            <a:off x="5486202" y="5165780"/>
            <a:ext cx="1634701" cy="1597763"/>
          </a:xfrm>
          <a:prstGeom prst="ellipse">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400" b="1" dirty="0"/>
              <a:t>Learner</a:t>
            </a:r>
          </a:p>
        </p:txBody>
      </p:sp>
      <p:sp>
        <p:nvSpPr>
          <p:cNvPr id="11" name="TextBox 10">
            <a:extLst>
              <a:ext uri="{FF2B5EF4-FFF2-40B4-BE49-F238E27FC236}">
                <a16:creationId xmlns:a16="http://schemas.microsoft.com/office/drawing/2014/main" id="{44B69FD8-6A0E-490B-A732-0995E74D895A}"/>
              </a:ext>
            </a:extLst>
          </p:cNvPr>
          <p:cNvSpPr txBox="1"/>
          <p:nvPr/>
        </p:nvSpPr>
        <p:spPr>
          <a:xfrm rot="19814505">
            <a:off x="2944586" y="6845203"/>
            <a:ext cx="2645313" cy="461665"/>
          </a:xfrm>
          <a:prstGeom prst="rect">
            <a:avLst/>
          </a:prstGeom>
          <a:noFill/>
        </p:spPr>
        <p:txBody>
          <a:bodyPr wrap="square" rtlCol="0">
            <a:spAutoFit/>
          </a:bodyPr>
          <a:lstStyle/>
          <a:p>
            <a:pPr algn="ctr"/>
            <a:r>
              <a:rPr lang="en-NZ" sz="2400" b="1" dirty="0"/>
              <a:t>Industry  Tutors</a:t>
            </a:r>
          </a:p>
        </p:txBody>
      </p:sp>
      <p:grpSp>
        <p:nvGrpSpPr>
          <p:cNvPr id="21" name="Group 12">
            <a:extLst>
              <a:ext uri="{FF2B5EF4-FFF2-40B4-BE49-F238E27FC236}">
                <a16:creationId xmlns:a16="http://schemas.microsoft.com/office/drawing/2014/main" id="{A7DF2D93-024A-4A1C-AC9E-B5C7FEAB2B6D}"/>
              </a:ext>
            </a:extLst>
          </p:cNvPr>
          <p:cNvGrpSpPr/>
          <p:nvPr/>
        </p:nvGrpSpPr>
        <p:grpSpPr>
          <a:xfrm>
            <a:off x="0" y="8801100"/>
            <a:ext cx="404437" cy="1485900"/>
            <a:chOff x="0" y="0"/>
            <a:chExt cx="152400" cy="559917"/>
          </a:xfrm>
        </p:grpSpPr>
        <p:sp>
          <p:nvSpPr>
            <p:cNvPr id="22" name="Freeform 13">
              <a:extLst>
                <a:ext uri="{FF2B5EF4-FFF2-40B4-BE49-F238E27FC236}">
                  <a16:creationId xmlns:a16="http://schemas.microsoft.com/office/drawing/2014/main" id="{82CCB22C-FE13-429E-B8A4-E4D5D544E64F}"/>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spTree>
    <p:extLst>
      <p:ext uri="{BB962C8B-B14F-4D97-AF65-F5344CB8AC3E}">
        <p14:creationId xmlns:p14="http://schemas.microsoft.com/office/powerpoint/2010/main" val="287858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58572" y="1697294"/>
            <a:ext cx="6229428" cy="8589706"/>
            <a:chOff x="0" y="0"/>
            <a:chExt cx="1640672" cy="2262310"/>
          </a:xfrm>
        </p:grpSpPr>
        <p:sp>
          <p:nvSpPr>
            <p:cNvPr id="3" name="Freeform 3"/>
            <p:cNvSpPr/>
            <p:nvPr/>
          </p:nvSpPr>
          <p:spPr>
            <a:xfrm>
              <a:off x="0" y="0"/>
              <a:ext cx="1640672" cy="2262310"/>
            </a:xfrm>
            <a:custGeom>
              <a:avLst/>
              <a:gdLst/>
              <a:ahLst/>
              <a:cxnLst/>
              <a:rect l="l" t="t" r="r" b="b"/>
              <a:pathLst>
                <a:path w="1640672" h="2262310">
                  <a:moveTo>
                    <a:pt x="0" y="0"/>
                  </a:moveTo>
                  <a:lnTo>
                    <a:pt x="1640672" y="0"/>
                  </a:lnTo>
                  <a:lnTo>
                    <a:pt x="1640672" y="2262310"/>
                  </a:lnTo>
                  <a:lnTo>
                    <a:pt x="0" y="2262310"/>
                  </a:lnTo>
                  <a:close/>
                </a:path>
              </a:pathLst>
            </a:custGeom>
            <a:solidFill>
              <a:srgbClr val="B9CDE5">
                <a:alpha val="69804"/>
              </a:srgbClr>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445939" y="9193522"/>
            <a:ext cx="1626723" cy="937584"/>
          </a:xfrm>
          <a:prstGeom prst="rect">
            <a:avLst/>
          </a:prstGeom>
        </p:spPr>
      </p:pic>
      <p:sp>
        <p:nvSpPr>
          <p:cNvPr id="6" name="TextBox 6"/>
          <p:cNvSpPr txBox="1"/>
          <p:nvPr/>
        </p:nvSpPr>
        <p:spPr>
          <a:xfrm>
            <a:off x="1507349" y="523875"/>
            <a:ext cx="14698922" cy="971550"/>
          </a:xfrm>
          <a:prstGeom prst="rect">
            <a:avLst/>
          </a:prstGeom>
        </p:spPr>
        <p:txBody>
          <a:bodyPr lIns="0" tIns="0" rIns="0" bIns="0" rtlCol="0" anchor="t">
            <a:spAutoFit/>
          </a:bodyPr>
          <a:lstStyle/>
          <a:p>
            <a:pPr>
              <a:lnSpc>
                <a:spcPts val="3720"/>
              </a:lnSpc>
            </a:pPr>
            <a:r>
              <a:rPr lang="en-US" sz="3100" dirty="0">
                <a:solidFill>
                  <a:srgbClr val="EC6417"/>
                </a:solidFill>
                <a:latin typeface="Poppins ExtraBold Bold"/>
              </a:rPr>
              <a:t>Vocational Industry Pathways to enable learners to build confidence, and work readiness and to pathway into meaningful employment.</a:t>
            </a:r>
          </a:p>
        </p:txBody>
      </p:sp>
      <p:graphicFrame>
        <p:nvGraphicFramePr>
          <p:cNvPr id="7" name="Table 7"/>
          <p:cNvGraphicFramePr>
            <a:graphicFrameLocks noGrp="1"/>
          </p:cNvGraphicFramePr>
          <p:nvPr/>
        </p:nvGraphicFramePr>
        <p:xfrm>
          <a:off x="12521507" y="2118912"/>
          <a:ext cx="4924864" cy="1890713"/>
        </p:xfrm>
        <a:graphic>
          <a:graphicData uri="http://schemas.openxmlformats.org/drawingml/2006/table">
            <a:tbl>
              <a:tblPr/>
              <a:tblGrid>
                <a:gridCol w="4924864">
                  <a:extLst>
                    <a:ext uri="{9D8B030D-6E8A-4147-A177-3AD203B41FA5}">
                      <a16:colId xmlns:a16="http://schemas.microsoft.com/office/drawing/2014/main" val="20000"/>
                    </a:ext>
                  </a:extLst>
                </a:gridCol>
              </a:tblGrid>
              <a:tr h="710217">
                <a:tc>
                  <a:txBody>
                    <a:bodyPr/>
                    <a:lstStyle/>
                    <a:p>
                      <a:pPr algn="l">
                        <a:defRPr/>
                      </a:pPr>
                      <a:r>
                        <a:rPr lang="en-US" sz="2799" spc="2" dirty="0">
                          <a:solidFill>
                            <a:srgbClr val="EC6417"/>
                          </a:solidFill>
                          <a:latin typeface="Poppins ExtraBold"/>
                        </a:rPr>
                        <a:t>Learners</a:t>
                      </a:r>
                      <a:endParaRPr lang="en-US" sz="1100" dirty="0"/>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180496">
                <a:tc>
                  <a:txBody>
                    <a:bodyPr/>
                    <a:lstStyle/>
                    <a:p>
                      <a:pPr marL="285750" indent="-285750" algn="l">
                        <a:buFont typeface="Arial" panose="020B0604020202020204" pitchFamily="34" charset="0"/>
                        <a:buChar char="•"/>
                        <a:defRPr/>
                      </a:pPr>
                      <a:r>
                        <a:rPr lang="en-US" sz="2000" dirty="0">
                          <a:latin typeface="Poppins" panose="00000500000000000000" pitchFamily="2" charset="0"/>
                          <a:cs typeface="Poppins" panose="00000500000000000000" pitchFamily="2" charset="0"/>
                        </a:rPr>
                        <a:t>School leavers</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Second chance education</a:t>
                      </a:r>
                    </a:p>
                    <a:p>
                      <a:pPr marL="342900" indent="-342900">
                        <a:buFont typeface="Arial" panose="020B0604020202020204" pitchFamily="34" charset="0"/>
                        <a:buChar char="•"/>
                      </a:pPr>
                      <a:r>
                        <a:rPr lang="en-US" sz="2000" spc="2" dirty="0">
                          <a:solidFill>
                            <a:srgbClr val="203040"/>
                          </a:solidFill>
                          <a:latin typeface="Poppins" panose="00000500000000000000" pitchFamily="2" charset="0"/>
                          <a:cs typeface="Poppins" panose="00000500000000000000" pitchFamily="2" charset="0"/>
                        </a:rPr>
                        <a:t>16-24 </a:t>
                      </a:r>
                      <a:r>
                        <a:rPr lang="en-US" sz="2000" spc="2" dirty="0" err="1">
                          <a:solidFill>
                            <a:srgbClr val="203040"/>
                          </a:solidFill>
                          <a:latin typeface="Poppins" panose="00000500000000000000" pitchFamily="2" charset="0"/>
                          <a:cs typeface="Poppins" panose="00000500000000000000" pitchFamily="2" charset="0"/>
                        </a:rPr>
                        <a:t>yrs</a:t>
                      </a:r>
                      <a:endParaRPr lang="en-US" sz="2000" spc="2" dirty="0">
                        <a:solidFill>
                          <a:srgbClr val="203040"/>
                        </a:solidFill>
                        <a:latin typeface="Poppins" panose="00000500000000000000" pitchFamily="2" charset="0"/>
                        <a:cs typeface="Poppins" panose="00000500000000000000" pitchFamily="2" charset="0"/>
                      </a:endParaRP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grpSp>
        <p:nvGrpSpPr>
          <p:cNvPr id="8" name="Group 8"/>
          <p:cNvGrpSpPr/>
          <p:nvPr/>
        </p:nvGrpSpPr>
        <p:grpSpPr>
          <a:xfrm>
            <a:off x="781771" y="2334292"/>
            <a:ext cx="10916428" cy="7608483"/>
            <a:chOff x="0" y="542454"/>
            <a:chExt cx="14555237" cy="10144644"/>
          </a:xfrm>
        </p:grpSpPr>
        <p:grpSp>
          <p:nvGrpSpPr>
            <p:cNvPr id="9" name="Group 9"/>
            <p:cNvGrpSpPr/>
            <p:nvPr/>
          </p:nvGrpSpPr>
          <p:grpSpPr>
            <a:xfrm>
              <a:off x="169477" y="542454"/>
              <a:ext cx="14325239" cy="1799711"/>
              <a:chOff x="33697" y="111125"/>
              <a:chExt cx="2934612" cy="368682"/>
            </a:xfrm>
          </p:grpSpPr>
          <p:sp>
            <p:nvSpPr>
              <p:cNvPr id="10" name="Freeform 10"/>
              <p:cNvSpPr/>
              <p:nvPr/>
            </p:nvSpPr>
            <p:spPr>
              <a:xfrm>
                <a:off x="33697" y="277727"/>
                <a:ext cx="2934612" cy="202080"/>
              </a:xfrm>
              <a:custGeom>
                <a:avLst/>
                <a:gdLst/>
                <a:ahLst/>
                <a:cxnLst/>
                <a:rect l="l" t="t" r="r" b="b"/>
                <a:pathLst>
                  <a:path w="2980707" h="471517">
                    <a:moveTo>
                      <a:pt x="273050" y="0"/>
                    </a:moveTo>
                    <a:lnTo>
                      <a:pt x="0" y="235758"/>
                    </a:lnTo>
                    <a:lnTo>
                      <a:pt x="273050" y="471517"/>
                    </a:lnTo>
                    <a:lnTo>
                      <a:pt x="273050" y="338167"/>
                    </a:lnTo>
                    <a:lnTo>
                      <a:pt x="2707657" y="338167"/>
                    </a:lnTo>
                    <a:lnTo>
                      <a:pt x="2707657" y="471517"/>
                    </a:lnTo>
                    <a:lnTo>
                      <a:pt x="2980707" y="235758"/>
                    </a:lnTo>
                    <a:lnTo>
                      <a:pt x="2707657" y="0"/>
                    </a:lnTo>
                    <a:lnTo>
                      <a:pt x="2707657" y="133350"/>
                    </a:lnTo>
                    <a:lnTo>
                      <a:pt x="273050" y="133350"/>
                    </a:lnTo>
                    <a:lnTo>
                      <a:pt x="273050" y="0"/>
                    </a:lnTo>
                    <a:close/>
                  </a:path>
                </a:pathLst>
              </a:custGeom>
              <a:solidFill>
                <a:srgbClr val="EC6417"/>
              </a:solidFill>
            </p:spPr>
          </p:sp>
          <p:sp>
            <p:nvSpPr>
              <p:cNvPr id="11" name="TextBox 11"/>
              <p:cNvSpPr txBox="1"/>
              <p:nvPr/>
            </p:nvSpPr>
            <p:spPr>
              <a:xfrm>
                <a:off x="101600" y="111125"/>
                <a:ext cx="609600" cy="282575"/>
              </a:xfrm>
              <a:prstGeom prst="rect">
                <a:avLst/>
              </a:prstGeom>
            </p:spPr>
            <p:txBody>
              <a:bodyPr lIns="50800" tIns="50800" rIns="50800" bIns="50800" rtlCol="0" anchor="ctr"/>
              <a:lstStyle/>
              <a:p>
                <a:pPr algn="ctr">
                  <a:lnSpc>
                    <a:spcPts val="2564"/>
                  </a:lnSpc>
                </a:pPr>
                <a:endParaRPr/>
              </a:p>
            </p:txBody>
          </p:sp>
        </p:grpSp>
        <p:grpSp>
          <p:nvGrpSpPr>
            <p:cNvPr id="12" name="Group 12"/>
            <p:cNvGrpSpPr/>
            <p:nvPr/>
          </p:nvGrpSpPr>
          <p:grpSpPr>
            <a:xfrm>
              <a:off x="4986" y="6579939"/>
              <a:ext cx="14550251" cy="4107159"/>
              <a:chOff x="0" y="-28575"/>
              <a:chExt cx="2980707" cy="841375"/>
            </a:xfrm>
          </p:grpSpPr>
          <p:sp>
            <p:nvSpPr>
              <p:cNvPr id="13" name="Freeform 13"/>
              <p:cNvSpPr/>
              <p:nvPr/>
            </p:nvSpPr>
            <p:spPr>
              <a:xfrm>
                <a:off x="0" y="0"/>
                <a:ext cx="2980707" cy="109615"/>
              </a:xfrm>
              <a:custGeom>
                <a:avLst/>
                <a:gdLst/>
                <a:ahLst/>
                <a:cxnLst/>
                <a:rect l="l" t="t" r="r" b="b"/>
                <a:pathLst>
                  <a:path w="2980707" h="160806">
                    <a:moveTo>
                      <a:pt x="0" y="0"/>
                    </a:moveTo>
                    <a:lnTo>
                      <a:pt x="2980707" y="0"/>
                    </a:lnTo>
                    <a:lnTo>
                      <a:pt x="2980707" y="160806"/>
                    </a:lnTo>
                    <a:lnTo>
                      <a:pt x="0" y="160806"/>
                    </a:lnTo>
                    <a:close/>
                  </a:path>
                </a:pathLst>
              </a:custGeom>
              <a:solidFill>
                <a:srgbClr val="EC6417"/>
              </a:solidFill>
            </p:spPr>
          </p:sp>
          <p:sp>
            <p:nvSpPr>
              <p:cNvPr id="14" name="TextBox 14"/>
              <p:cNvSpPr txBox="1"/>
              <p:nvPr/>
            </p:nvSpPr>
            <p:spPr>
              <a:xfrm>
                <a:off x="0" y="-28575"/>
                <a:ext cx="812800" cy="841375"/>
              </a:xfrm>
              <a:prstGeom prst="rect">
                <a:avLst/>
              </a:prstGeom>
            </p:spPr>
            <p:txBody>
              <a:bodyPr lIns="50800" tIns="50800" rIns="50800" bIns="50800" rtlCol="0" anchor="ctr"/>
              <a:lstStyle/>
              <a:p>
                <a:pPr algn="ctr">
                  <a:lnSpc>
                    <a:spcPts val="2564"/>
                  </a:lnSpc>
                </a:pPr>
                <a:endParaRPr/>
              </a:p>
            </p:txBody>
          </p:sp>
        </p:grpSp>
        <p:grpSp>
          <p:nvGrpSpPr>
            <p:cNvPr id="15" name="Group 15"/>
            <p:cNvGrpSpPr/>
            <p:nvPr/>
          </p:nvGrpSpPr>
          <p:grpSpPr>
            <a:xfrm>
              <a:off x="6813947" y="7010788"/>
              <a:ext cx="948168" cy="1555726"/>
              <a:chOff x="147493" y="-28575"/>
              <a:chExt cx="517812" cy="849611"/>
            </a:xfrm>
          </p:grpSpPr>
          <p:sp>
            <p:nvSpPr>
              <p:cNvPr id="16" name="Freeform 16"/>
              <p:cNvSpPr/>
              <p:nvPr/>
            </p:nvSpPr>
            <p:spPr>
              <a:xfrm>
                <a:off x="147493" y="95254"/>
                <a:ext cx="517812" cy="725782"/>
              </a:xfrm>
              <a:custGeom>
                <a:avLst/>
                <a:gdLst/>
                <a:ahLst/>
                <a:cxnLst/>
                <a:rect l="l" t="t" r="r" b="b"/>
                <a:pathLst>
                  <a:path w="800110" h="725782">
                    <a:moveTo>
                      <a:pt x="400055" y="725782"/>
                    </a:moveTo>
                    <a:lnTo>
                      <a:pt x="0" y="319382"/>
                    </a:lnTo>
                    <a:lnTo>
                      <a:pt x="203200" y="319382"/>
                    </a:lnTo>
                    <a:lnTo>
                      <a:pt x="203200" y="0"/>
                    </a:lnTo>
                    <a:lnTo>
                      <a:pt x="596910" y="0"/>
                    </a:lnTo>
                    <a:lnTo>
                      <a:pt x="596910" y="319382"/>
                    </a:lnTo>
                    <a:lnTo>
                      <a:pt x="800110" y="319382"/>
                    </a:lnTo>
                    <a:lnTo>
                      <a:pt x="400055" y="725782"/>
                    </a:lnTo>
                    <a:close/>
                  </a:path>
                </a:pathLst>
              </a:custGeom>
              <a:solidFill>
                <a:srgbClr val="EC6417"/>
              </a:solidFill>
            </p:spPr>
          </p:sp>
          <p:sp>
            <p:nvSpPr>
              <p:cNvPr id="17" name="TextBox 17"/>
              <p:cNvSpPr txBox="1"/>
              <p:nvPr/>
            </p:nvSpPr>
            <p:spPr>
              <a:xfrm>
                <a:off x="203200" y="-28575"/>
                <a:ext cx="406400" cy="739775"/>
              </a:xfrm>
              <a:prstGeom prst="rect">
                <a:avLst/>
              </a:prstGeom>
            </p:spPr>
            <p:txBody>
              <a:bodyPr lIns="50800" tIns="50800" rIns="50800" bIns="50800" rtlCol="0" anchor="ctr"/>
              <a:lstStyle/>
              <a:p>
                <a:pPr algn="ctr">
                  <a:lnSpc>
                    <a:spcPts val="2564"/>
                  </a:lnSpc>
                </a:pPr>
                <a:endParaRPr/>
              </a:p>
            </p:txBody>
          </p:sp>
        </p:grpSp>
        <p:grpSp>
          <p:nvGrpSpPr>
            <p:cNvPr id="18" name="Group 18"/>
            <p:cNvGrpSpPr/>
            <p:nvPr/>
          </p:nvGrpSpPr>
          <p:grpSpPr>
            <a:xfrm>
              <a:off x="4986" y="2473140"/>
              <a:ext cx="4065597" cy="4074844"/>
              <a:chOff x="0" y="0"/>
              <a:chExt cx="1675130" cy="1678940"/>
            </a:xfrm>
          </p:grpSpPr>
          <p:sp>
            <p:nvSpPr>
              <p:cNvPr id="19" name="Freeform 19"/>
              <p:cNvSpPr/>
              <p:nvPr/>
            </p:nvSpPr>
            <p:spPr>
              <a:xfrm>
                <a:off x="92710" y="106680"/>
                <a:ext cx="1570990" cy="1559560"/>
              </a:xfrm>
              <a:custGeom>
                <a:avLst/>
                <a:gdLst/>
                <a:ahLst/>
                <a:cxnLst/>
                <a:rect l="l" t="t" r="r" b="b"/>
                <a:pathLst>
                  <a:path w="1570990" h="1559560">
                    <a:moveTo>
                      <a:pt x="1544320" y="1370330"/>
                    </a:moveTo>
                    <a:cubicBezTo>
                      <a:pt x="1544320" y="1457960"/>
                      <a:pt x="1468120" y="1529080"/>
                      <a:pt x="1386840" y="1529080"/>
                    </a:cubicBezTo>
                    <a:lnTo>
                      <a:pt x="66040" y="1529080"/>
                    </a:lnTo>
                    <a:cubicBezTo>
                      <a:pt x="43180" y="1529080"/>
                      <a:pt x="20320" y="1524000"/>
                      <a:pt x="0" y="1515110"/>
                    </a:cubicBezTo>
                    <a:cubicBezTo>
                      <a:pt x="26670" y="1543050"/>
                      <a:pt x="63500" y="1559560"/>
                      <a:pt x="104140" y="1559560"/>
                    </a:cubicBezTo>
                    <a:lnTo>
                      <a:pt x="1424940" y="1559560"/>
                    </a:lnTo>
                    <a:cubicBezTo>
                      <a:pt x="1504950" y="1559560"/>
                      <a:pt x="1570990" y="1493520"/>
                      <a:pt x="1570990" y="1413510"/>
                    </a:cubicBezTo>
                    <a:lnTo>
                      <a:pt x="1570990" y="95250"/>
                    </a:lnTo>
                    <a:cubicBezTo>
                      <a:pt x="1570990" y="58420"/>
                      <a:pt x="1557020" y="25400"/>
                      <a:pt x="1535430" y="0"/>
                    </a:cubicBezTo>
                    <a:cubicBezTo>
                      <a:pt x="1541780" y="16510"/>
                      <a:pt x="1544320" y="34290"/>
                      <a:pt x="1544320" y="52070"/>
                    </a:cubicBezTo>
                    <a:lnTo>
                      <a:pt x="1544320" y="1370330"/>
                    </a:lnTo>
                    <a:lnTo>
                      <a:pt x="1544320" y="1370330"/>
                    </a:lnTo>
                    <a:close/>
                  </a:path>
                </a:pathLst>
              </a:custGeom>
              <a:solidFill>
                <a:srgbClr val="EC6417"/>
              </a:solidFill>
            </p:spPr>
          </p:sp>
          <p:sp>
            <p:nvSpPr>
              <p:cNvPr id="20" name="Freeform 20"/>
              <p:cNvSpPr/>
              <p:nvPr/>
            </p:nvSpPr>
            <p:spPr>
              <a:xfrm>
                <a:off x="12700" y="12700"/>
                <a:ext cx="1610360" cy="1610360"/>
              </a:xfrm>
              <a:custGeom>
                <a:avLst/>
                <a:gdLst/>
                <a:ahLst/>
                <a:cxnLst/>
                <a:rect l="l" t="t" r="r" b="b"/>
                <a:pathLst>
                  <a:path w="1610360" h="1610360">
                    <a:moveTo>
                      <a:pt x="146050" y="1610360"/>
                    </a:moveTo>
                    <a:lnTo>
                      <a:pt x="1464310" y="1610360"/>
                    </a:lnTo>
                    <a:cubicBezTo>
                      <a:pt x="1544320" y="1610360"/>
                      <a:pt x="1610360" y="1544320"/>
                      <a:pt x="1610360" y="1464310"/>
                    </a:cubicBezTo>
                    <a:lnTo>
                      <a:pt x="1610360" y="146050"/>
                    </a:lnTo>
                    <a:cubicBezTo>
                      <a:pt x="1610360" y="66040"/>
                      <a:pt x="1544320" y="0"/>
                      <a:pt x="1464310" y="0"/>
                    </a:cubicBezTo>
                    <a:lnTo>
                      <a:pt x="146050" y="0"/>
                    </a:lnTo>
                    <a:cubicBezTo>
                      <a:pt x="66040" y="0"/>
                      <a:pt x="0" y="66040"/>
                      <a:pt x="0" y="146050"/>
                    </a:cubicBezTo>
                    <a:lnTo>
                      <a:pt x="0" y="1464310"/>
                    </a:lnTo>
                    <a:cubicBezTo>
                      <a:pt x="0" y="1545590"/>
                      <a:pt x="66040" y="1610360"/>
                      <a:pt x="146050" y="1610360"/>
                    </a:cubicBezTo>
                    <a:close/>
                  </a:path>
                </a:pathLst>
              </a:custGeom>
              <a:solidFill>
                <a:srgbClr val="F8F4EF"/>
              </a:solidFill>
            </p:spPr>
          </p:sp>
          <p:sp>
            <p:nvSpPr>
              <p:cNvPr id="21" name="Freeform 21"/>
              <p:cNvSpPr/>
              <p:nvPr/>
            </p:nvSpPr>
            <p:spPr>
              <a:xfrm>
                <a:off x="0" y="0"/>
                <a:ext cx="1675130" cy="1678940"/>
              </a:xfrm>
              <a:custGeom>
                <a:avLst/>
                <a:gdLst/>
                <a:ahLst/>
                <a:cxnLst/>
                <a:rect l="l" t="t" r="r" b="b"/>
                <a:pathLst>
                  <a:path w="1675130" h="1678940">
                    <a:moveTo>
                      <a:pt x="1611630" y="74930"/>
                    </a:moveTo>
                    <a:cubicBezTo>
                      <a:pt x="1583690" y="30480"/>
                      <a:pt x="1534160" y="0"/>
                      <a:pt x="1477010" y="0"/>
                    </a:cubicBezTo>
                    <a:lnTo>
                      <a:pt x="158750" y="0"/>
                    </a:lnTo>
                    <a:cubicBezTo>
                      <a:pt x="71120" y="0"/>
                      <a:pt x="0" y="71120"/>
                      <a:pt x="0" y="158750"/>
                    </a:cubicBezTo>
                    <a:lnTo>
                      <a:pt x="0" y="1477010"/>
                    </a:lnTo>
                    <a:cubicBezTo>
                      <a:pt x="0" y="1529080"/>
                      <a:pt x="25400" y="1574800"/>
                      <a:pt x="63500" y="1604010"/>
                    </a:cubicBezTo>
                    <a:cubicBezTo>
                      <a:pt x="91440" y="1648460"/>
                      <a:pt x="140970" y="1678940"/>
                      <a:pt x="198120" y="1678940"/>
                    </a:cubicBezTo>
                    <a:lnTo>
                      <a:pt x="1516380" y="1678940"/>
                    </a:lnTo>
                    <a:cubicBezTo>
                      <a:pt x="1604010" y="1678940"/>
                      <a:pt x="1675130" y="1607820"/>
                      <a:pt x="1675130" y="1520190"/>
                    </a:cubicBezTo>
                    <a:lnTo>
                      <a:pt x="1675130" y="201930"/>
                    </a:lnTo>
                    <a:cubicBezTo>
                      <a:pt x="1675130" y="149860"/>
                      <a:pt x="1649730" y="104140"/>
                      <a:pt x="1611630" y="74930"/>
                    </a:cubicBezTo>
                    <a:close/>
                    <a:moveTo>
                      <a:pt x="12700" y="1477010"/>
                    </a:moveTo>
                    <a:lnTo>
                      <a:pt x="12700" y="158750"/>
                    </a:lnTo>
                    <a:cubicBezTo>
                      <a:pt x="12700" y="78740"/>
                      <a:pt x="78740" y="12700"/>
                      <a:pt x="158750" y="12700"/>
                    </a:cubicBezTo>
                    <a:lnTo>
                      <a:pt x="1477010" y="12700"/>
                    </a:lnTo>
                    <a:cubicBezTo>
                      <a:pt x="1557020" y="12700"/>
                      <a:pt x="1623060" y="78740"/>
                      <a:pt x="1623060" y="158750"/>
                    </a:cubicBezTo>
                    <a:lnTo>
                      <a:pt x="1623060" y="1477010"/>
                    </a:lnTo>
                    <a:cubicBezTo>
                      <a:pt x="1623060" y="1557020"/>
                      <a:pt x="1557020" y="1623060"/>
                      <a:pt x="1477010" y="1623060"/>
                    </a:cubicBezTo>
                    <a:lnTo>
                      <a:pt x="158750" y="1623060"/>
                    </a:lnTo>
                    <a:cubicBezTo>
                      <a:pt x="78740" y="1623060"/>
                      <a:pt x="12700" y="1558290"/>
                      <a:pt x="12700" y="1477010"/>
                    </a:cubicBezTo>
                    <a:close/>
                    <a:moveTo>
                      <a:pt x="1663700" y="1520190"/>
                    </a:moveTo>
                    <a:cubicBezTo>
                      <a:pt x="1663700" y="1600200"/>
                      <a:pt x="1596390" y="1666240"/>
                      <a:pt x="1516380" y="1666240"/>
                    </a:cubicBezTo>
                    <a:lnTo>
                      <a:pt x="198120" y="1666240"/>
                    </a:lnTo>
                    <a:cubicBezTo>
                      <a:pt x="157480" y="1666240"/>
                      <a:pt x="120650" y="1649730"/>
                      <a:pt x="93980" y="1621790"/>
                    </a:cubicBezTo>
                    <a:cubicBezTo>
                      <a:pt x="114300" y="1630680"/>
                      <a:pt x="135890" y="1635760"/>
                      <a:pt x="160020" y="1635760"/>
                    </a:cubicBezTo>
                    <a:lnTo>
                      <a:pt x="1478280" y="1635760"/>
                    </a:lnTo>
                    <a:cubicBezTo>
                      <a:pt x="1565910" y="1635760"/>
                      <a:pt x="1637030" y="1564640"/>
                      <a:pt x="1637030" y="1477010"/>
                    </a:cubicBezTo>
                    <a:lnTo>
                      <a:pt x="1637030" y="158750"/>
                    </a:lnTo>
                    <a:cubicBezTo>
                      <a:pt x="1637030" y="140970"/>
                      <a:pt x="1633220" y="123190"/>
                      <a:pt x="1628140" y="106680"/>
                    </a:cubicBezTo>
                    <a:cubicBezTo>
                      <a:pt x="1649730" y="132080"/>
                      <a:pt x="1663700" y="165100"/>
                      <a:pt x="1663700" y="201930"/>
                    </a:cubicBezTo>
                    <a:lnTo>
                      <a:pt x="1663700" y="1520190"/>
                    </a:lnTo>
                    <a:cubicBezTo>
                      <a:pt x="1663700" y="1520190"/>
                      <a:pt x="1663700" y="1520190"/>
                      <a:pt x="1663700" y="1520190"/>
                    </a:cubicBezTo>
                    <a:close/>
                  </a:path>
                </a:pathLst>
              </a:custGeom>
              <a:solidFill>
                <a:srgbClr val="EC6417"/>
              </a:solidFill>
            </p:spPr>
          </p:sp>
        </p:grpSp>
        <p:pic>
          <p:nvPicPr>
            <p:cNvPr id="22" name="Picture 22"/>
            <p:cNvPicPr>
              <a:picLocks noChangeAspect="1"/>
            </p:cNvPicPr>
            <p:nvPr/>
          </p:nvPicPr>
          <p:blipFill>
            <a:blip r:embed="rId4">
              <a:alphaModFix amt="7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207865" y="3659706"/>
              <a:ext cx="903455" cy="1701713"/>
            </a:xfrm>
            <a:prstGeom prst="rect">
              <a:avLst/>
            </a:prstGeom>
          </p:spPr>
        </p:pic>
        <p:grpSp>
          <p:nvGrpSpPr>
            <p:cNvPr id="23" name="Group 23"/>
            <p:cNvGrpSpPr/>
            <p:nvPr/>
          </p:nvGrpSpPr>
          <p:grpSpPr>
            <a:xfrm>
              <a:off x="5248601" y="2473140"/>
              <a:ext cx="4065597" cy="4074844"/>
              <a:chOff x="0" y="0"/>
              <a:chExt cx="1675130" cy="1678940"/>
            </a:xfrm>
          </p:grpSpPr>
          <p:sp>
            <p:nvSpPr>
              <p:cNvPr id="24" name="Freeform 24"/>
              <p:cNvSpPr/>
              <p:nvPr/>
            </p:nvSpPr>
            <p:spPr>
              <a:xfrm>
                <a:off x="92710" y="106680"/>
                <a:ext cx="1570990" cy="1559560"/>
              </a:xfrm>
              <a:custGeom>
                <a:avLst/>
                <a:gdLst/>
                <a:ahLst/>
                <a:cxnLst/>
                <a:rect l="l" t="t" r="r" b="b"/>
                <a:pathLst>
                  <a:path w="1570990" h="1559560">
                    <a:moveTo>
                      <a:pt x="1544320" y="1370330"/>
                    </a:moveTo>
                    <a:cubicBezTo>
                      <a:pt x="1544320" y="1457960"/>
                      <a:pt x="1468120" y="1529080"/>
                      <a:pt x="1386840" y="1529080"/>
                    </a:cubicBezTo>
                    <a:lnTo>
                      <a:pt x="66040" y="1529080"/>
                    </a:lnTo>
                    <a:cubicBezTo>
                      <a:pt x="43180" y="1529080"/>
                      <a:pt x="20320" y="1524000"/>
                      <a:pt x="0" y="1515110"/>
                    </a:cubicBezTo>
                    <a:cubicBezTo>
                      <a:pt x="26670" y="1543050"/>
                      <a:pt x="63500" y="1559560"/>
                      <a:pt x="104140" y="1559560"/>
                    </a:cubicBezTo>
                    <a:lnTo>
                      <a:pt x="1424940" y="1559560"/>
                    </a:lnTo>
                    <a:cubicBezTo>
                      <a:pt x="1504950" y="1559560"/>
                      <a:pt x="1570990" y="1493520"/>
                      <a:pt x="1570990" y="1413510"/>
                    </a:cubicBezTo>
                    <a:lnTo>
                      <a:pt x="1570990" y="95250"/>
                    </a:lnTo>
                    <a:cubicBezTo>
                      <a:pt x="1570990" y="58420"/>
                      <a:pt x="1557020" y="25400"/>
                      <a:pt x="1535430" y="0"/>
                    </a:cubicBezTo>
                    <a:cubicBezTo>
                      <a:pt x="1541780" y="16510"/>
                      <a:pt x="1544320" y="34290"/>
                      <a:pt x="1544320" y="52070"/>
                    </a:cubicBezTo>
                    <a:lnTo>
                      <a:pt x="1544320" y="1370330"/>
                    </a:lnTo>
                    <a:lnTo>
                      <a:pt x="1544320" y="1370330"/>
                    </a:lnTo>
                    <a:close/>
                  </a:path>
                </a:pathLst>
              </a:custGeom>
              <a:solidFill>
                <a:srgbClr val="EC6417"/>
              </a:solidFill>
            </p:spPr>
          </p:sp>
          <p:sp>
            <p:nvSpPr>
              <p:cNvPr id="25" name="Freeform 25"/>
              <p:cNvSpPr/>
              <p:nvPr/>
            </p:nvSpPr>
            <p:spPr>
              <a:xfrm>
                <a:off x="12700" y="12700"/>
                <a:ext cx="1610360" cy="1610360"/>
              </a:xfrm>
              <a:custGeom>
                <a:avLst/>
                <a:gdLst/>
                <a:ahLst/>
                <a:cxnLst/>
                <a:rect l="l" t="t" r="r" b="b"/>
                <a:pathLst>
                  <a:path w="1610360" h="1610360">
                    <a:moveTo>
                      <a:pt x="146050" y="1610360"/>
                    </a:moveTo>
                    <a:lnTo>
                      <a:pt x="1464310" y="1610360"/>
                    </a:lnTo>
                    <a:cubicBezTo>
                      <a:pt x="1544320" y="1610360"/>
                      <a:pt x="1610360" y="1544320"/>
                      <a:pt x="1610360" y="1464310"/>
                    </a:cubicBezTo>
                    <a:lnTo>
                      <a:pt x="1610360" y="146050"/>
                    </a:lnTo>
                    <a:cubicBezTo>
                      <a:pt x="1610360" y="66040"/>
                      <a:pt x="1544320" y="0"/>
                      <a:pt x="1464310" y="0"/>
                    </a:cubicBezTo>
                    <a:lnTo>
                      <a:pt x="146050" y="0"/>
                    </a:lnTo>
                    <a:cubicBezTo>
                      <a:pt x="66040" y="0"/>
                      <a:pt x="0" y="66040"/>
                      <a:pt x="0" y="146050"/>
                    </a:cubicBezTo>
                    <a:lnTo>
                      <a:pt x="0" y="1464310"/>
                    </a:lnTo>
                    <a:cubicBezTo>
                      <a:pt x="0" y="1545590"/>
                      <a:pt x="66040" y="1610360"/>
                      <a:pt x="146050" y="1610360"/>
                    </a:cubicBezTo>
                    <a:close/>
                  </a:path>
                </a:pathLst>
              </a:custGeom>
              <a:solidFill>
                <a:srgbClr val="F8F4EF"/>
              </a:solidFill>
            </p:spPr>
          </p:sp>
          <p:sp>
            <p:nvSpPr>
              <p:cNvPr id="26" name="Freeform 26"/>
              <p:cNvSpPr/>
              <p:nvPr/>
            </p:nvSpPr>
            <p:spPr>
              <a:xfrm>
                <a:off x="0" y="0"/>
                <a:ext cx="1675130" cy="1678940"/>
              </a:xfrm>
              <a:custGeom>
                <a:avLst/>
                <a:gdLst/>
                <a:ahLst/>
                <a:cxnLst/>
                <a:rect l="l" t="t" r="r" b="b"/>
                <a:pathLst>
                  <a:path w="1675130" h="1678940">
                    <a:moveTo>
                      <a:pt x="1611630" y="74930"/>
                    </a:moveTo>
                    <a:cubicBezTo>
                      <a:pt x="1583690" y="30480"/>
                      <a:pt x="1534160" y="0"/>
                      <a:pt x="1477010" y="0"/>
                    </a:cubicBezTo>
                    <a:lnTo>
                      <a:pt x="158750" y="0"/>
                    </a:lnTo>
                    <a:cubicBezTo>
                      <a:pt x="71120" y="0"/>
                      <a:pt x="0" y="71120"/>
                      <a:pt x="0" y="158750"/>
                    </a:cubicBezTo>
                    <a:lnTo>
                      <a:pt x="0" y="1477010"/>
                    </a:lnTo>
                    <a:cubicBezTo>
                      <a:pt x="0" y="1529080"/>
                      <a:pt x="25400" y="1574800"/>
                      <a:pt x="63500" y="1604010"/>
                    </a:cubicBezTo>
                    <a:cubicBezTo>
                      <a:pt x="91440" y="1648460"/>
                      <a:pt x="140970" y="1678940"/>
                      <a:pt x="198120" y="1678940"/>
                    </a:cubicBezTo>
                    <a:lnTo>
                      <a:pt x="1516380" y="1678940"/>
                    </a:lnTo>
                    <a:cubicBezTo>
                      <a:pt x="1604010" y="1678940"/>
                      <a:pt x="1675130" y="1607820"/>
                      <a:pt x="1675130" y="1520190"/>
                    </a:cubicBezTo>
                    <a:lnTo>
                      <a:pt x="1675130" y="201930"/>
                    </a:lnTo>
                    <a:cubicBezTo>
                      <a:pt x="1675130" y="149860"/>
                      <a:pt x="1649730" y="104140"/>
                      <a:pt x="1611630" y="74930"/>
                    </a:cubicBezTo>
                    <a:close/>
                    <a:moveTo>
                      <a:pt x="12700" y="1477010"/>
                    </a:moveTo>
                    <a:lnTo>
                      <a:pt x="12700" y="158750"/>
                    </a:lnTo>
                    <a:cubicBezTo>
                      <a:pt x="12700" y="78740"/>
                      <a:pt x="78740" y="12700"/>
                      <a:pt x="158750" y="12700"/>
                    </a:cubicBezTo>
                    <a:lnTo>
                      <a:pt x="1477010" y="12700"/>
                    </a:lnTo>
                    <a:cubicBezTo>
                      <a:pt x="1557020" y="12700"/>
                      <a:pt x="1623060" y="78740"/>
                      <a:pt x="1623060" y="158750"/>
                    </a:cubicBezTo>
                    <a:lnTo>
                      <a:pt x="1623060" y="1477010"/>
                    </a:lnTo>
                    <a:cubicBezTo>
                      <a:pt x="1623060" y="1557020"/>
                      <a:pt x="1557020" y="1623060"/>
                      <a:pt x="1477010" y="1623060"/>
                    </a:cubicBezTo>
                    <a:lnTo>
                      <a:pt x="158750" y="1623060"/>
                    </a:lnTo>
                    <a:cubicBezTo>
                      <a:pt x="78740" y="1623060"/>
                      <a:pt x="12700" y="1558290"/>
                      <a:pt x="12700" y="1477010"/>
                    </a:cubicBezTo>
                    <a:close/>
                    <a:moveTo>
                      <a:pt x="1663700" y="1520190"/>
                    </a:moveTo>
                    <a:cubicBezTo>
                      <a:pt x="1663700" y="1600200"/>
                      <a:pt x="1596390" y="1666240"/>
                      <a:pt x="1516380" y="1666240"/>
                    </a:cubicBezTo>
                    <a:lnTo>
                      <a:pt x="198120" y="1666240"/>
                    </a:lnTo>
                    <a:cubicBezTo>
                      <a:pt x="157480" y="1666240"/>
                      <a:pt x="120650" y="1649730"/>
                      <a:pt x="93980" y="1621790"/>
                    </a:cubicBezTo>
                    <a:cubicBezTo>
                      <a:pt x="114300" y="1630680"/>
                      <a:pt x="135890" y="1635760"/>
                      <a:pt x="160020" y="1635760"/>
                    </a:cubicBezTo>
                    <a:lnTo>
                      <a:pt x="1478280" y="1635760"/>
                    </a:lnTo>
                    <a:cubicBezTo>
                      <a:pt x="1565910" y="1635760"/>
                      <a:pt x="1637030" y="1564640"/>
                      <a:pt x="1637030" y="1477010"/>
                    </a:cubicBezTo>
                    <a:lnTo>
                      <a:pt x="1637030" y="158750"/>
                    </a:lnTo>
                    <a:cubicBezTo>
                      <a:pt x="1637030" y="140970"/>
                      <a:pt x="1633220" y="123190"/>
                      <a:pt x="1628140" y="106680"/>
                    </a:cubicBezTo>
                    <a:cubicBezTo>
                      <a:pt x="1649730" y="132080"/>
                      <a:pt x="1663700" y="165100"/>
                      <a:pt x="1663700" y="201930"/>
                    </a:cubicBezTo>
                    <a:lnTo>
                      <a:pt x="1663700" y="1520190"/>
                    </a:lnTo>
                    <a:cubicBezTo>
                      <a:pt x="1663700" y="1520190"/>
                      <a:pt x="1663700" y="1520190"/>
                      <a:pt x="1663700" y="1520190"/>
                    </a:cubicBezTo>
                    <a:close/>
                  </a:path>
                </a:pathLst>
              </a:custGeom>
              <a:solidFill>
                <a:srgbClr val="EC6417"/>
              </a:solidFill>
            </p:spPr>
          </p:sp>
        </p:grpSp>
        <p:pic>
          <p:nvPicPr>
            <p:cNvPr id="27" name="Picture 27"/>
            <p:cNvPicPr>
              <a:picLocks noChangeAspect="1"/>
            </p:cNvPicPr>
            <p:nvPr/>
          </p:nvPicPr>
          <p:blipFill>
            <a:blip r:embed="rId4">
              <a:alphaModFix amt="7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448903" y="3659706"/>
              <a:ext cx="903455" cy="1701713"/>
            </a:xfrm>
            <a:prstGeom prst="rect">
              <a:avLst/>
            </a:prstGeom>
          </p:spPr>
        </p:pic>
        <p:grpSp>
          <p:nvGrpSpPr>
            <p:cNvPr id="28" name="Group 28"/>
            <p:cNvGrpSpPr/>
            <p:nvPr/>
          </p:nvGrpSpPr>
          <p:grpSpPr>
            <a:xfrm>
              <a:off x="10489640" y="2473140"/>
              <a:ext cx="4065597" cy="4074844"/>
              <a:chOff x="0" y="0"/>
              <a:chExt cx="1675130" cy="1678940"/>
            </a:xfrm>
          </p:grpSpPr>
          <p:sp>
            <p:nvSpPr>
              <p:cNvPr id="29" name="Freeform 29"/>
              <p:cNvSpPr/>
              <p:nvPr/>
            </p:nvSpPr>
            <p:spPr>
              <a:xfrm>
                <a:off x="92710" y="106680"/>
                <a:ext cx="1570990" cy="1559560"/>
              </a:xfrm>
              <a:custGeom>
                <a:avLst/>
                <a:gdLst/>
                <a:ahLst/>
                <a:cxnLst/>
                <a:rect l="l" t="t" r="r" b="b"/>
                <a:pathLst>
                  <a:path w="1570990" h="1559560">
                    <a:moveTo>
                      <a:pt x="1544320" y="1370330"/>
                    </a:moveTo>
                    <a:cubicBezTo>
                      <a:pt x="1544320" y="1457960"/>
                      <a:pt x="1468120" y="1529080"/>
                      <a:pt x="1386840" y="1529080"/>
                    </a:cubicBezTo>
                    <a:lnTo>
                      <a:pt x="66040" y="1529080"/>
                    </a:lnTo>
                    <a:cubicBezTo>
                      <a:pt x="43180" y="1529080"/>
                      <a:pt x="20320" y="1524000"/>
                      <a:pt x="0" y="1515110"/>
                    </a:cubicBezTo>
                    <a:cubicBezTo>
                      <a:pt x="26670" y="1543050"/>
                      <a:pt x="63500" y="1559560"/>
                      <a:pt x="104140" y="1559560"/>
                    </a:cubicBezTo>
                    <a:lnTo>
                      <a:pt x="1424940" y="1559560"/>
                    </a:lnTo>
                    <a:cubicBezTo>
                      <a:pt x="1504950" y="1559560"/>
                      <a:pt x="1570990" y="1493520"/>
                      <a:pt x="1570990" y="1413510"/>
                    </a:cubicBezTo>
                    <a:lnTo>
                      <a:pt x="1570990" y="95250"/>
                    </a:lnTo>
                    <a:cubicBezTo>
                      <a:pt x="1570990" y="58420"/>
                      <a:pt x="1557020" y="25400"/>
                      <a:pt x="1535430" y="0"/>
                    </a:cubicBezTo>
                    <a:cubicBezTo>
                      <a:pt x="1541780" y="16510"/>
                      <a:pt x="1544320" y="34290"/>
                      <a:pt x="1544320" y="52070"/>
                    </a:cubicBezTo>
                    <a:lnTo>
                      <a:pt x="1544320" y="1370330"/>
                    </a:lnTo>
                    <a:lnTo>
                      <a:pt x="1544320" y="1370330"/>
                    </a:lnTo>
                    <a:close/>
                  </a:path>
                </a:pathLst>
              </a:custGeom>
              <a:solidFill>
                <a:srgbClr val="EC6417"/>
              </a:solidFill>
            </p:spPr>
          </p:sp>
          <p:sp>
            <p:nvSpPr>
              <p:cNvPr id="30" name="Freeform 30"/>
              <p:cNvSpPr/>
              <p:nvPr/>
            </p:nvSpPr>
            <p:spPr>
              <a:xfrm>
                <a:off x="12700" y="12700"/>
                <a:ext cx="1610360" cy="1610360"/>
              </a:xfrm>
              <a:custGeom>
                <a:avLst/>
                <a:gdLst/>
                <a:ahLst/>
                <a:cxnLst/>
                <a:rect l="l" t="t" r="r" b="b"/>
                <a:pathLst>
                  <a:path w="1610360" h="1610360">
                    <a:moveTo>
                      <a:pt x="146050" y="1610360"/>
                    </a:moveTo>
                    <a:lnTo>
                      <a:pt x="1464310" y="1610360"/>
                    </a:lnTo>
                    <a:cubicBezTo>
                      <a:pt x="1544320" y="1610360"/>
                      <a:pt x="1610360" y="1544320"/>
                      <a:pt x="1610360" y="1464310"/>
                    </a:cubicBezTo>
                    <a:lnTo>
                      <a:pt x="1610360" y="146050"/>
                    </a:lnTo>
                    <a:cubicBezTo>
                      <a:pt x="1610360" y="66040"/>
                      <a:pt x="1544320" y="0"/>
                      <a:pt x="1464310" y="0"/>
                    </a:cubicBezTo>
                    <a:lnTo>
                      <a:pt x="146050" y="0"/>
                    </a:lnTo>
                    <a:cubicBezTo>
                      <a:pt x="66040" y="0"/>
                      <a:pt x="0" y="66040"/>
                      <a:pt x="0" y="146050"/>
                    </a:cubicBezTo>
                    <a:lnTo>
                      <a:pt x="0" y="1464310"/>
                    </a:lnTo>
                    <a:cubicBezTo>
                      <a:pt x="0" y="1545590"/>
                      <a:pt x="66040" y="1610360"/>
                      <a:pt x="146050" y="1610360"/>
                    </a:cubicBezTo>
                    <a:close/>
                  </a:path>
                </a:pathLst>
              </a:custGeom>
              <a:solidFill>
                <a:srgbClr val="F8F4EF"/>
              </a:solidFill>
            </p:spPr>
          </p:sp>
          <p:sp>
            <p:nvSpPr>
              <p:cNvPr id="31" name="Freeform 31"/>
              <p:cNvSpPr/>
              <p:nvPr/>
            </p:nvSpPr>
            <p:spPr>
              <a:xfrm>
                <a:off x="0" y="0"/>
                <a:ext cx="1675130" cy="1678940"/>
              </a:xfrm>
              <a:custGeom>
                <a:avLst/>
                <a:gdLst/>
                <a:ahLst/>
                <a:cxnLst/>
                <a:rect l="l" t="t" r="r" b="b"/>
                <a:pathLst>
                  <a:path w="1675130" h="1678940">
                    <a:moveTo>
                      <a:pt x="1611630" y="74930"/>
                    </a:moveTo>
                    <a:cubicBezTo>
                      <a:pt x="1583690" y="30480"/>
                      <a:pt x="1534160" y="0"/>
                      <a:pt x="1477010" y="0"/>
                    </a:cubicBezTo>
                    <a:lnTo>
                      <a:pt x="158750" y="0"/>
                    </a:lnTo>
                    <a:cubicBezTo>
                      <a:pt x="71120" y="0"/>
                      <a:pt x="0" y="71120"/>
                      <a:pt x="0" y="158750"/>
                    </a:cubicBezTo>
                    <a:lnTo>
                      <a:pt x="0" y="1477010"/>
                    </a:lnTo>
                    <a:cubicBezTo>
                      <a:pt x="0" y="1529080"/>
                      <a:pt x="25400" y="1574800"/>
                      <a:pt x="63500" y="1604010"/>
                    </a:cubicBezTo>
                    <a:cubicBezTo>
                      <a:pt x="91440" y="1648460"/>
                      <a:pt x="140970" y="1678940"/>
                      <a:pt x="198120" y="1678940"/>
                    </a:cubicBezTo>
                    <a:lnTo>
                      <a:pt x="1516380" y="1678940"/>
                    </a:lnTo>
                    <a:cubicBezTo>
                      <a:pt x="1604010" y="1678940"/>
                      <a:pt x="1675130" y="1607820"/>
                      <a:pt x="1675130" y="1520190"/>
                    </a:cubicBezTo>
                    <a:lnTo>
                      <a:pt x="1675130" y="201930"/>
                    </a:lnTo>
                    <a:cubicBezTo>
                      <a:pt x="1675130" y="149860"/>
                      <a:pt x="1649730" y="104140"/>
                      <a:pt x="1611630" y="74930"/>
                    </a:cubicBezTo>
                    <a:close/>
                    <a:moveTo>
                      <a:pt x="12700" y="1477010"/>
                    </a:moveTo>
                    <a:lnTo>
                      <a:pt x="12700" y="158750"/>
                    </a:lnTo>
                    <a:cubicBezTo>
                      <a:pt x="12700" y="78740"/>
                      <a:pt x="78740" y="12700"/>
                      <a:pt x="158750" y="12700"/>
                    </a:cubicBezTo>
                    <a:lnTo>
                      <a:pt x="1477010" y="12700"/>
                    </a:lnTo>
                    <a:cubicBezTo>
                      <a:pt x="1557020" y="12700"/>
                      <a:pt x="1623060" y="78740"/>
                      <a:pt x="1623060" y="158750"/>
                    </a:cubicBezTo>
                    <a:lnTo>
                      <a:pt x="1623060" y="1477010"/>
                    </a:lnTo>
                    <a:cubicBezTo>
                      <a:pt x="1623060" y="1557020"/>
                      <a:pt x="1557020" y="1623060"/>
                      <a:pt x="1477010" y="1623060"/>
                    </a:cubicBezTo>
                    <a:lnTo>
                      <a:pt x="158750" y="1623060"/>
                    </a:lnTo>
                    <a:cubicBezTo>
                      <a:pt x="78740" y="1623060"/>
                      <a:pt x="12700" y="1558290"/>
                      <a:pt x="12700" y="1477010"/>
                    </a:cubicBezTo>
                    <a:close/>
                    <a:moveTo>
                      <a:pt x="1663700" y="1520190"/>
                    </a:moveTo>
                    <a:cubicBezTo>
                      <a:pt x="1663700" y="1600200"/>
                      <a:pt x="1596390" y="1666240"/>
                      <a:pt x="1516380" y="1666240"/>
                    </a:cubicBezTo>
                    <a:lnTo>
                      <a:pt x="198120" y="1666240"/>
                    </a:lnTo>
                    <a:cubicBezTo>
                      <a:pt x="157480" y="1666240"/>
                      <a:pt x="120650" y="1649730"/>
                      <a:pt x="93980" y="1621790"/>
                    </a:cubicBezTo>
                    <a:cubicBezTo>
                      <a:pt x="114300" y="1630680"/>
                      <a:pt x="135890" y="1635760"/>
                      <a:pt x="160020" y="1635760"/>
                    </a:cubicBezTo>
                    <a:lnTo>
                      <a:pt x="1478280" y="1635760"/>
                    </a:lnTo>
                    <a:cubicBezTo>
                      <a:pt x="1565910" y="1635760"/>
                      <a:pt x="1637030" y="1564640"/>
                      <a:pt x="1637030" y="1477010"/>
                    </a:cubicBezTo>
                    <a:lnTo>
                      <a:pt x="1637030" y="158750"/>
                    </a:lnTo>
                    <a:cubicBezTo>
                      <a:pt x="1637030" y="140970"/>
                      <a:pt x="1633220" y="123190"/>
                      <a:pt x="1628140" y="106680"/>
                    </a:cubicBezTo>
                    <a:cubicBezTo>
                      <a:pt x="1649730" y="132080"/>
                      <a:pt x="1663700" y="165100"/>
                      <a:pt x="1663700" y="201930"/>
                    </a:cubicBezTo>
                    <a:lnTo>
                      <a:pt x="1663700" y="1520190"/>
                    </a:lnTo>
                    <a:cubicBezTo>
                      <a:pt x="1663700" y="1520190"/>
                      <a:pt x="1663700" y="1520190"/>
                      <a:pt x="1663700" y="1520190"/>
                    </a:cubicBezTo>
                    <a:close/>
                  </a:path>
                </a:pathLst>
              </a:custGeom>
              <a:solidFill>
                <a:srgbClr val="EC6417"/>
              </a:solidFill>
            </p:spPr>
          </p:sp>
        </p:grpSp>
        <p:sp>
          <p:nvSpPr>
            <p:cNvPr id="32" name="TextBox 32"/>
            <p:cNvSpPr txBox="1"/>
            <p:nvPr/>
          </p:nvSpPr>
          <p:spPr>
            <a:xfrm>
              <a:off x="521457" y="2877336"/>
              <a:ext cx="3032654" cy="606852"/>
            </a:xfrm>
            <a:prstGeom prst="rect">
              <a:avLst/>
            </a:prstGeom>
          </p:spPr>
          <p:txBody>
            <a:bodyPr lIns="0" tIns="0" rIns="0" bIns="0" rtlCol="0" anchor="t">
              <a:spAutoFit/>
            </a:bodyPr>
            <a:lstStyle/>
            <a:p>
              <a:pPr algn="ctr">
                <a:lnSpc>
                  <a:spcPts val="3471"/>
                </a:lnSpc>
              </a:pPr>
              <a:r>
                <a:rPr lang="en-US" sz="2892">
                  <a:solidFill>
                    <a:srgbClr val="203040"/>
                  </a:solidFill>
                  <a:latin typeface="Poppins ExtraBold Bold"/>
                </a:rPr>
                <a:t>SOFT SKILLS</a:t>
              </a:r>
            </a:p>
          </p:txBody>
        </p:sp>
        <p:sp>
          <p:nvSpPr>
            <p:cNvPr id="33" name="TextBox 33"/>
            <p:cNvSpPr txBox="1"/>
            <p:nvPr/>
          </p:nvSpPr>
          <p:spPr>
            <a:xfrm>
              <a:off x="304007" y="3754481"/>
              <a:ext cx="3467554" cy="2370258"/>
            </a:xfrm>
            <a:prstGeom prst="rect">
              <a:avLst/>
            </a:prstGeom>
          </p:spPr>
          <p:txBody>
            <a:bodyPr lIns="0" tIns="0" rIns="0" bIns="0" rtlCol="0" anchor="t">
              <a:spAutoFit/>
            </a:bodyPr>
            <a:lstStyle/>
            <a:p>
              <a:pPr marL="416360" lvl="1" indent="-208180" algn="just">
                <a:lnSpc>
                  <a:spcPts val="2314"/>
                </a:lnSpc>
                <a:buFont typeface="Arial"/>
                <a:buChar char="•"/>
              </a:pPr>
              <a:r>
                <a:rPr lang="en-US" sz="1928" dirty="0">
                  <a:solidFill>
                    <a:srgbClr val="203040"/>
                  </a:solidFill>
                  <a:latin typeface="Poppins Medium"/>
                </a:rPr>
                <a:t>Critical Thinking</a:t>
              </a:r>
            </a:p>
            <a:p>
              <a:pPr marL="416360" lvl="1" indent="-208180" algn="just">
                <a:lnSpc>
                  <a:spcPts val="2314"/>
                </a:lnSpc>
                <a:buFont typeface="Arial"/>
                <a:buChar char="•"/>
              </a:pPr>
              <a:r>
                <a:rPr lang="en-US" sz="1928" dirty="0">
                  <a:solidFill>
                    <a:srgbClr val="203040"/>
                  </a:solidFill>
                  <a:latin typeface="Poppins Medium"/>
                </a:rPr>
                <a:t>Problem Solving</a:t>
              </a:r>
            </a:p>
            <a:p>
              <a:pPr marL="416360" lvl="1" indent="-208180" algn="just">
                <a:lnSpc>
                  <a:spcPts val="2314"/>
                </a:lnSpc>
                <a:buFont typeface="Arial"/>
                <a:buChar char="•"/>
              </a:pPr>
              <a:r>
                <a:rPr lang="en-US" sz="1928" dirty="0">
                  <a:solidFill>
                    <a:srgbClr val="203040"/>
                  </a:solidFill>
                  <a:latin typeface="Poppins Medium"/>
                </a:rPr>
                <a:t>Team Work</a:t>
              </a:r>
            </a:p>
            <a:p>
              <a:pPr marL="416360" lvl="1" indent="-208180" algn="just">
                <a:lnSpc>
                  <a:spcPts val="2314"/>
                </a:lnSpc>
                <a:buFont typeface="Arial"/>
                <a:buChar char="•"/>
              </a:pPr>
              <a:r>
                <a:rPr lang="en-US" sz="1928" dirty="0">
                  <a:solidFill>
                    <a:srgbClr val="203040"/>
                  </a:solidFill>
                  <a:latin typeface="Poppins Medium"/>
                </a:rPr>
                <a:t>Communication</a:t>
              </a:r>
            </a:p>
            <a:p>
              <a:pPr marL="416360" lvl="1" indent="-208180" algn="just">
                <a:lnSpc>
                  <a:spcPts val="2314"/>
                </a:lnSpc>
                <a:buFont typeface="Arial"/>
                <a:buChar char="•"/>
              </a:pPr>
              <a:r>
                <a:rPr lang="en-US" sz="1928" dirty="0">
                  <a:solidFill>
                    <a:srgbClr val="203040"/>
                  </a:solidFill>
                  <a:latin typeface="Poppins Medium"/>
                </a:rPr>
                <a:t>Self Leadership &amp; Resilience</a:t>
              </a:r>
            </a:p>
          </p:txBody>
        </p:sp>
        <p:sp>
          <p:nvSpPr>
            <p:cNvPr id="34" name="TextBox 34"/>
            <p:cNvSpPr txBox="1"/>
            <p:nvPr/>
          </p:nvSpPr>
          <p:spPr>
            <a:xfrm>
              <a:off x="5398112" y="2877336"/>
              <a:ext cx="3766576" cy="606852"/>
            </a:xfrm>
            <a:prstGeom prst="rect">
              <a:avLst/>
            </a:prstGeom>
          </p:spPr>
          <p:txBody>
            <a:bodyPr lIns="0" tIns="0" rIns="0" bIns="0" rtlCol="0" anchor="t">
              <a:spAutoFit/>
            </a:bodyPr>
            <a:lstStyle/>
            <a:p>
              <a:pPr algn="ctr">
                <a:lnSpc>
                  <a:spcPts val="3471"/>
                </a:lnSpc>
              </a:pPr>
              <a:r>
                <a:rPr lang="en-US" sz="2892" dirty="0">
                  <a:solidFill>
                    <a:srgbClr val="203040"/>
                  </a:solidFill>
                  <a:latin typeface="Poppins ExtraBold Bold"/>
                </a:rPr>
                <a:t>WORK-READY</a:t>
              </a:r>
            </a:p>
          </p:txBody>
        </p:sp>
        <p:sp>
          <p:nvSpPr>
            <p:cNvPr id="35" name="TextBox 35"/>
            <p:cNvSpPr txBox="1"/>
            <p:nvPr/>
          </p:nvSpPr>
          <p:spPr>
            <a:xfrm>
              <a:off x="5547623" y="3754481"/>
              <a:ext cx="3467554" cy="2370258"/>
            </a:xfrm>
            <a:prstGeom prst="rect">
              <a:avLst/>
            </a:prstGeom>
          </p:spPr>
          <p:txBody>
            <a:bodyPr lIns="0" tIns="0" rIns="0" bIns="0" rtlCol="0" anchor="t">
              <a:spAutoFit/>
            </a:bodyPr>
            <a:lstStyle/>
            <a:p>
              <a:pPr marL="416360" lvl="1" indent="-208180">
                <a:lnSpc>
                  <a:spcPts val="2314"/>
                </a:lnSpc>
                <a:buFont typeface="Arial"/>
                <a:buChar char="•"/>
              </a:pPr>
              <a:r>
                <a:rPr lang="en-US" sz="1928">
                  <a:solidFill>
                    <a:srgbClr val="203040"/>
                  </a:solidFill>
                  <a:latin typeface="Poppins Medium"/>
                </a:rPr>
                <a:t>H/S &amp; Onboarding</a:t>
              </a:r>
            </a:p>
            <a:p>
              <a:pPr marL="416360" lvl="1" indent="-208180">
                <a:lnSpc>
                  <a:spcPts val="2314"/>
                </a:lnSpc>
                <a:buFont typeface="Arial"/>
                <a:buChar char="•"/>
              </a:pPr>
              <a:r>
                <a:rPr lang="en-US" sz="1928">
                  <a:solidFill>
                    <a:srgbClr val="203040"/>
                  </a:solidFill>
                  <a:latin typeface="Poppins Medium"/>
                </a:rPr>
                <a:t>Digital, Literacy &amp;       Numeracy</a:t>
              </a:r>
            </a:p>
            <a:p>
              <a:pPr marL="416360" lvl="1" indent="-208180">
                <a:lnSpc>
                  <a:spcPts val="2314"/>
                </a:lnSpc>
                <a:buFont typeface="Arial"/>
                <a:buChar char="•"/>
              </a:pPr>
              <a:r>
                <a:rPr lang="en-US" sz="1928">
                  <a:solidFill>
                    <a:srgbClr val="203040"/>
                  </a:solidFill>
                  <a:latin typeface="Poppins Medium"/>
                </a:rPr>
                <a:t>Team Work</a:t>
              </a:r>
            </a:p>
            <a:p>
              <a:pPr marL="416360" lvl="1" indent="-208180">
                <a:lnSpc>
                  <a:spcPts val="2314"/>
                </a:lnSpc>
                <a:buFont typeface="Arial"/>
                <a:buChar char="•"/>
              </a:pPr>
              <a:r>
                <a:rPr lang="en-US" sz="1928">
                  <a:solidFill>
                    <a:srgbClr val="203040"/>
                  </a:solidFill>
                  <a:latin typeface="Poppins Medium"/>
                </a:rPr>
                <a:t>Collaboration</a:t>
              </a:r>
            </a:p>
          </p:txBody>
        </p:sp>
        <p:sp>
          <p:nvSpPr>
            <p:cNvPr id="36" name="TextBox 36"/>
            <p:cNvSpPr txBox="1"/>
            <p:nvPr/>
          </p:nvSpPr>
          <p:spPr>
            <a:xfrm>
              <a:off x="10662285" y="2877336"/>
              <a:ext cx="3766576" cy="1194653"/>
            </a:xfrm>
            <a:prstGeom prst="rect">
              <a:avLst/>
            </a:prstGeom>
          </p:spPr>
          <p:txBody>
            <a:bodyPr lIns="0" tIns="0" rIns="0" bIns="0" rtlCol="0" anchor="t">
              <a:spAutoFit/>
            </a:bodyPr>
            <a:lstStyle/>
            <a:p>
              <a:pPr algn="ctr">
                <a:lnSpc>
                  <a:spcPts val="3471"/>
                </a:lnSpc>
              </a:pPr>
              <a:r>
                <a:rPr lang="en-US" sz="2892" dirty="0">
                  <a:solidFill>
                    <a:srgbClr val="203040"/>
                  </a:solidFill>
                  <a:latin typeface="Poppins ExtraBold Bold"/>
                </a:rPr>
                <a:t>WELLBEING “HAUORA”</a:t>
              </a:r>
            </a:p>
          </p:txBody>
        </p:sp>
        <p:sp>
          <p:nvSpPr>
            <p:cNvPr id="37" name="TextBox 37"/>
            <p:cNvSpPr txBox="1"/>
            <p:nvPr/>
          </p:nvSpPr>
          <p:spPr>
            <a:xfrm>
              <a:off x="10780963" y="4155874"/>
              <a:ext cx="3467554" cy="2066832"/>
            </a:xfrm>
            <a:prstGeom prst="rect">
              <a:avLst/>
            </a:prstGeom>
          </p:spPr>
          <p:txBody>
            <a:bodyPr lIns="0" tIns="0" rIns="0" bIns="0" rtlCol="0" anchor="t">
              <a:spAutoFit/>
            </a:bodyPr>
            <a:lstStyle/>
            <a:p>
              <a:pPr marL="374725" lvl="1" indent="-187363">
                <a:lnSpc>
                  <a:spcPts val="2082"/>
                </a:lnSpc>
                <a:buFont typeface="Arial"/>
                <a:buChar char="•"/>
              </a:pPr>
              <a:r>
                <a:rPr lang="en-US" sz="1735">
                  <a:solidFill>
                    <a:srgbClr val="203040"/>
                  </a:solidFill>
                  <a:latin typeface="Poppins Medium"/>
                </a:rPr>
                <a:t>Self-esteem &amp; Social </a:t>
              </a:r>
            </a:p>
            <a:p>
              <a:pPr marL="374725" lvl="1" indent="-187363">
                <a:lnSpc>
                  <a:spcPts val="2082"/>
                </a:lnSpc>
                <a:buFont typeface="Arial"/>
                <a:buChar char="•"/>
              </a:pPr>
              <a:r>
                <a:rPr lang="en-US" sz="1735">
                  <a:solidFill>
                    <a:srgbClr val="203040"/>
                  </a:solidFill>
                  <a:latin typeface="Poppins Medium"/>
                </a:rPr>
                <a:t>Health &amp; Confidence</a:t>
              </a:r>
            </a:p>
            <a:p>
              <a:pPr marL="374725" lvl="1" indent="-187363">
                <a:lnSpc>
                  <a:spcPts val="2082"/>
                </a:lnSpc>
                <a:buFont typeface="Arial"/>
                <a:buChar char="•"/>
              </a:pPr>
              <a:r>
                <a:rPr lang="en-US" sz="1735">
                  <a:solidFill>
                    <a:srgbClr val="203040"/>
                  </a:solidFill>
                  <a:latin typeface="Poppins Medium"/>
                </a:rPr>
                <a:t>Mental &amp; Emotional</a:t>
              </a:r>
            </a:p>
            <a:p>
              <a:pPr marL="374725" lvl="1" indent="-187363">
                <a:lnSpc>
                  <a:spcPts val="2082"/>
                </a:lnSpc>
                <a:buFont typeface="Arial"/>
                <a:buChar char="•"/>
              </a:pPr>
              <a:r>
                <a:rPr lang="en-US" sz="1735">
                  <a:solidFill>
                    <a:srgbClr val="203040"/>
                  </a:solidFill>
                  <a:latin typeface="Poppins Medium"/>
                </a:rPr>
                <a:t>Spiritual</a:t>
              </a:r>
            </a:p>
          </p:txBody>
        </p:sp>
        <p:grpSp>
          <p:nvGrpSpPr>
            <p:cNvPr id="38" name="Group 38"/>
            <p:cNvGrpSpPr/>
            <p:nvPr/>
          </p:nvGrpSpPr>
          <p:grpSpPr>
            <a:xfrm>
              <a:off x="0" y="8441077"/>
              <a:ext cx="14550251" cy="1604068"/>
              <a:chOff x="0" y="0"/>
              <a:chExt cx="2980707" cy="328603"/>
            </a:xfrm>
          </p:grpSpPr>
          <p:sp>
            <p:nvSpPr>
              <p:cNvPr id="39" name="Freeform 39"/>
              <p:cNvSpPr/>
              <p:nvPr/>
            </p:nvSpPr>
            <p:spPr>
              <a:xfrm>
                <a:off x="0" y="0"/>
                <a:ext cx="2980707" cy="328603"/>
              </a:xfrm>
              <a:custGeom>
                <a:avLst/>
                <a:gdLst/>
                <a:ahLst/>
                <a:cxnLst/>
                <a:rect l="l" t="t" r="r" b="b"/>
                <a:pathLst>
                  <a:path w="2980707" h="328603">
                    <a:moveTo>
                      <a:pt x="0" y="0"/>
                    </a:moveTo>
                    <a:lnTo>
                      <a:pt x="2980707" y="0"/>
                    </a:lnTo>
                    <a:lnTo>
                      <a:pt x="2980707" y="328603"/>
                    </a:lnTo>
                    <a:lnTo>
                      <a:pt x="0" y="328603"/>
                    </a:lnTo>
                    <a:close/>
                  </a:path>
                </a:pathLst>
              </a:custGeom>
              <a:solidFill>
                <a:srgbClr val="EC6417"/>
              </a:solidFill>
            </p:spPr>
          </p:sp>
          <p:sp>
            <p:nvSpPr>
              <p:cNvPr id="40" name="TextBox 40"/>
              <p:cNvSpPr txBox="1"/>
              <p:nvPr/>
            </p:nvSpPr>
            <p:spPr>
              <a:xfrm>
                <a:off x="0" y="-28575"/>
                <a:ext cx="812800" cy="841375"/>
              </a:xfrm>
              <a:prstGeom prst="rect">
                <a:avLst/>
              </a:prstGeom>
            </p:spPr>
            <p:txBody>
              <a:bodyPr lIns="50800" tIns="50800" rIns="50800" bIns="50800" rtlCol="0" anchor="ctr"/>
              <a:lstStyle/>
              <a:p>
                <a:pPr algn="ctr">
                  <a:lnSpc>
                    <a:spcPts val="2564"/>
                  </a:lnSpc>
                </a:pPr>
                <a:endParaRPr/>
              </a:p>
            </p:txBody>
          </p:sp>
        </p:grpSp>
        <p:grpSp>
          <p:nvGrpSpPr>
            <p:cNvPr id="41" name="Group 41"/>
            <p:cNvGrpSpPr/>
            <p:nvPr/>
          </p:nvGrpSpPr>
          <p:grpSpPr>
            <a:xfrm>
              <a:off x="79811" y="8511425"/>
              <a:ext cx="14399706" cy="1453965"/>
              <a:chOff x="0" y="0"/>
              <a:chExt cx="2949867" cy="297853"/>
            </a:xfrm>
          </p:grpSpPr>
          <p:sp>
            <p:nvSpPr>
              <p:cNvPr id="42" name="Freeform 42"/>
              <p:cNvSpPr/>
              <p:nvPr/>
            </p:nvSpPr>
            <p:spPr>
              <a:xfrm>
                <a:off x="0" y="0"/>
                <a:ext cx="2949867" cy="297854"/>
              </a:xfrm>
              <a:custGeom>
                <a:avLst/>
                <a:gdLst/>
                <a:ahLst/>
                <a:cxnLst/>
                <a:rect l="l" t="t" r="r" b="b"/>
                <a:pathLst>
                  <a:path w="2949867" h="297854">
                    <a:moveTo>
                      <a:pt x="0" y="0"/>
                    </a:moveTo>
                    <a:lnTo>
                      <a:pt x="2949867" y="0"/>
                    </a:lnTo>
                    <a:lnTo>
                      <a:pt x="2949867" y="297854"/>
                    </a:lnTo>
                    <a:lnTo>
                      <a:pt x="0" y="297854"/>
                    </a:lnTo>
                    <a:close/>
                  </a:path>
                </a:pathLst>
              </a:custGeom>
              <a:solidFill>
                <a:srgbClr val="F8F4EF"/>
              </a:solidFill>
            </p:spPr>
          </p:sp>
          <p:sp>
            <p:nvSpPr>
              <p:cNvPr id="43" name="TextBox 43"/>
              <p:cNvSpPr txBox="1"/>
              <p:nvPr/>
            </p:nvSpPr>
            <p:spPr>
              <a:xfrm>
                <a:off x="0" y="-28575"/>
                <a:ext cx="812800" cy="841375"/>
              </a:xfrm>
              <a:prstGeom prst="rect">
                <a:avLst/>
              </a:prstGeom>
            </p:spPr>
            <p:txBody>
              <a:bodyPr lIns="50800" tIns="50800" rIns="50800" bIns="50800" rtlCol="0" anchor="ctr"/>
              <a:lstStyle/>
              <a:p>
                <a:pPr algn="ctr">
                  <a:lnSpc>
                    <a:spcPts val="2564"/>
                  </a:lnSpc>
                </a:pPr>
                <a:endParaRPr/>
              </a:p>
            </p:txBody>
          </p:sp>
        </p:grpSp>
        <p:sp>
          <p:nvSpPr>
            <p:cNvPr id="44" name="TextBox 44"/>
            <p:cNvSpPr txBox="1"/>
            <p:nvPr/>
          </p:nvSpPr>
          <p:spPr>
            <a:xfrm>
              <a:off x="4024944" y="8636259"/>
              <a:ext cx="6490391" cy="1194654"/>
            </a:xfrm>
            <a:prstGeom prst="rect">
              <a:avLst/>
            </a:prstGeom>
          </p:spPr>
          <p:txBody>
            <a:bodyPr lIns="0" tIns="0" rIns="0" bIns="0" rtlCol="0" anchor="t">
              <a:spAutoFit/>
            </a:bodyPr>
            <a:lstStyle/>
            <a:p>
              <a:pPr algn="just">
                <a:lnSpc>
                  <a:spcPts val="2314"/>
                </a:lnSpc>
              </a:pPr>
              <a:r>
                <a:rPr lang="en-US" sz="1928">
                  <a:solidFill>
                    <a:srgbClr val="203040"/>
                  </a:solidFill>
                  <a:latin typeface="Poppins Medium"/>
                </a:rPr>
                <a:t>1)   Internship opportunity OR </a:t>
              </a:r>
            </a:p>
            <a:p>
              <a:pPr algn="just">
                <a:lnSpc>
                  <a:spcPts val="2314"/>
                </a:lnSpc>
              </a:pPr>
              <a:r>
                <a:rPr lang="en-US" sz="1928">
                  <a:solidFill>
                    <a:srgbClr val="203040"/>
                  </a:solidFill>
                  <a:latin typeface="Poppins Medium"/>
                </a:rPr>
                <a:t>2)  Brokerage into Work Integration OR</a:t>
              </a:r>
            </a:p>
            <a:p>
              <a:pPr algn="just">
                <a:lnSpc>
                  <a:spcPts val="2314"/>
                </a:lnSpc>
              </a:pPr>
              <a:r>
                <a:rPr lang="en-US" sz="1928">
                  <a:solidFill>
                    <a:srgbClr val="203040"/>
                  </a:solidFill>
                  <a:latin typeface="Poppins Medium"/>
                </a:rPr>
                <a:t>3)  Pathway into further study </a:t>
              </a:r>
            </a:p>
          </p:txBody>
        </p:sp>
        <p:sp>
          <p:nvSpPr>
            <p:cNvPr id="45" name="TextBox 45"/>
            <p:cNvSpPr txBox="1"/>
            <p:nvPr/>
          </p:nvSpPr>
          <p:spPr>
            <a:xfrm>
              <a:off x="1347068" y="630465"/>
              <a:ext cx="11856116" cy="974228"/>
            </a:xfrm>
            <a:prstGeom prst="rect">
              <a:avLst/>
            </a:prstGeom>
          </p:spPr>
          <p:txBody>
            <a:bodyPr lIns="0" tIns="0" rIns="0" bIns="0" rtlCol="0" anchor="t">
              <a:spAutoFit/>
            </a:bodyPr>
            <a:lstStyle/>
            <a:p>
              <a:pPr algn="ctr">
                <a:lnSpc>
                  <a:spcPts val="2892"/>
                </a:lnSpc>
              </a:pPr>
              <a:r>
                <a:rPr lang="en-US" sz="2410" dirty="0">
                  <a:solidFill>
                    <a:srgbClr val="203040"/>
                  </a:solidFill>
                  <a:latin typeface="Poppins Medium"/>
                </a:rPr>
                <a:t>Kaitiaki (Learner Pastoral Care) + </a:t>
              </a:r>
              <a:r>
                <a:rPr lang="en-US" sz="2410" dirty="0" err="1">
                  <a:solidFill>
                    <a:srgbClr val="203040"/>
                  </a:solidFill>
                  <a:latin typeface="Poppins Medium"/>
                </a:rPr>
                <a:t>TextPulse</a:t>
              </a:r>
              <a:endParaRPr lang="en-US" sz="2410" dirty="0">
                <a:solidFill>
                  <a:srgbClr val="203040"/>
                </a:solidFill>
                <a:latin typeface="Poppins Medium"/>
              </a:endParaRPr>
            </a:p>
            <a:p>
              <a:pPr algn="ctr">
                <a:lnSpc>
                  <a:spcPts val="2892"/>
                </a:lnSpc>
              </a:pPr>
              <a:r>
                <a:rPr lang="en-US" sz="2410" dirty="0" err="1">
                  <a:solidFill>
                    <a:srgbClr val="203040"/>
                  </a:solidFill>
                  <a:latin typeface="Poppins Medium"/>
                </a:rPr>
                <a:t>Nesian</a:t>
              </a:r>
              <a:r>
                <a:rPr lang="en-US" sz="2410" dirty="0">
                  <a:solidFill>
                    <a:srgbClr val="203040"/>
                  </a:solidFill>
                  <a:latin typeface="Poppins Medium"/>
                </a:rPr>
                <a:t> Waka </a:t>
              </a:r>
              <a:r>
                <a:rPr lang="en-US" sz="2410" dirty="0" err="1">
                  <a:solidFill>
                    <a:srgbClr val="203040"/>
                  </a:solidFill>
                  <a:latin typeface="Poppins Medium"/>
                </a:rPr>
                <a:t>Programme</a:t>
              </a:r>
              <a:endParaRPr lang="en-US" sz="2410" dirty="0">
                <a:solidFill>
                  <a:srgbClr val="203040"/>
                </a:solidFill>
                <a:latin typeface="Poppins Medium"/>
              </a:endParaRPr>
            </a:p>
          </p:txBody>
        </p:sp>
        <p:sp>
          <p:nvSpPr>
            <p:cNvPr id="46" name="TextBox 46"/>
            <p:cNvSpPr txBox="1"/>
            <p:nvPr/>
          </p:nvSpPr>
          <p:spPr>
            <a:xfrm>
              <a:off x="1347068" y="6726465"/>
              <a:ext cx="11856116" cy="496639"/>
            </a:xfrm>
            <a:prstGeom prst="rect">
              <a:avLst/>
            </a:prstGeom>
          </p:spPr>
          <p:txBody>
            <a:bodyPr lIns="0" tIns="0" rIns="0" bIns="0" rtlCol="0" anchor="t">
              <a:spAutoFit/>
            </a:bodyPr>
            <a:lstStyle/>
            <a:p>
              <a:pPr algn="ctr">
                <a:lnSpc>
                  <a:spcPts val="2892"/>
                </a:lnSpc>
              </a:pPr>
              <a:r>
                <a:rPr lang="en-US" sz="2410" dirty="0">
                  <a:solidFill>
                    <a:srgbClr val="FFFFFF"/>
                  </a:solidFill>
                  <a:latin typeface="Poppins Medium"/>
                </a:rPr>
                <a:t>Industry Specific &amp; Context</a:t>
              </a:r>
            </a:p>
          </p:txBody>
        </p:sp>
      </p:grpSp>
      <p:graphicFrame>
        <p:nvGraphicFramePr>
          <p:cNvPr id="47" name="Table 47"/>
          <p:cNvGraphicFramePr>
            <a:graphicFrameLocks noGrp="1"/>
          </p:cNvGraphicFramePr>
          <p:nvPr/>
        </p:nvGraphicFramePr>
        <p:xfrm>
          <a:off x="12550082" y="4390624"/>
          <a:ext cx="3802003" cy="518033"/>
        </p:xfrm>
        <a:graphic>
          <a:graphicData uri="http://schemas.openxmlformats.org/drawingml/2006/table">
            <a:tbl>
              <a:tblPr/>
              <a:tblGrid>
                <a:gridCol w="3802003">
                  <a:extLst>
                    <a:ext uri="{9D8B030D-6E8A-4147-A177-3AD203B41FA5}">
                      <a16:colId xmlns:a16="http://schemas.microsoft.com/office/drawing/2014/main" val="20000"/>
                    </a:ext>
                  </a:extLst>
                </a:gridCol>
              </a:tblGrid>
              <a:tr h="490055">
                <a:tc>
                  <a:txBody>
                    <a:bodyPr/>
                    <a:lstStyle/>
                    <a:p>
                      <a:pPr algn="l">
                        <a:defRPr/>
                      </a:pPr>
                      <a:r>
                        <a:rPr lang="en-US" sz="2799" spc="2" dirty="0">
                          <a:solidFill>
                            <a:srgbClr val="EC6417"/>
                          </a:solidFill>
                          <a:latin typeface="Poppins ExtraBold"/>
                        </a:rPr>
                        <a:t>ROVE Benefits</a:t>
                      </a:r>
                      <a:endParaRPr lang="en-US" sz="1100" dirty="0"/>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48" name="Table 48"/>
          <p:cNvGraphicFramePr>
            <a:graphicFrameLocks noGrp="1"/>
          </p:cNvGraphicFramePr>
          <p:nvPr/>
        </p:nvGraphicFramePr>
        <p:xfrm>
          <a:off x="12550082" y="5095474"/>
          <a:ext cx="4896289" cy="3805238"/>
        </p:xfrm>
        <a:graphic>
          <a:graphicData uri="http://schemas.openxmlformats.org/drawingml/2006/table">
            <a:tbl>
              <a:tblPr/>
              <a:tblGrid>
                <a:gridCol w="4896289">
                  <a:extLst>
                    <a:ext uri="{9D8B030D-6E8A-4147-A177-3AD203B41FA5}">
                      <a16:colId xmlns:a16="http://schemas.microsoft.com/office/drawing/2014/main" val="20000"/>
                    </a:ext>
                  </a:extLst>
                </a:gridCol>
              </a:tblGrid>
              <a:tr h="3805238">
                <a:tc>
                  <a:txBody>
                    <a:bodyPr/>
                    <a:lstStyle/>
                    <a:p>
                      <a:pPr marL="285750" indent="-285750" algn="l">
                        <a:buFont typeface="Arial" panose="020B0604020202020204" pitchFamily="34" charset="0"/>
                        <a:buChar char="•"/>
                        <a:defRPr/>
                      </a:pPr>
                      <a:r>
                        <a:rPr lang="en-US" sz="2000" dirty="0">
                          <a:latin typeface="Poppins" panose="00000500000000000000" pitchFamily="2" charset="0"/>
                          <a:cs typeface="Poppins" panose="00000500000000000000" pitchFamily="2" charset="0"/>
                        </a:rPr>
                        <a:t>A pipeline of talent for employers</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Early engagement with schools</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Pastoral care – wellbeing &amp; learning</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MSD and LSV opportunities to Pathway</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Community and school led</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A provision in priority areas</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Primary area of focus, priority learners who do not always have a clear pathway into further training  </a:t>
                      </a:r>
                      <a:r>
                        <a:rPr lang="en-US" sz="2000" spc="2" dirty="0">
                          <a:solidFill>
                            <a:srgbClr val="203040"/>
                          </a:solidFill>
                          <a:latin typeface="Poppins" panose="00000500000000000000" pitchFamily="2" charset="0"/>
                          <a:cs typeface="Poppins" panose="00000500000000000000" pitchFamily="2" charset="0"/>
                        </a:rPr>
                        <a:t>or employment</a:t>
                      </a: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pSp>
        <p:nvGrpSpPr>
          <p:cNvPr id="49" name="Group 49"/>
          <p:cNvGrpSpPr/>
          <p:nvPr/>
        </p:nvGrpSpPr>
        <p:grpSpPr>
          <a:xfrm>
            <a:off x="350593" y="561975"/>
            <a:ext cx="877343" cy="812800"/>
            <a:chOff x="0" y="0"/>
            <a:chExt cx="1358420" cy="1258486"/>
          </a:xfrm>
        </p:grpSpPr>
        <p:sp>
          <p:nvSpPr>
            <p:cNvPr id="50" name="Freeform 50"/>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sp>
        <p:nvSpPr>
          <p:cNvPr id="51" name="TextBox 51"/>
          <p:cNvSpPr txBox="1"/>
          <p:nvPr/>
        </p:nvSpPr>
        <p:spPr>
          <a:xfrm>
            <a:off x="-418001" y="598488"/>
            <a:ext cx="2399545" cy="596958"/>
          </a:xfrm>
          <a:prstGeom prst="rect">
            <a:avLst/>
          </a:prstGeom>
        </p:spPr>
        <p:txBody>
          <a:bodyPr lIns="0" tIns="0" rIns="0" bIns="0" rtlCol="0" anchor="t">
            <a:spAutoFit/>
          </a:bodyPr>
          <a:lstStyle/>
          <a:p>
            <a:pPr algn="ctr">
              <a:lnSpc>
                <a:spcPts val="4900"/>
              </a:lnSpc>
            </a:pPr>
            <a:r>
              <a:rPr lang="en-US" sz="3500" dirty="0">
                <a:solidFill>
                  <a:srgbClr val="F8F4EF"/>
                </a:solidFill>
                <a:latin typeface="Poppins ExtraBold"/>
              </a:rPr>
              <a:t>2.</a:t>
            </a:r>
          </a:p>
        </p:txBody>
      </p:sp>
      <p:grpSp>
        <p:nvGrpSpPr>
          <p:cNvPr id="52" name="Group 12">
            <a:extLst>
              <a:ext uri="{FF2B5EF4-FFF2-40B4-BE49-F238E27FC236}">
                <a16:creationId xmlns:a16="http://schemas.microsoft.com/office/drawing/2014/main" id="{EF2650C7-F7A9-446F-9FCE-26B96AEFB227}"/>
              </a:ext>
            </a:extLst>
          </p:cNvPr>
          <p:cNvGrpSpPr/>
          <p:nvPr/>
        </p:nvGrpSpPr>
        <p:grpSpPr>
          <a:xfrm>
            <a:off x="12058572" y="1583401"/>
            <a:ext cx="6246193" cy="289718"/>
            <a:chOff x="0" y="0"/>
            <a:chExt cx="152400" cy="559917"/>
          </a:xfrm>
        </p:grpSpPr>
        <p:sp>
          <p:nvSpPr>
            <p:cNvPr id="53" name="Freeform 13">
              <a:extLst>
                <a:ext uri="{FF2B5EF4-FFF2-40B4-BE49-F238E27FC236}">
                  <a16:creationId xmlns:a16="http://schemas.microsoft.com/office/drawing/2014/main" id="{5C967DC3-6CA8-47F9-A72C-2EE16272784D}"/>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grpSp>
        <p:nvGrpSpPr>
          <p:cNvPr id="54" name="Group 12">
            <a:extLst>
              <a:ext uri="{FF2B5EF4-FFF2-40B4-BE49-F238E27FC236}">
                <a16:creationId xmlns:a16="http://schemas.microsoft.com/office/drawing/2014/main" id="{57B05751-C535-4F58-AC9D-3FDA195CF392}"/>
              </a:ext>
            </a:extLst>
          </p:cNvPr>
          <p:cNvGrpSpPr/>
          <p:nvPr/>
        </p:nvGrpSpPr>
        <p:grpSpPr>
          <a:xfrm>
            <a:off x="0" y="8801100"/>
            <a:ext cx="404437" cy="1485900"/>
            <a:chOff x="0" y="0"/>
            <a:chExt cx="152400" cy="559917"/>
          </a:xfrm>
        </p:grpSpPr>
        <p:sp>
          <p:nvSpPr>
            <p:cNvPr id="55" name="Freeform 13">
              <a:extLst>
                <a:ext uri="{FF2B5EF4-FFF2-40B4-BE49-F238E27FC236}">
                  <a16:creationId xmlns:a16="http://schemas.microsoft.com/office/drawing/2014/main" id="{2E0E98ED-FEE0-4B00-88EE-A09D422BF43E}"/>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spTree>
    <p:extLst>
      <p:ext uri="{BB962C8B-B14F-4D97-AF65-F5344CB8AC3E}">
        <p14:creationId xmlns:p14="http://schemas.microsoft.com/office/powerpoint/2010/main" val="358610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388407" y="2124595"/>
            <a:ext cx="15511185" cy="7648055"/>
          </a:xfrm>
          <a:prstGeom prst="rect">
            <a:avLst/>
          </a:prstGeom>
        </p:spPr>
      </p:pic>
      <p:sp>
        <p:nvSpPr>
          <p:cNvPr id="3" name="TextBox 3"/>
          <p:cNvSpPr txBox="1"/>
          <p:nvPr/>
        </p:nvSpPr>
        <p:spPr>
          <a:xfrm>
            <a:off x="1388407" y="381000"/>
            <a:ext cx="14452919" cy="819149"/>
          </a:xfrm>
          <a:prstGeom prst="rect">
            <a:avLst/>
          </a:prstGeom>
        </p:spPr>
        <p:txBody>
          <a:bodyPr lIns="0" tIns="0" rIns="0" bIns="0" rtlCol="0" anchor="t">
            <a:spAutoFit/>
          </a:bodyPr>
          <a:lstStyle/>
          <a:p>
            <a:pPr>
              <a:lnSpc>
                <a:spcPts val="6300"/>
              </a:lnSpc>
              <a:spcBef>
                <a:spcPct val="0"/>
              </a:spcBef>
            </a:pPr>
            <a:r>
              <a:rPr lang="en-US" sz="4500">
                <a:solidFill>
                  <a:srgbClr val="EC6417"/>
                </a:solidFill>
                <a:latin typeface="Poppins ExtraBold"/>
              </a:rPr>
              <a:t>Work Integration “Cadetship” Programme</a:t>
            </a:r>
          </a:p>
        </p:txBody>
      </p:sp>
      <p:sp>
        <p:nvSpPr>
          <p:cNvPr id="4" name="TextBox 4"/>
          <p:cNvSpPr txBox="1"/>
          <p:nvPr/>
        </p:nvSpPr>
        <p:spPr>
          <a:xfrm>
            <a:off x="1388407" y="1114424"/>
            <a:ext cx="11006643" cy="566420"/>
          </a:xfrm>
          <a:prstGeom prst="rect">
            <a:avLst/>
          </a:prstGeom>
        </p:spPr>
        <p:txBody>
          <a:bodyPr lIns="0" tIns="0" rIns="0" bIns="0" rtlCol="0" anchor="t">
            <a:spAutoFit/>
          </a:bodyPr>
          <a:lstStyle/>
          <a:p>
            <a:pPr>
              <a:lnSpc>
                <a:spcPts val="4480"/>
              </a:lnSpc>
            </a:pPr>
            <a:r>
              <a:rPr lang="en-US" sz="3200">
                <a:solidFill>
                  <a:srgbClr val="203040"/>
                </a:solidFill>
                <a:latin typeface="Poppins Medium Bold Italics"/>
              </a:rPr>
              <a:t>Programme Co-developed with and for Employers</a:t>
            </a:r>
          </a:p>
        </p:txBody>
      </p:sp>
      <p:grpSp>
        <p:nvGrpSpPr>
          <p:cNvPr id="5" name="Group 5"/>
          <p:cNvGrpSpPr/>
          <p:nvPr/>
        </p:nvGrpSpPr>
        <p:grpSpPr>
          <a:xfrm>
            <a:off x="350593" y="561975"/>
            <a:ext cx="877343" cy="812800"/>
            <a:chOff x="0" y="0"/>
            <a:chExt cx="1358420" cy="1258486"/>
          </a:xfrm>
        </p:grpSpPr>
        <p:sp>
          <p:nvSpPr>
            <p:cNvPr id="6" name="Freeform 6"/>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sp>
        <p:nvSpPr>
          <p:cNvPr id="7" name="TextBox 7"/>
          <p:cNvSpPr txBox="1"/>
          <p:nvPr/>
        </p:nvSpPr>
        <p:spPr>
          <a:xfrm>
            <a:off x="-418001" y="598488"/>
            <a:ext cx="2399545" cy="596958"/>
          </a:xfrm>
          <a:prstGeom prst="rect">
            <a:avLst/>
          </a:prstGeom>
        </p:spPr>
        <p:txBody>
          <a:bodyPr lIns="0" tIns="0" rIns="0" bIns="0" rtlCol="0" anchor="t">
            <a:spAutoFit/>
          </a:bodyPr>
          <a:lstStyle/>
          <a:p>
            <a:pPr algn="ctr">
              <a:lnSpc>
                <a:spcPts val="4900"/>
              </a:lnSpc>
            </a:pPr>
            <a:r>
              <a:rPr lang="en-US" sz="3500" dirty="0">
                <a:solidFill>
                  <a:srgbClr val="F8F4EF"/>
                </a:solidFill>
                <a:latin typeface="Poppins ExtraBold"/>
              </a:rPr>
              <a:t>3.</a:t>
            </a:r>
          </a:p>
        </p:txBody>
      </p:sp>
      <p:grpSp>
        <p:nvGrpSpPr>
          <p:cNvPr id="8" name="Group 12">
            <a:extLst>
              <a:ext uri="{FF2B5EF4-FFF2-40B4-BE49-F238E27FC236}">
                <a16:creationId xmlns:a16="http://schemas.microsoft.com/office/drawing/2014/main" id="{F654F2DB-C721-40A0-8203-CC89CD32E38D}"/>
              </a:ext>
            </a:extLst>
          </p:cNvPr>
          <p:cNvGrpSpPr/>
          <p:nvPr/>
        </p:nvGrpSpPr>
        <p:grpSpPr>
          <a:xfrm>
            <a:off x="0" y="8801100"/>
            <a:ext cx="404437" cy="1485900"/>
            <a:chOff x="0" y="0"/>
            <a:chExt cx="152400" cy="559917"/>
          </a:xfrm>
        </p:grpSpPr>
        <p:sp>
          <p:nvSpPr>
            <p:cNvPr id="9" name="Freeform 13">
              <a:extLst>
                <a:ext uri="{FF2B5EF4-FFF2-40B4-BE49-F238E27FC236}">
                  <a16:creationId xmlns:a16="http://schemas.microsoft.com/office/drawing/2014/main" id="{C8AB415E-D1EC-4AD5-B9BF-637ACBA61CA9}"/>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grpSp>
        <p:nvGrpSpPr>
          <p:cNvPr id="10" name="Group 12">
            <a:extLst>
              <a:ext uri="{FF2B5EF4-FFF2-40B4-BE49-F238E27FC236}">
                <a16:creationId xmlns:a16="http://schemas.microsoft.com/office/drawing/2014/main" id="{49A94D42-CAB7-473D-8CB6-C486BF974789}"/>
              </a:ext>
            </a:extLst>
          </p:cNvPr>
          <p:cNvGrpSpPr/>
          <p:nvPr/>
        </p:nvGrpSpPr>
        <p:grpSpPr>
          <a:xfrm>
            <a:off x="12395050" y="1866900"/>
            <a:ext cx="5892951" cy="257694"/>
            <a:chOff x="0" y="0"/>
            <a:chExt cx="152400" cy="559917"/>
          </a:xfrm>
        </p:grpSpPr>
        <p:sp>
          <p:nvSpPr>
            <p:cNvPr id="11" name="Freeform 13">
              <a:extLst>
                <a:ext uri="{FF2B5EF4-FFF2-40B4-BE49-F238E27FC236}">
                  <a16:creationId xmlns:a16="http://schemas.microsoft.com/office/drawing/2014/main" id="{2A2ADE36-90D9-468F-97EE-926260F8C026}"/>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spTree>
    <p:extLst>
      <p:ext uri="{BB962C8B-B14F-4D97-AF65-F5344CB8AC3E}">
        <p14:creationId xmlns:p14="http://schemas.microsoft.com/office/powerpoint/2010/main" val="649400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58572" y="1697294"/>
            <a:ext cx="6229428" cy="8589706"/>
            <a:chOff x="0" y="0"/>
            <a:chExt cx="1640672" cy="2262310"/>
          </a:xfrm>
        </p:grpSpPr>
        <p:sp>
          <p:nvSpPr>
            <p:cNvPr id="3" name="Freeform 3"/>
            <p:cNvSpPr/>
            <p:nvPr/>
          </p:nvSpPr>
          <p:spPr>
            <a:xfrm>
              <a:off x="0" y="0"/>
              <a:ext cx="1640672" cy="2262310"/>
            </a:xfrm>
            <a:custGeom>
              <a:avLst/>
              <a:gdLst/>
              <a:ahLst/>
              <a:cxnLst/>
              <a:rect l="l" t="t" r="r" b="b"/>
              <a:pathLst>
                <a:path w="1640672" h="2262310">
                  <a:moveTo>
                    <a:pt x="0" y="0"/>
                  </a:moveTo>
                  <a:lnTo>
                    <a:pt x="1640672" y="0"/>
                  </a:lnTo>
                  <a:lnTo>
                    <a:pt x="1640672" y="2262310"/>
                  </a:lnTo>
                  <a:lnTo>
                    <a:pt x="0" y="2262310"/>
                  </a:lnTo>
                  <a:close/>
                </a:path>
              </a:pathLst>
            </a:custGeom>
            <a:solidFill>
              <a:srgbClr val="B9CDE5">
                <a:alpha val="69804"/>
              </a:srgbClr>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445939" y="9193522"/>
            <a:ext cx="1626723" cy="937584"/>
          </a:xfrm>
          <a:prstGeom prst="rect">
            <a:avLst/>
          </a:prstGeom>
        </p:spPr>
      </p:pic>
      <p:graphicFrame>
        <p:nvGraphicFramePr>
          <p:cNvPr id="6" name="Table 6"/>
          <p:cNvGraphicFramePr>
            <a:graphicFrameLocks noGrp="1"/>
          </p:cNvGraphicFramePr>
          <p:nvPr/>
        </p:nvGraphicFramePr>
        <p:xfrm>
          <a:off x="12529321" y="2621494"/>
          <a:ext cx="4625204" cy="1890713"/>
        </p:xfrm>
        <a:graphic>
          <a:graphicData uri="http://schemas.openxmlformats.org/drawingml/2006/table">
            <a:tbl>
              <a:tblPr/>
              <a:tblGrid>
                <a:gridCol w="4625204">
                  <a:extLst>
                    <a:ext uri="{9D8B030D-6E8A-4147-A177-3AD203B41FA5}">
                      <a16:colId xmlns:a16="http://schemas.microsoft.com/office/drawing/2014/main" val="20000"/>
                    </a:ext>
                  </a:extLst>
                </a:gridCol>
              </a:tblGrid>
              <a:tr h="710217">
                <a:tc>
                  <a:txBody>
                    <a:bodyPr/>
                    <a:lstStyle/>
                    <a:p>
                      <a:pPr algn="l">
                        <a:defRPr/>
                      </a:pPr>
                      <a:r>
                        <a:rPr lang="en-US" sz="2799" spc="2">
                          <a:solidFill>
                            <a:srgbClr val="EC6417"/>
                          </a:solidFill>
                          <a:latin typeface="Poppins ExtraBold"/>
                        </a:rPr>
                        <a:t>Learners</a:t>
                      </a:r>
                      <a:endParaRPr lang="en-US" sz="1100"/>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180496">
                <a:tc>
                  <a:txBody>
                    <a:bodyPr/>
                    <a:lstStyle/>
                    <a:p>
                      <a:pPr marL="342900" indent="-342900" algn="l">
                        <a:buFont typeface="Arial" panose="020B0604020202020204" pitchFamily="34" charset="0"/>
                        <a:buChar char="•"/>
                        <a:defRPr/>
                      </a:pPr>
                      <a:r>
                        <a:rPr lang="en-US" sz="2000" dirty="0">
                          <a:latin typeface="Poppins" panose="00000500000000000000" pitchFamily="2" charset="0"/>
                          <a:cs typeface="Poppins" panose="00000500000000000000" pitchFamily="2" charset="0"/>
                        </a:rPr>
                        <a:t>Career changers </a:t>
                      </a:r>
                    </a:p>
                    <a:p>
                      <a:pPr marL="342900" indent="-342900">
                        <a:buFont typeface="Arial" panose="020B0604020202020204" pitchFamily="34" charset="0"/>
                        <a:buChar char="•"/>
                      </a:pPr>
                      <a:r>
                        <a:rPr lang="en-US" sz="2000" dirty="0">
                          <a:latin typeface="Poppins" panose="00000500000000000000" pitchFamily="2" charset="0"/>
                          <a:cs typeface="Poppins" panose="00000500000000000000" pitchFamily="2" charset="0"/>
                        </a:rPr>
                        <a:t>School leavers</a:t>
                      </a:r>
                    </a:p>
                    <a:p>
                      <a:pPr marL="342900" indent="-342900">
                        <a:buFont typeface="Arial" panose="020B0604020202020204" pitchFamily="34" charset="0"/>
                        <a:buChar char="•"/>
                      </a:pPr>
                      <a:r>
                        <a:rPr lang="en-US" sz="2000" spc="2" dirty="0">
                          <a:solidFill>
                            <a:srgbClr val="203040"/>
                          </a:solidFill>
                          <a:latin typeface="Poppins" panose="00000500000000000000" pitchFamily="2" charset="0"/>
                          <a:cs typeface="Poppins" panose="00000500000000000000" pitchFamily="2" charset="0"/>
                        </a:rPr>
                        <a:t>Employees</a:t>
                      </a: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graphicFrame>
        <p:nvGraphicFramePr>
          <p:cNvPr id="7" name="Table 7"/>
          <p:cNvGraphicFramePr>
            <a:graphicFrameLocks noGrp="1"/>
          </p:cNvGraphicFramePr>
          <p:nvPr/>
        </p:nvGraphicFramePr>
        <p:xfrm>
          <a:off x="12557896" y="4893206"/>
          <a:ext cx="3802003" cy="518033"/>
        </p:xfrm>
        <a:graphic>
          <a:graphicData uri="http://schemas.openxmlformats.org/drawingml/2006/table">
            <a:tbl>
              <a:tblPr/>
              <a:tblGrid>
                <a:gridCol w="3802003">
                  <a:extLst>
                    <a:ext uri="{9D8B030D-6E8A-4147-A177-3AD203B41FA5}">
                      <a16:colId xmlns:a16="http://schemas.microsoft.com/office/drawing/2014/main" val="20000"/>
                    </a:ext>
                  </a:extLst>
                </a:gridCol>
              </a:tblGrid>
              <a:tr h="490055">
                <a:tc>
                  <a:txBody>
                    <a:bodyPr/>
                    <a:lstStyle/>
                    <a:p>
                      <a:pPr algn="l">
                        <a:defRPr/>
                      </a:pPr>
                      <a:r>
                        <a:rPr lang="en-US" sz="2799" spc="2" dirty="0">
                          <a:solidFill>
                            <a:srgbClr val="EC6417"/>
                          </a:solidFill>
                          <a:latin typeface="Poppins ExtraBold"/>
                        </a:rPr>
                        <a:t>ROVE Benefits</a:t>
                      </a:r>
                      <a:endParaRPr lang="en-US" sz="1100" dirty="0"/>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8" name="Table 8"/>
          <p:cNvGraphicFramePr>
            <a:graphicFrameLocks noGrp="1"/>
          </p:cNvGraphicFramePr>
          <p:nvPr/>
        </p:nvGraphicFramePr>
        <p:xfrm>
          <a:off x="12557896" y="5598056"/>
          <a:ext cx="4596629" cy="3214688"/>
        </p:xfrm>
        <a:graphic>
          <a:graphicData uri="http://schemas.openxmlformats.org/drawingml/2006/table">
            <a:tbl>
              <a:tblPr/>
              <a:tblGrid>
                <a:gridCol w="4596629">
                  <a:extLst>
                    <a:ext uri="{9D8B030D-6E8A-4147-A177-3AD203B41FA5}">
                      <a16:colId xmlns:a16="http://schemas.microsoft.com/office/drawing/2014/main" val="20000"/>
                    </a:ext>
                  </a:extLst>
                </a:gridCol>
              </a:tblGrid>
              <a:tr h="3214688">
                <a:tc>
                  <a:txBody>
                    <a:bodyPr/>
                    <a:lstStyle/>
                    <a:p>
                      <a:pPr marL="285750" indent="-285750" algn="l">
                        <a:buFont typeface="Arial" panose="020B0604020202020204" pitchFamily="34" charset="0"/>
                        <a:buChar char="•"/>
                        <a:defRPr/>
                      </a:pPr>
                      <a:r>
                        <a:rPr lang="en-US" sz="2000" dirty="0">
                          <a:latin typeface="Poppins" panose="00000500000000000000" pitchFamily="2" charset="0"/>
                          <a:cs typeface="Poppins" panose="00000500000000000000" pitchFamily="2" charset="0"/>
                        </a:rPr>
                        <a:t>Upskilling of the existing workforce &amp; retention </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Commitment from the employer for ongoing development for employee</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Delivery options blended</a:t>
                      </a:r>
                    </a:p>
                    <a:p>
                      <a:pPr marL="285750" indent="-285750">
                        <a:buFont typeface="Arial" panose="020B0604020202020204" pitchFamily="34" charset="0"/>
                        <a:buChar char="•"/>
                      </a:pPr>
                      <a:r>
                        <a:rPr lang="en-US" sz="2000" dirty="0">
                          <a:latin typeface="Poppins" panose="00000500000000000000" pitchFamily="2" charset="0"/>
                          <a:cs typeface="Poppins" panose="00000500000000000000" pitchFamily="2" charset="0"/>
                        </a:rPr>
                        <a:t>Pathways for learners that lead to </a:t>
                      </a:r>
                      <a:r>
                        <a:rPr lang="en-US" sz="2000" spc="2" dirty="0">
                          <a:solidFill>
                            <a:srgbClr val="203040"/>
                          </a:solidFill>
                          <a:latin typeface="Poppins" panose="00000500000000000000" pitchFamily="2" charset="0"/>
                          <a:cs typeface="Poppins" panose="00000500000000000000" pitchFamily="2" charset="0"/>
                        </a:rPr>
                        <a:t>improved economic and social wellbeing</a:t>
                      </a: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pSp>
        <p:nvGrpSpPr>
          <p:cNvPr id="9" name="Group 9"/>
          <p:cNvGrpSpPr/>
          <p:nvPr/>
        </p:nvGrpSpPr>
        <p:grpSpPr>
          <a:xfrm>
            <a:off x="350593" y="561975"/>
            <a:ext cx="877343" cy="812800"/>
            <a:chOff x="0" y="0"/>
            <a:chExt cx="1358420" cy="1258486"/>
          </a:xfrm>
        </p:grpSpPr>
        <p:sp>
          <p:nvSpPr>
            <p:cNvPr id="10" name="Freeform 10"/>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pic>
        <p:nvPicPr>
          <p:cNvPr id="11" name="Picture 11"/>
          <p:cNvPicPr>
            <a:picLocks noChangeAspect="1"/>
          </p:cNvPicPr>
          <p:nvPr/>
        </p:nvPicPr>
        <p:blipFill>
          <a:blip r:embed="rId4"/>
          <a:srcRect/>
          <a:stretch>
            <a:fillRect/>
          </a:stretch>
        </p:blipFill>
        <p:spPr>
          <a:xfrm>
            <a:off x="1028700" y="1831343"/>
            <a:ext cx="10830636" cy="8321608"/>
          </a:xfrm>
          <a:prstGeom prst="rect">
            <a:avLst/>
          </a:prstGeom>
        </p:spPr>
      </p:pic>
      <p:sp>
        <p:nvSpPr>
          <p:cNvPr id="12" name="TextBox 12"/>
          <p:cNvSpPr txBox="1"/>
          <p:nvPr/>
        </p:nvSpPr>
        <p:spPr>
          <a:xfrm>
            <a:off x="1504983" y="497145"/>
            <a:ext cx="15649542" cy="819149"/>
          </a:xfrm>
          <a:prstGeom prst="rect">
            <a:avLst/>
          </a:prstGeom>
        </p:spPr>
        <p:txBody>
          <a:bodyPr lIns="0" tIns="0" rIns="0" bIns="0" rtlCol="0" anchor="t">
            <a:spAutoFit/>
          </a:bodyPr>
          <a:lstStyle/>
          <a:p>
            <a:pPr>
              <a:lnSpc>
                <a:spcPts val="6300"/>
              </a:lnSpc>
              <a:spcBef>
                <a:spcPct val="0"/>
              </a:spcBef>
            </a:pPr>
            <a:r>
              <a:rPr lang="en-US" sz="4500">
                <a:solidFill>
                  <a:srgbClr val="EC6417"/>
                </a:solidFill>
                <a:latin typeface="Poppins ExtraBold"/>
              </a:rPr>
              <a:t>Learning in the Workplace - Work based Pathway</a:t>
            </a:r>
          </a:p>
        </p:txBody>
      </p:sp>
      <p:sp>
        <p:nvSpPr>
          <p:cNvPr id="13" name="TextBox 13"/>
          <p:cNvSpPr txBox="1"/>
          <p:nvPr/>
        </p:nvSpPr>
        <p:spPr>
          <a:xfrm>
            <a:off x="-418001" y="598488"/>
            <a:ext cx="2399545" cy="596958"/>
          </a:xfrm>
          <a:prstGeom prst="rect">
            <a:avLst/>
          </a:prstGeom>
        </p:spPr>
        <p:txBody>
          <a:bodyPr lIns="0" tIns="0" rIns="0" bIns="0" rtlCol="0" anchor="t">
            <a:spAutoFit/>
          </a:bodyPr>
          <a:lstStyle/>
          <a:p>
            <a:pPr algn="ctr">
              <a:lnSpc>
                <a:spcPts val="4900"/>
              </a:lnSpc>
            </a:pPr>
            <a:r>
              <a:rPr lang="en-US" sz="3500" dirty="0">
                <a:solidFill>
                  <a:srgbClr val="F8F4EF"/>
                </a:solidFill>
                <a:latin typeface="Poppins ExtraBold"/>
              </a:rPr>
              <a:t>4.</a:t>
            </a:r>
          </a:p>
        </p:txBody>
      </p:sp>
      <p:grpSp>
        <p:nvGrpSpPr>
          <p:cNvPr id="14" name="Group 12">
            <a:extLst>
              <a:ext uri="{FF2B5EF4-FFF2-40B4-BE49-F238E27FC236}">
                <a16:creationId xmlns:a16="http://schemas.microsoft.com/office/drawing/2014/main" id="{DF2D2BAE-1921-4E7C-A653-A9F6F754EAAC}"/>
              </a:ext>
            </a:extLst>
          </p:cNvPr>
          <p:cNvGrpSpPr/>
          <p:nvPr/>
        </p:nvGrpSpPr>
        <p:grpSpPr>
          <a:xfrm>
            <a:off x="0" y="8801100"/>
            <a:ext cx="404437" cy="1485900"/>
            <a:chOff x="0" y="0"/>
            <a:chExt cx="152400" cy="559917"/>
          </a:xfrm>
        </p:grpSpPr>
        <p:sp>
          <p:nvSpPr>
            <p:cNvPr id="15" name="Freeform 13">
              <a:extLst>
                <a:ext uri="{FF2B5EF4-FFF2-40B4-BE49-F238E27FC236}">
                  <a16:creationId xmlns:a16="http://schemas.microsoft.com/office/drawing/2014/main" id="{ACB39438-3FA7-42DF-AD99-BB40DAD3F733}"/>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grpSp>
        <p:nvGrpSpPr>
          <p:cNvPr id="16" name="Group 12">
            <a:extLst>
              <a:ext uri="{FF2B5EF4-FFF2-40B4-BE49-F238E27FC236}">
                <a16:creationId xmlns:a16="http://schemas.microsoft.com/office/drawing/2014/main" id="{7DF23486-188B-4FF0-911D-764BB7DDB72A}"/>
              </a:ext>
            </a:extLst>
          </p:cNvPr>
          <p:cNvGrpSpPr/>
          <p:nvPr/>
        </p:nvGrpSpPr>
        <p:grpSpPr>
          <a:xfrm>
            <a:off x="12058573" y="1666880"/>
            <a:ext cx="6229428" cy="276219"/>
            <a:chOff x="0" y="0"/>
            <a:chExt cx="152400" cy="559917"/>
          </a:xfrm>
        </p:grpSpPr>
        <p:sp>
          <p:nvSpPr>
            <p:cNvPr id="17" name="Freeform 13">
              <a:extLst>
                <a:ext uri="{FF2B5EF4-FFF2-40B4-BE49-F238E27FC236}">
                  <a16:creationId xmlns:a16="http://schemas.microsoft.com/office/drawing/2014/main" id="{2970953F-5620-4098-9E48-03A420D729D2}"/>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203040"/>
            </a:solidFill>
          </p:spPr>
        </p:sp>
      </p:grpSp>
    </p:spTree>
    <p:extLst>
      <p:ext uri="{BB962C8B-B14F-4D97-AF65-F5344CB8AC3E}">
        <p14:creationId xmlns:p14="http://schemas.microsoft.com/office/powerpoint/2010/main" val="4011789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50593" y="561975"/>
            <a:ext cx="877343" cy="812800"/>
            <a:chOff x="0" y="0"/>
            <a:chExt cx="1358420" cy="1258486"/>
          </a:xfrm>
        </p:grpSpPr>
        <p:sp>
          <p:nvSpPr>
            <p:cNvPr id="3" name="Freeform 3"/>
            <p:cNvSpPr/>
            <p:nvPr/>
          </p:nvSpPr>
          <p:spPr>
            <a:xfrm>
              <a:off x="0" y="0"/>
              <a:ext cx="1358420" cy="1258486"/>
            </a:xfrm>
            <a:custGeom>
              <a:avLst/>
              <a:gdLst/>
              <a:ahLst/>
              <a:cxnLst/>
              <a:rect l="l" t="t" r="r" b="b"/>
              <a:pathLst>
                <a:path w="1358420" h="1258486">
                  <a:moveTo>
                    <a:pt x="0" y="0"/>
                  </a:moveTo>
                  <a:lnTo>
                    <a:pt x="1358420" y="0"/>
                  </a:lnTo>
                  <a:lnTo>
                    <a:pt x="1358420" y="1258486"/>
                  </a:lnTo>
                  <a:lnTo>
                    <a:pt x="0" y="1258486"/>
                  </a:lnTo>
                  <a:close/>
                </a:path>
              </a:pathLst>
            </a:custGeom>
            <a:solidFill>
              <a:srgbClr val="203040"/>
            </a:solidFill>
          </p:spPr>
        </p:sp>
      </p:grpSp>
      <p:pic>
        <p:nvPicPr>
          <p:cNvPr id="4" name="Picture 4"/>
          <p:cNvPicPr>
            <a:picLocks noChangeAspect="1"/>
          </p:cNvPicPr>
          <p:nvPr/>
        </p:nvPicPr>
        <p:blipFill>
          <a:blip r:embed="rId2"/>
          <a:srcRect/>
          <a:stretch>
            <a:fillRect/>
          </a:stretch>
        </p:blipFill>
        <p:spPr>
          <a:xfrm>
            <a:off x="1808388" y="912352"/>
            <a:ext cx="14789990" cy="7134184"/>
          </a:xfrm>
          <a:prstGeom prst="rect">
            <a:avLst/>
          </a:prstGeom>
          <a:noFill/>
        </p:spPr>
      </p:pic>
      <p:sp>
        <p:nvSpPr>
          <p:cNvPr id="5" name="TextBox 5"/>
          <p:cNvSpPr txBox="1"/>
          <p:nvPr/>
        </p:nvSpPr>
        <p:spPr>
          <a:xfrm>
            <a:off x="1504983" y="497145"/>
            <a:ext cx="15649542" cy="767518"/>
          </a:xfrm>
          <a:prstGeom prst="rect">
            <a:avLst/>
          </a:prstGeom>
        </p:spPr>
        <p:txBody>
          <a:bodyPr lIns="0" tIns="0" rIns="0" bIns="0" rtlCol="0" anchor="t">
            <a:spAutoFit/>
          </a:bodyPr>
          <a:lstStyle/>
          <a:p>
            <a:pPr>
              <a:lnSpc>
                <a:spcPts val="6300"/>
              </a:lnSpc>
              <a:spcBef>
                <a:spcPct val="0"/>
              </a:spcBef>
            </a:pPr>
            <a:r>
              <a:rPr lang="en-US" sz="4500" dirty="0">
                <a:solidFill>
                  <a:srgbClr val="EC6417"/>
                </a:solidFill>
                <a:latin typeface="Poppins ExtraBold"/>
              </a:rPr>
              <a:t>Apprenticeship Industry Pathways</a:t>
            </a:r>
          </a:p>
        </p:txBody>
      </p:sp>
      <p:sp>
        <p:nvSpPr>
          <p:cNvPr id="6" name="TextBox 6"/>
          <p:cNvSpPr txBox="1"/>
          <p:nvPr/>
        </p:nvSpPr>
        <p:spPr>
          <a:xfrm>
            <a:off x="-418001" y="598488"/>
            <a:ext cx="2399545" cy="596958"/>
          </a:xfrm>
          <a:prstGeom prst="rect">
            <a:avLst/>
          </a:prstGeom>
        </p:spPr>
        <p:txBody>
          <a:bodyPr lIns="0" tIns="0" rIns="0" bIns="0" rtlCol="0" anchor="t">
            <a:spAutoFit/>
          </a:bodyPr>
          <a:lstStyle/>
          <a:p>
            <a:pPr algn="ctr">
              <a:lnSpc>
                <a:spcPts val="4900"/>
              </a:lnSpc>
            </a:pPr>
            <a:r>
              <a:rPr lang="en-US" sz="3500" dirty="0">
                <a:solidFill>
                  <a:srgbClr val="F8F4EF"/>
                </a:solidFill>
                <a:latin typeface="Poppins ExtraBold"/>
              </a:rPr>
              <a:t>5.</a:t>
            </a:r>
          </a:p>
        </p:txBody>
      </p:sp>
      <p:sp>
        <p:nvSpPr>
          <p:cNvPr id="7" name="TextBox 7"/>
          <p:cNvSpPr txBox="1"/>
          <p:nvPr/>
        </p:nvSpPr>
        <p:spPr>
          <a:xfrm>
            <a:off x="3494465" y="1441153"/>
            <a:ext cx="4209820" cy="542924"/>
          </a:xfrm>
          <a:prstGeom prst="rect">
            <a:avLst/>
          </a:prstGeom>
        </p:spPr>
        <p:txBody>
          <a:bodyPr lIns="0" tIns="0" rIns="0" bIns="0" rtlCol="0" anchor="t">
            <a:spAutoFit/>
          </a:bodyPr>
          <a:lstStyle/>
          <a:p>
            <a:pPr>
              <a:lnSpc>
                <a:spcPts val="4200"/>
              </a:lnSpc>
            </a:pPr>
            <a:r>
              <a:rPr lang="en-US" sz="3000">
                <a:solidFill>
                  <a:srgbClr val="203040"/>
                </a:solidFill>
                <a:latin typeface="Poppins Medium Bold"/>
              </a:rPr>
              <a:t>Pre-trade Level 3</a:t>
            </a:r>
          </a:p>
        </p:txBody>
      </p:sp>
      <p:sp>
        <p:nvSpPr>
          <p:cNvPr id="8" name="TextBox 8"/>
          <p:cNvSpPr txBox="1"/>
          <p:nvPr/>
        </p:nvSpPr>
        <p:spPr>
          <a:xfrm>
            <a:off x="11185594" y="1441153"/>
            <a:ext cx="4640605" cy="542924"/>
          </a:xfrm>
          <a:prstGeom prst="rect">
            <a:avLst/>
          </a:prstGeom>
        </p:spPr>
        <p:txBody>
          <a:bodyPr lIns="0" tIns="0" rIns="0" bIns="0" rtlCol="0" anchor="t">
            <a:spAutoFit/>
          </a:bodyPr>
          <a:lstStyle/>
          <a:p>
            <a:pPr algn="ctr">
              <a:lnSpc>
                <a:spcPts val="4200"/>
              </a:lnSpc>
            </a:pPr>
            <a:r>
              <a:rPr lang="en-US" sz="3000">
                <a:solidFill>
                  <a:srgbClr val="203040"/>
                </a:solidFill>
                <a:latin typeface="Poppins Medium Bold"/>
              </a:rPr>
              <a:t>Level 4 Apprenticeship</a:t>
            </a:r>
          </a:p>
        </p:txBody>
      </p:sp>
      <p:grpSp>
        <p:nvGrpSpPr>
          <p:cNvPr id="9" name="Group 9"/>
          <p:cNvGrpSpPr/>
          <p:nvPr/>
        </p:nvGrpSpPr>
        <p:grpSpPr>
          <a:xfrm>
            <a:off x="0" y="8046536"/>
            <a:ext cx="18288000" cy="2240464"/>
            <a:chOff x="0" y="0"/>
            <a:chExt cx="4816593" cy="497413"/>
          </a:xfrm>
        </p:grpSpPr>
        <p:sp>
          <p:nvSpPr>
            <p:cNvPr id="10" name="Freeform 10"/>
            <p:cNvSpPr/>
            <p:nvPr/>
          </p:nvSpPr>
          <p:spPr>
            <a:xfrm>
              <a:off x="0" y="0"/>
              <a:ext cx="4816592" cy="497413"/>
            </a:xfrm>
            <a:custGeom>
              <a:avLst/>
              <a:gdLst/>
              <a:ahLst/>
              <a:cxnLst/>
              <a:rect l="l" t="t" r="r" b="b"/>
              <a:pathLst>
                <a:path w="4816592" h="497413">
                  <a:moveTo>
                    <a:pt x="0" y="0"/>
                  </a:moveTo>
                  <a:lnTo>
                    <a:pt x="4816592" y="0"/>
                  </a:lnTo>
                  <a:lnTo>
                    <a:pt x="4816592" y="497413"/>
                  </a:lnTo>
                  <a:lnTo>
                    <a:pt x="0" y="497413"/>
                  </a:lnTo>
                  <a:close/>
                </a:path>
              </a:pathLst>
            </a:custGeom>
            <a:solidFill>
              <a:srgbClr val="B9CDE5">
                <a:alpha val="69804"/>
              </a:srgbClr>
            </a:solidFill>
          </p:spPr>
        </p:sp>
        <p:sp>
          <p:nvSpPr>
            <p:cNvPr id="11" name="TextBox 11"/>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aphicFrame>
        <p:nvGraphicFramePr>
          <p:cNvPr id="12" name="Table 12"/>
          <p:cNvGraphicFramePr>
            <a:graphicFrameLocks noGrp="1"/>
          </p:cNvGraphicFramePr>
          <p:nvPr/>
        </p:nvGraphicFramePr>
        <p:xfrm>
          <a:off x="970858" y="8149857"/>
          <a:ext cx="3802003" cy="479621"/>
        </p:xfrm>
        <a:graphic>
          <a:graphicData uri="http://schemas.openxmlformats.org/drawingml/2006/table">
            <a:tbl>
              <a:tblPr/>
              <a:tblGrid>
                <a:gridCol w="3802003">
                  <a:extLst>
                    <a:ext uri="{9D8B030D-6E8A-4147-A177-3AD203B41FA5}">
                      <a16:colId xmlns:a16="http://schemas.microsoft.com/office/drawing/2014/main" val="20000"/>
                    </a:ext>
                  </a:extLst>
                </a:gridCol>
              </a:tblGrid>
              <a:tr h="479621">
                <a:tc>
                  <a:txBody>
                    <a:bodyPr/>
                    <a:lstStyle/>
                    <a:p>
                      <a:pPr algn="l">
                        <a:defRPr/>
                      </a:pPr>
                      <a:r>
                        <a:rPr lang="en-US" sz="2400" spc="2" dirty="0">
                          <a:solidFill>
                            <a:srgbClr val="EC6417"/>
                          </a:solidFill>
                          <a:latin typeface="Poppins ExtraBold"/>
                        </a:rPr>
                        <a:t>Learners</a:t>
                      </a:r>
                      <a:endParaRPr lang="en-US" sz="1100" dirty="0"/>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13" name="Table 13"/>
          <p:cNvGraphicFramePr>
            <a:graphicFrameLocks noGrp="1"/>
          </p:cNvGraphicFramePr>
          <p:nvPr/>
        </p:nvGraphicFramePr>
        <p:xfrm>
          <a:off x="1008925" y="8642803"/>
          <a:ext cx="3802003" cy="1081088"/>
        </p:xfrm>
        <a:graphic>
          <a:graphicData uri="http://schemas.openxmlformats.org/drawingml/2006/table">
            <a:tbl>
              <a:tblPr/>
              <a:tblGrid>
                <a:gridCol w="3802003">
                  <a:extLst>
                    <a:ext uri="{9D8B030D-6E8A-4147-A177-3AD203B41FA5}">
                      <a16:colId xmlns:a16="http://schemas.microsoft.com/office/drawing/2014/main" val="20000"/>
                    </a:ext>
                  </a:extLst>
                </a:gridCol>
              </a:tblGrid>
              <a:tr h="1081088">
                <a:tc>
                  <a:txBody>
                    <a:bodyPr/>
                    <a:lstStyle/>
                    <a:p>
                      <a:pPr marL="285750" indent="-285750" algn="l">
                        <a:buFont typeface="Arial" panose="020B0604020202020204" pitchFamily="34" charset="0"/>
                        <a:buChar char="•"/>
                        <a:defRPr/>
                      </a:pPr>
                      <a:r>
                        <a:rPr lang="en-US" sz="1800" dirty="0">
                          <a:latin typeface="Poppins" panose="00000500000000000000" pitchFamily="2" charset="0"/>
                          <a:cs typeface="Poppins" panose="00000500000000000000" pitchFamily="2" charset="0"/>
                        </a:rPr>
                        <a:t>School leavers</a:t>
                      </a:r>
                    </a:p>
                    <a:p>
                      <a:pPr marL="285750" indent="-285750">
                        <a:buFont typeface="Arial" panose="020B0604020202020204" pitchFamily="34" charset="0"/>
                        <a:buChar char="•"/>
                      </a:pPr>
                      <a:r>
                        <a:rPr lang="en-US" sz="1800" dirty="0">
                          <a:latin typeface="Poppins" panose="00000500000000000000" pitchFamily="2" charset="0"/>
                          <a:cs typeface="Poppins" panose="00000500000000000000" pitchFamily="2" charset="0"/>
                        </a:rPr>
                        <a:t>Second chance learners</a:t>
                      </a:r>
                    </a:p>
                    <a:p>
                      <a:pPr marL="285750" indent="-285750">
                        <a:buFont typeface="Arial" panose="020B0604020202020204" pitchFamily="34" charset="0"/>
                        <a:buChar char="•"/>
                      </a:pPr>
                      <a:r>
                        <a:rPr lang="en-US" sz="1800" spc="1" dirty="0">
                          <a:solidFill>
                            <a:srgbClr val="203040"/>
                          </a:solidFill>
                          <a:latin typeface="Poppins" panose="00000500000000000000" pitchFamily="2" charset="0"/>
                          <a:cs typeface="Poppins" panose="00000500000000000000" pitchFamily="2" charset="0"/>
                        </a:rPr>
                        <a:t>16-24 </a:t>
                      </a:r>
                      <a:r>
                        <a:rPr lang="en-US" sz="1800" spc="1" dirty="0" err="1">
                          <a:solidFill>
                            <a:srgbClr val="203040"/>
                          </a:solidFill>
                          <a:latin typeface="Poppins" panose="00000500000000000000" pitchFamily="2" charset="0"/>
                          <a:cs typeface="Poppins" panose="00000500000000000000" pitchFamily="2" charset="0"/>
                        </a:rPr>
                        <a:t>yrs</a:t>
                      </a:r>
                      <a:endParaRPr lang="en-US" sz="1800" spc="1" dirty="0">
                        <a:solidFill>
                          <a:srgbClr val="203040"/>
                        </a:solidFill>
                        <a:latin typeface="Poppins" panose="00000500000000000000" pitchFamily="2" charset="0"/>
                        <a:cs typeface="Poppins" panose="00000500000000000000" pitchFamily="2" charset="0"/>
                      </a:endParaRP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14" name="Table 14"/>
          <p:cNvGraphicFramePr>
            <a:graphicFrameLocks noGrp="1"/>
          </p:cNvGraphicFramePr>
          <p:nvPr/>
        </p:nvGraphicFramePr>
        <p:xfrm>
          <a:off x="4575425" y="8220938"/>
          <a:ext cx="3802003" cy="479621"/>
        </p:xfrm>
        <a:graphic>
          <a:graphicData uri="http://schemas.openxmlformats.org/drawingml/2006/table">
            <a:tbl>
              <a:tblPr/>
              <a:tblGrid>
                <a:gridCol w="3802003">
                  <a:extLst>
                    <a:ext uri="{9D8B030D-6E8A-4147-A177-3AD203B41FA5}">
                      <a16:colId xmlns:a16="http://schemas.microsoft.com/office/drawing/2014/main" val="20000"/>
                    </a:ext>
                  </a:extLst>
                </a:gridCol>
              </a:tblGrid>
              <a:tr h="479621">
                <a:tc>
                  <a:txBody>
                    <a:bodyPr/>
                    <a:lstStyle/>
                    <a:p>
                      <a:pPr algn="l">
                        <a:defRPr/>
                      </a:pPr>
                      <a:r>
                        <a:rPr lang="en-US" sz="2400" spc="2" dirty="0">
                          <a:solidFill>
                            <a:srgbClr val="EC6417"/>
                          </a:solidFill>
                          <a:latin typeface="Poppins ExtraBold"/>
                        </a:rPr>
                        <a:t>ROVE Benefits</a:t>
                      </a:r>
                      <a:endParaRPr lang="en-US" sz="1100" dirty="0"/>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15" name="Table 15"/>
          <p:cNvGraphicFramePr>
            <a:graphicFrameLocks noGrp="1"/>
          </p:cNvGraphicFramePr>
          <p:nvPr/>
        </p:nvGraphicFramePr>
        <p:xfrm>
          <a:off x="4588092" y="8642803"/>
          <a:ext cx="4877749" cy="1386840"/>
        </p:xfrm>
        <a:graphic>
          <a:graphicData uri="http://schemas.openxmlformats.org/drawingml/2006/table">
            <a:tbl>
              <a:tblPr/>
              <a:tblGrid>
                <a:gridCol w="4877749">
                  <a:extLst>
                    <a:ext uri="{9D8B030D-6E8A-4147-A177-3AD203B41FA5}">
                      <a16:colId xmlns:a16="http://schemas.microsoft.com/office/drawing/2014/main" val="20000"/>
                    </a:ext>
                  </a:extLst>
                </a:gridCol>
              </a:tblGrid>
              <a:tr h="1243012">
                <a:tc>
                  <a:txBody>
                    <a:bodyPr/>
                    <a:lstStyle/>
                    <a:p>
                      <a:pPr marL="285750" indent="-285750" algn="l">
                        <a:buFont typeface="Arial" panose="020B0604020202020204" pitchFamily="34" charset="0"/>
                        <a:buChar char="•"/>
                        <a:defRPr/>
                      </a:pPr>
                      <a:r>
                        <a:rPr lang="en-US" sz="1700" dirty="0">
                          <a:solidFill>
                            <a:srgbClr val="203040"/>
                          </a:solidFill>
                          <a:latin typeface="Poppins" panose="00000500000000000000" pitchFamily="2" charset="0"/>
                          <a:cs typeface="Poppins" panose="00000500000000000000" pitchFamily="2" charset="0"/>
                        </a:rPr>
                        <a:t>Pipeline of talent for employers &amp; skill shortages</a:t>
                      </a:r>
                    </a:p>
                    <a:p>
                      <a:pPr marL="285750" indent="-285750">
                        <a:buFont typeface="Arial" panose="020B0604020202020204" pitchFamily="34" charset="0"/>
                        <a:buChar char="•"/>
                      </a:pPr>
                      <a:r>
                        <a:rPr lang="en-US" sz="1700" dirty="0">
                          <a:solidFill>
                            <a:srgbClr val="203040"/>
                          </a:solidFill>
                          <a:latin typeface="Poppins" panose="00000500000000000000" pitchFamily="2" charset="0"/>
                          <a:cs typeface="Poppins" panose="00000500000000000000" pitchFamily="2" charset="0"/>
                        </a:rPr>
                        <a:t>Early engagement with schools</a:t>
                      </a:r>
                    </a:p>
                    <a:p>
                      <a:pPr marL="285750" indent="-285750">
                        <a:buFont typeface="Arial" panose="020B0604020202020204" pitchFamily="34" charset="0"/>
                        <a:buChar char="•"/>
                      </a:pPr>
                      <a:r>
                        <a:rPr lang="en-US" sz="1700" dirty="0">
                          <a:solidFill>
                            <a:srgbClr val="203040"/>
                          </a:solidFill>
                          <a:latin typeface="Poppins" panose="00000500000000000000" pitchFamily="2" charset="0"/>
                          <a:cs typeface="Poppins" panose="00000500000000000000" pitchFamily="2" charset="0"/>
                        </a:rPr>
                        <a:t>Pastoral care from classroom into work – wellbeing &amp; learning</a:t>
                      </a: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16" name="Table 16"/>
          <p:cNvGraphicFramePr>
            <a:graphicFrameLocks noGrp="1"/>
          </p:cNvGraphicFramePr>
          <p:nvPr/>
        </p:nvGraphicFramePr>
        <p:xfrm>
          <a:off x="9219475" y="8629478"/>
          <a:ext cx="4066547" cy="1386840"/>
        </p:xfrm>
        <a:graphic>
          <a:graphicData uri="http://schemas.openxmlformats.org/drawingml/2006/table">
            <a:tbl>
              <a:tblPr/>
              <a:tblGrid>
                <a:gridCol w="4066547">
                  <a:extLst>
                    <a:ext uri="{9D8B030D-6E8A-4147-A177-3AD203B41FA5}">
                      <a16:colId xmlns:a16="http://schemas.microsoft.com/office/drawing/2014/main" val="20000"/>
                    </a:ext>
                  </a:extLst>
                </a:gridCol>
              </a:tblGrid>
              <a:tr h="1243013">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spc="1" dirty="0">
                          <a:solidFill>
                            <a:srgbClr val="203040"/>
                          </a:solidFill>
                          <a:latin typeface="Poppins" panose="00000500000000000000" pitchFamily="2" charset="0"/>
                          <a:cs typeface="Poppins" panose="00000500000000000000" pitchFamily="2" charset="0"/>
                        </a:rPr>
                        <a:t>School &amp; employer led</a:t>
                      </a:r>
                    </a:p>
                    <a:p>
                      <a:pPr marL="285750" indent="-285750" algn="l">
                        <a:buFont typeface="Arial" panose="020B0604020202020204" pitchFamily="34" charset="0"/>
                        <a:buChar char="•"/>
                        <a:defRPr/>
                      </a:pPr>
                      <a:r>
                        <a:rPr lang="en-US" sz="1700" dirty="0">
                          <a:solidFill>
                            <a:srgbClr val="203040"/>
                          </a:solidFill>
                          <a:latin typeface="Poppins" panose="00000500000000000000" pitchFamily="2" charset="0"/>
                          <a:cs typeface="Poppins" panose="00000500000000000000" pitchFamily="2" charset="0"/>
                        </a:rPr>
                        <a:t>National Provision, with a regional focus to meet demand – Auckland, Wellington &amp; Dunedin</a:t>
                      </a: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17" name="Table 16">
            <a:extLst>
              <a:ext uri="{FF2B5EF4-FFF2-40B4-BE49-F238E27FC236}">
                <a16:creationId xmlns:a16="http://schemas.microsoft.com/office/drawing/2014/main" id="{C35AD233-EF74-2604-4E9E-644E2A16C7CD}"/>
              </a:ext>
            </a:extLst>
          </p:cNvPr>
          <p:cNvGraphicFramePr>
            <a:graphicFrameLocks noGrp="1"/>
          </p:cNvGraphicFramePr>
          <p:nvPr/>
        </p:nvGraphicFramePr>
        <p:xfrm>
          <a:off x="13258800" y="8642803"/>
          <a:ext cx="4066547" cy="1386840"/>
        </p:xfrm>
        <a:graphic>
          <a:graphicData uri="http://schemas.openxmlformats.org/drawingml/2006/table">
            <a:tbl>
              <a:tblPr/>
              <a:tblGrid>
                <a:gridCol w="4066547">
                  <a:extLst>
                    <a:ext uri="{9D8B030D-6E8A-4147-A177-3AD203B41FA5}">
                      <a16:colId xmlns:a16="http://schemas.microsoft.com/office/drawing/2014/main" val="20000"/>
                    </a:ext>
                  </a:extLst>
                </a:gridCol>
              </a:tblGrid>
              <a:tr h="1243013">
                <a:tc>
                  <a:txBody>
                    <a:bodyPr/>
                    <a:lstStyle/>
                    <a:p>
                      <a:pPr marL="285750" indent="-285750">
                        <a:buFont typeface="Arial" panose="020B0604020202020204" pitchFamily="34" charset="0"/>
                        <a:buChar char="•"/>
                      </a:pPr>
                      <a:r>
                        <a:rPr lang="en-US" sz="1700" dirty="0">
                          <a:solidFill>
                            <a:srgbClr val="203040"/>
                          </a:solidFill>
                          <a:latin typeface="Poppins" panose="00000500000000000000" pitchFamily="2" charset="0"/>
                          <a:cs typeface="Poppins" panose="00000500000000000000" pitchFamily="2" charset="0"/>
                        </a:rPr>
                        <a:t>Industry engagement and support</a:t>
                      </a:r>
                    </a:p>
                    <a:p>
                      <a:pPr marL="285750" indent="-285750">
                        <a:buFont typeface="Arial" panose="020B0604020202020204" pitchFamily="34" charset="0"/>
                        <a:buChar char="•"/>
                      </a:pPr>
                      <a:r>
                        <a:rPr lang="en-US" sz="1700" spc="1" dirty="0">
                          <a:solidFill>
                            <a:srgbClr val="203040"/>
                          </a:solidFill>
                          <a:latin typeface="Poppins" panose="00000500000000000000" pitchFamily="2" charset="0"/>
                          <a:cs typeface="Poppins" panose="00000500000000000000" pitchFamily="2" charset="0"/>
                        </a:rPr>
                        <a:t>Innovation and mobile labs to address some of the provision challenges </a:t>
                      </a: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03926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71700"/>
            <a:ext cx="7930849" cy="8115300"/>
            <a:chOff x="0" y="0"/>
            <a:chExt cx="2088783" cy="2176679"/>
          </a:xfrm>
        </p:grpSpPr>
        <p:sp>
          <p:nvSpPr>
            <p:cNvPr id="3" name="Freeform 3"/>
            <p:cNvSpPr/>
            <p:nvPr/>
          </p:nvSpPr>
          <p:spPr>
            <a:xfrm>
              <a:off x="0" y="0"/>
              <a:ext cx="2088783" cy="2176679"/>
            </a:xfrm>
            <a:custGeom>
              <a:avLst/>
              <a:gdLst/>
              <a:ahLst/>
              <a:cxnLst/>
              <a:rect l="l" t="t" r="r" b="b"/>
              <a:pathLst>
                <a:path w="2088783" h="2176679">
                  <a:moveTo>
                    <a:pt x="0" y="0"/>
                  </a:moveTo>
                  <a:lnTo>
                    <a:pt x="2088783" y="0"/>
                  </a:lnTo>
                  <a:lnTo>
                    <a:pt x="2088783" y="2176679"/>
                  </a:lnTo>
                  <a:lnTo>
                    <a:pt x="0" y="2176679"/>
                  </a:lnTo>
                  <a:close/>
                </a:path>
              </a:pathLst>
            </a:custGeom>
            <a:solidFill>
              <a:srgbClr val="758090"/>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028700" y="792560"/>
            <a:ext cx="16230600" cy="1123950"/>
          </a:xfrm>
          <a:prstGeom prst="rect">
            <a:avLst/>
          </a:prstGeom>
        </p:spPr>
        <p:txBody>
          <a:bodyPr lIns="0" tIns="0" rIns="0" bIns="0" rtlCol="0" anchor="t">
            <a:spAutoFit/>
          </a:bodyPr>
          <a:lstStyle/>
          <a:p>
            <a:pPr algn="ctr">
              <a:lnSpc>
                <a:spcPts val="4320"/>
              </a:lnSpc>
            </a:pPr>
            <a:r>
              <a:rPr lang="en-US" sz="3600" dirty="0">
                <a:solidFill>
                  <a:srgbClr val="203040"/>
                </a:solidFill>
                <a:latin typeface="Poppins ExtraBold"/>
              </a:rPr>
              <a:t>We are applying our holistic and evidence-based approach to Pastoral Care and Hauora at critical transition points</a:t>
            </a:r>
          </a:p>
        </p:txBody>
      </p:sp>
      <p:sp>
        <p:nvSpPr>
          <p:cNvPr id="6" name="TextBox 6"/>
          <p:cNvSpPr txBox="1"/>
          <p:nvPr/>
        </p:nvSpPr>
        <p:spPr>
          <a:xfrm>
            <a:off x="1028700" y="2326085"/>
            <a:ext cx="7746802" cy="635000"/>
          </a:xfrm>
          <a:prstGeom prst="rect">
            <a:avLst/>
          </a:prstGeom>
        </p:spPr>
        <p:txBody>
          <a:bodyPr lIns="0" tIns="0" rIns="0" bIns="0" rtlCol="0" anchor="t">
            <a:spAutoFit/>
          </a:bodyPr>
          <a:lstStyle/>
          <a:p>
            <a:pPr algn="ctr">
              <a:lnSpc>
                <a:spcPts val="4900"/>
              </a:lnSpc>
              <a:spcBef>
                <a:spcPct val="0"/>
              </a:spcBef>
            </a:pPr>
            <a:r>
              <a:rPr lang="en-US" sz="3500" dirty="0">
                <a:solidFill>
                  <a:srgbClr val="FFFFFF"/>
                </a:solidFill>
                <a:latin typeface="Poppins Medium Bold"/>
              </a:rPr>
              <a:t>Our </a:t>
            </a:r>
            <a:r>
              <a:rPr lang="en-US" sz="3500" dirty="0" err="1">
                <a:solidFill>
                  <a:srgbClr val="FFFFFF"/>
                </a:solidFill>
                <a:latin typeface="Poppins Medium Bold"/>
              </a:rPr>
              <a:t>Nesian</a:t>
            </a:r>
            <a:r>
              <a:rPr lang="en-US" sz="3500" dirty="0">
                <a:solidFill>
                  <a:srgbClr val="FFFFFF"/>
                </a:solidFill>
                <a:latin typeface="Poppins Medium Bold"/>
              </a:rPr>
              <a:t> Waka </a:t>
            </a:r>
            <a:r>
              <a:rPr lang="en-US" sz="3500" dirty="0" err="1">
                <a:solidFill>
                  <a:srgbClr val="FFFFFF"/>
                </a:solidFill>
                <a:latin typeface="Poppins Medium Bold"/>
              </a:rPr>
              <a:t>Programme</a:t>
            </a:r>
            <a:endParaRPr lang="en-US" sz="3500" dirty="0">
              <a:solidFill>
                <a:srgbClr val="FFFFFF"/>
              </a:solidFill>
              <a:latin typeface="Poppins Medium Bold"/>
            </a:endParaRPr>
          </a:p>
        </p:txBody>
      </p:sp>
      <p:sp>
        <p:nvSpPr>
          <p:cNvPr id="7" name="TextBox 7"/>
          <p:cNvSpPr txBox="1"/>
          <p:nvPr/>
        </p:nvSpPr>
        <p:spPr>
          <a:xfrm>
            <a:off x="1286499" y="3171963"/>
            <a:ext cx="7231203" cy="6765891"/>
          </a:xfrm>
          <a:prstGeom prst="rect">
            <a:avLst/>
          </a:prstGeom>
        </p:spPr>
        <p:txBody>
          <a:bodyPr lIns="0" tIns="0" rIns="0" bIns="0" rtlCol="0" anchor="t">
            <a:spAutoFit/>
          </a:bodyPr>
          <a:lstStyle/>
          <a:p>
            <a:pPr marL="431799" lvl="1" indent="-215899" algn="just">
              <a:lnSpc>
                <a:spcPts val="2399"/>
              </a:lnSpc>
              <a:buFont typeface="Arial"/>
              <a:buChar char="•"/>
            </a:pPr>
            <a:r>
              <a:rPr lang="en-US" sz="1999" dirty="0">
                <a:solidFill>
                  <a:srgbClr val="FFFFFF"/>
                </a:solidFill>
                <a:latin typeface="Poppins"/>
              </a:rPr>
              <a:t>Inspires Māori and Pacific people to illuminate and ignite their pathway to success through education, training and employment.</a:t>
            </a:r>
          </a:p>
          <a:p>
            <a:pPr algn="just">
              <a:lnSpc>
                <a:spcPts val="2399"/>
              </a:lnSpc>
            </a:pPr>
            <a:endParaRPr lang="en-US" sz="1999" dirty="0">
              <a:solidFill>
                <a:srgbClr val="FFFFFF"/>
              </a:solidFill>
              <a:latin typeface="Poppins"/>
            </a:endParaRPr>
          </a:p>
          <a:p>
            <a:pPr marL="431799" lvl="1" indent="-215899" algn="just">
              <a:lnSpc>
                <a:spcPts val="2399"/>
              </a:lnSpc>
              <a:buFont typeface="Arial"/>
              <a:buChar char="•"/>
            </a:pPr>
            <a:r>
              <a:rPr lang="en-US" sz="1999" dirty="0" err="1">
                <a:solidFill>
                  <a:srgbClr val="FFFFFF"/>
                </a:solidFill>
                <a:latin typeface="Poppins"/>
              </a:rPr>
              <a:t>Nesian</a:t>
            </a:r>
            <a:r>
              <a:rPr lang="en-US" sz="1999" dirty="0">
                <a:solidFill>
                  <a:srgbClr val="FFFFFF"/>
                </a:solidFill>
                <a:latin typeface="Poppins"/>
              </a:rPr>
              <a:t> Waka sets sail to inspire the young minds of our future generation, illuminate a pathway in discovering new learning opportunities, that will ignite future success. </a:t>
            </a:r>
          </a:p>
          <a:p>
            <a:pPr algn="just">
              <a:lnSpc>
                <a:spcPts val="2399"/>
              </a:lnSpc>
            </a:pPr>
            <a:endParaRPr lang="en-US" sz="1999" dirty="0">
              <a:solidFill>
                <a:srgbClr val="FFFFFF"/>
              </a:solidFill>
              <a:latin typeface="Poppins"/>
            </a:endParaRPr>
          </a:p>
          <a:p>
            <a:pPr marL="431799" lvl="1" indent="-215899" algn="just">
              <a:lnSpc>
                <a:spcPts val="2399"/>
              </a:lnSpc>
              <a:buFont typeface="Arial"/>
              <a:buChar char="•"/>
            </a:pPr>
            <a:r>
              <a:rPr lang="en-US" sz="1999" dirty="0">
                <a:solidFill>
                  <a:srgbClr val="FFFFFF"/>
                </a:solidFill>
                <a:latin typeface="Poppins"/>
              </a:rPr>
              <a:t>Encompassing Tikanga Māori and Pacific values, this journey will be navigated with a village focus and warm </a:t>
            </a:r>
            <a:r>
              <a:rPr lang="en-US" sz="1999" dirty="0" err="1">
                <a:solidFill>
                  <a:srgbClr val="FFFFFF"/>
                </a:solidFill>
                <a:latin typeface="Poppins"/>
              </a:rPr>
              <a:t>awhi</a:t>
            </a:r>
            <a:r>
              <a:rPr lang="en-US" sz="1999" dirty="0">
                <a:solidFill>
                  <a:srgbClr val="FFFFFF"/>
                </a:solidFill>
                <a:latin typeface="Poppins"/>
              </a:rPr>
              <a:t> into our Skills whanau. Through partnership, we aim to build strong, resilient and prosperous Māori and Pacific peoples and grow our influence in the community. </a:t>
            </a:r>
          </a:p>
          <a:p>
            <a:pPr algn="just">
              <a:lnSpc>
                <a:spcPts val="2399"/>
              </a:lnSpc>
            </a:pPr>
            <a:endParaRPr lang="en-US" sz="1999" dirty="0">
              <a:solidFill>
                <a:srgbClr val="FFFFFF"/>
              </a:solidFill>
              <a:latin typeface="Poppins"/>
            </a:endParaRPr>
          </a:p>
          <a:p>
            <a:pPr marL="431799" lvl="1" indent="-215899" algn="just">
              <a:lnSpc>
                <a:spcPts val="2399"/>
              </a:lnSpc>
              <a:buFont typeface="Arial"/>
              <a:buChar char="•"/>
            </a:pPr>
            <a:r>
              <a:rPr lang="en-US" sz="1999" dirty="0">
                <a:solidFill>
                  <a:srgbClr val="FFFFFF"/>
                </a:solidFill>
                <a:latin typeface="Poppins"/>
              </a:rPr>
              <a:t>Our </a:t>
            </a:r>
            <a:r>
              <a:rPr lang="en-US" sz="1999" dirty="0" err="1">
                <a:solidFill>
                  <a:srgbClr val="FFFFFF"/>
                </a:solidFill>
                <a:latin typeface="Poppins"/>
              </a:rPr>
              <a:t>Nesian</a:t>
            </a:r>
            <a:r>
              <a:rPr lang="en-US" sz="1999" dirty="0">
                <a:solidFill>
                  <a:srgbClr val="FFFFFF"/>
                </a:solidFill>
                <a:latin typeface="Poppins"/>
              </a:rPr>
              <a:t> waka navigators support the onboarding of individuals as they embark on their journeys through education and employment. Our navigators support, build ambition, and help map </a:t>
            </a:r>
            <a:r>
              <a:rPr lang="en-US" sz="1999" dirty="0" err="1">
                <a:solidFill>
                  <a:srgbClr val="FFFFFF"/>
                </a:solidFill>
                <a:latin typeface="Poppins"/>
              </a:rPr>
              <a:t>ou</a:t>
            </a:r>
            <a:r>
              <a:rPr lang="en-US" sz="1999" dirty="0">
                <a:solidFill>
                  <a:srgbClr val="FFFFFF"/>
                </a:solidFill>
                <a:latin typeface="Poppins"/>
              </a:rPr>
              <a:t> </a:t>
            </a:r>
            <a:r>
              <a:rPr lang="en-NZ" sz="1999" dirty="0">
                <a:solidFill>
                  <a:srgbClr val="FFFFFF"/>
                </a:solidFill>
                <a:latin typeface="Poppins"/>
              </a:rPr>
              <a:t>this journey to ensure key milestones are met and celebrated along their journey.</a:t>
            </a:r>
            <a:r>
              <a:rPr lang="en-US" sz="1999" dirty="0">
                <a:solidFill>
                  <a:srgbClr val="FFFFFF"/>
                </a:solidFill>
                <a:latin typeface="Poppins"/>
              </a:rPr>
              <a:t> </a:t>
            </a:r>
          </a:p>
        </p:txBody>
      </p:sp>
      <p:grpSp>
        <p:nvGrpSpPr>
          <p:cNvPr id="8" name="Group 8"/>
          <p:cNvGrpSpPr/>
          <p:nvPr/>
        </p:nvGrpSpPr>
        <p:grpSpPr>
          <a:xfrm>
            <a:off x="9328451" y="2171700"/>
            <a:ext cx="7930849" cy="8115300"/>
            <a:chOff x="0" y="0"/>
            <a:chExt cx="2088783" cy="2177202"/>
          </a:xfrm>
        </p:grpSpPr>
        <p:sp>
          <p:nvSpPr>
            <p:cNvPr id="9" name="Freeform 9"/>
            <p:cNvSpPr/>
            <p:nvPr/>
          </p:nvSpPr>
          <p:spPr>
            <a:xfrm>
              <a:off x="0" y="0"/>
              <a:ext cx="2088783" cy="2177202"/>
            </a:xfrm>
            <a:custGeom>
              <a:avLst/>
              <a:gdLst/>
              <a:ahLst/>
              <a:cxnLst/>
              <a:rect l="l" t="t" r="r" b="b"/>
              <a:pathLst>
                <a:path w="2088783" h="2177202">
                  <a:moveTo>
                    <a:pt x="0" y="0"/>
                  </a:moveTo>
                  <a:lnTo>
                    <a:pt x="2088783" y="0"/>
                  </a:lnTo>
                  <a:lnTo>
                    <a:pt x="2088783" y="2177202"/>
                  </a:lnTo>
                  <a:lnTo>
                    <a:pt x="0" y="2177202"/>
                  </a:lnTo>
                  <a:close/>
                </a:path>
              </a:pathLst>
            </a:custGeom>
            <a:solidFill>
              <a:srgbClr val="B9CDE5"/>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9328451" y="2324100"/>
            <a:ext cx="7746802" cy="596958"/>
          </a:xfrm>
          <a:prstGeom prst="rect">
            <a:avLst/>
          </a:prstGeom>
        </p:spPr>
        <p:txBody>
          <a:bodyPr lIns="0" tIns="0" rIns="0" bIns="0" rtlCol="0" anchor="t">
            <a:spAutoFit/>
          </a:bodyPr>
          <a:lstStyle>
            <a:defPPr>
              <a:defRPr lang="en-US"/>
            </a:defPPr>
            <a:lvl1pPr algn="ctr">
              <a:lnSpc>
                <a:spcPts val="4900"/>
              </a:lnSpc>
              <a:spcBef>
                <a:spcPct val="0"/>
              </a:spcBef>
              <a:defRPr sz="3500">
                <a:solidFill>
                  <a:srgbClr val="FFFFFF"/>
                </a:solidFill>
                <a:latin typeface="Poppins Medium Bold"/>
              </a:defRPr>
            </a:lvl1pPr>
          </a:lstStyle>
          <a:p>
            <a:r>
              <a:rPr lang="en-US" dirty="0" err="1">
                <a:solidFill>
                  <a:schemeClr val="tx1"/>
                </a:solidFill>
              </a:rPr>
              <a:t>TextPulse</a:t>
            </a:r>
            <a:endParaRPr lang="en-US" dirty="0">
              <a:solidFill>
                <a:schemeClr val="tx1"/>
              </a:solidFill>
            </a:endParaRPr>
          </a:p>
        </p:txBody>
      </p:sp>
      <p:sp>
        <p:nvSpPr>
          <p:cNvPr id="12" name="TextBox 12"/>
          <p:cNvSpPr txBox="1"/>
          <p:nvPr/>
        </p:nvSpPr>
        <p:spPr>
          <a:xfrm>
            <a:off x="9586250" y="3084910"/>
            <a:ext cx="7231203" cy="7073283"/>
          </a:xfrm>
          <a:prstGeom prst="rect">
            <a:avLst/>
          </a:prstGeom>
        </p:spPr>
        <p:txBody>
          <a:bodyPr lIns="0" tIns="0" rIns="0" bIns="0" rtlCol="0" anchor="t">
            <a:spAutoFit/>
          </a:bodyPr>
          <a:lstStyle/>
          <a:p>
            <a:pPr marL="410209" lvl="1" indent="-205105" algn="just">
              <a:lnSpc>
                <a:spcPts val="2279"/>
              </a:lnSpc>
              <a:buFont typeface="Arial"/>
              <a:buChar char="•"/>
            </a:pPr>
            <a:r>
              <a:rPr lang="en-US" sz="1899" dirty="0" err="1">
                <a:solidFill>
                  <a:srgbClr val="203040"/>
                </a:solidFill>
                <a:latin typeface="Poppins Bold"/>
              </a:rPr>
              <a:t>TextPulse</a:t>
            </a:r>
            <a:r>
              <a:rPr lang="en-US" sz="1899" dirty="0">
                <a:solidFill>
                  <a:srgbClr val="203040"/>
                </a:solidFill>
                <a:latin typeface="Poppins"/>
              </a:rPr>
              <a:t> is an evidence-based virtual wellbeing system that uses two-way text messaging, backed up by artificial intelligence and one-on-one human interaction with Wellbeing Angels. </a:t>
            </a:r>
          </a:p>
          <a:p>
            <a:pPr marL="410209" lvl="1" indent="-205105" algn="just">
              <a:lnSpc>
                <a:spcPts val="2279"/>
              </a:lnSpc>
              <a:buFont typeface="Arial"/>
              <a:buChar char="•"/>
            </a:pPr>
            <a:r>
              <a:rPr lang="en-US" sz="1899" dirty="0">
                <a:solidFill>
                  <a:srgbClr val="203040"/>
                </a:solidFill>
                <a:latin typeface="Poppins"/>
              </a:rPr>
              <a:t>By proactively checking in with individuals, rather than waiting for them to show signs of stress, </a:t>
            </a:r>
            <a:r>
              <a:rPr lang="en-US" sz="1899" dirty="0" err="1">
                <a:solidFill>
                  <a:srgbClr val="203040"/>
                </a:solidFill>
                <a:latin typeface="Poppins"/>
              </a:rPr>
              <a:t>TextPulse</a:t>
            </a:r>
            <a:r>
              <a:rPr lang="en-US" sz="1899" dirty="0">
                <a:solidFill>
                  <a:srgbClr val="203040"/>
                </a:solidFill>
                <a:latin typeface="Poppins"/>
              </a:rPr>
              <a:t> identifies learners who are struggling before their challenges have a serious impact on their life and mental health.</a:t>
            </a:r>
          </a:p>
          <a:p>
            <a:pPr marL="410209" lvl="1" indent="-205105" algn="just">
              <a:lnSpc>
                <a:spcPts val="2279"/>
              </a:lnSpc>
              <a:buFont typeface="Arial"/>
              <a:buChar char="•"/>
            </a:pPr>
            <a:r>
              <a:rPr lang="en-US" sz="1899" dirty="0" err="1">
                <a:solidFill>
                  <a:srgbClr val="203040"/>
                </a:solidFill>
                <a:latin typeface="Poppins"/>
              </a:rPr>
              <a:t>TextPulse</a:t>
            </a:r>
            <a:r>
              <a:rPr lang="en-US" sz="1899" dirty="0">
                <a:solidFill>
                  <a:srgbClr val="203040"/>
                </a:solidFill>
                <a:latin typeface="Poppins"/>
              </a:rPr>
              <a:t> is a simple, easy-to-use method of making employees feel safe and supported in sharing their challenges and demonstrating your genuine care for their wellbeing as their employer. </a:t>
            </a:r>
          </a:p>
          <a:p>
            <a:pPr marL="410209" lvl="1" indent="-205105" algn="just">
              <a:lnSpc>
                <a:spcPts val="2279"/>
              </a:lnSpc>
              <a:buFont typeface="Arial"/>
              <a:buChar char="•"/>
            </a:pPr>
            <a:r>
              <a:rPr lang="en-US" sz="1899" dirty="0" err="1">
                <a:solidFill>
                  <a:srgbClr val="203040"/>
                </a:solidFill>
                <a:latin typeface="Poppins"/>
              </a:rPr>
              <a:t>TextPulse</a:t>
            </a:r>
            <a:r>
              <a:rPr lang="en-US" sz="1899" dirty="0">
                <a:solidFill>
                  <a:srgbClr val="203040"/>
                </a:solidFill>
                <a:latin typeface="Poppins"/>
              </a:rPr>
              <a:t> is the result of a partnership between Skills Consulting Group and global award-winning digital health organization </a:t>
            </a:r>
            <a:r>
              <a:rPr lang="en-US" sz="1899" dirty="0" err="1">
                <a:solidFill>
                  <a:srgbClr val="203040"/>
                </a:solidFill>
                <a:latin typeface="Poppins"/>
              </a:rPr>
              <a:t>WelTel</a:t>
            </a:r>
            <a:r>
              <a:rPr lang="en-US" sz="1899" dirty="0">
                <a:solidFill>
                  <a:srgbClr val="203040"/>
                </a:solidFill>
                <a:latin typeface="Poppins"/>
              </a:rPr>
              <a:t> Health Inc. </a:t>
            </a:r>
          </a:p>
          <a:p>
            <a:pPr marL="410209" lvl="1" indent="-205105" algn="just">
              <a:lnSpc>
                <a:spcPts val="2279"/>
              </a:lnSpc>
              <a:buFont typeface="Arial"/>
              <a:buChar char="•"/>
            </a:pPr>
            <a:r>
              <a:rPr lang="en-US" sz="1899" dirty="0">
                <a:solidFill>
                  <a:srgbClr val="203040"/>
                </a:solidFill>
                <a:latin typeface="Poppins Bold"/>
              </a:rPr>
              <a:t>15 years</a:t>
            </a:r>
            <a:r>
              <a:rPr lang="en-US" sz="1899" dirty="0">
                <a:solidFill>
                  <a:srgbClr val="203040"/>
                </a:solidFill>
                <a:latin typeface="Poppins"/>
              </a:rPr>
              <a:t> - of pandemic, clinical and wellbeing deployments;</a:t>
            </a:r>
          </a:p>
          <a:p>
            <a:pPr marL="410209" lvl="1" indent="-205105" algn="just">
              <a:lnSpc>
                <a:spcPts val="2279"/>
              </a:lnSpc>
              <a:buFont typeface="Arial"/>
              <a:buChar char="•"/>
            </a:pPr>
            <a:r>
              <a:rPr lang="en-US" sz="1899" dirty="0">
                <a:solidFill>
                  <a:srgbClr val="203040"/>
                </a:solidFill>
                <a:latin typeface="Poppins Bold"/>
              </a:rPr>
              <a:t>75+ peer-reviewed publications,</a:t>
            </a:r>
            <a:r>
              <a:rPr lang="en-US" sz="1899" dirty="0">
                <a:solidFill>
                  <a:srgbClr val="203040"/>
                </a:solidFill>
                <a:latin typeface="Poppins"/>
              </a:rPr>
              <a:t> including Lancet, BMJ, NEJM, and Nature;</a:t>
            </a:r>
          </a:p>
          <a:p>
            <a:pPr marL="410209" lvl="1" indent="-205105" algn="just">
              <a:lnSpc>
                <a:spcPts val="2279"/>
              </a:lnSpc>
              <a:buFont typeface="Arial"/>
              <a:buChar char="•"/>
            </a:pPr>
            <a:r>
              <a:rPr lang="en-US" sz="1899" dirty="0">
                <a:solidFill>
                  <a:srgbClr val="203040"/>
                </a:solidFill>
                <a:latin typeface="Poppins Bold"/>
              </a:rPr>
              <a:t>7000+ citations </a:t>
            </a:r>
            <a:r>
              <a:rPr lang="en-US" sz="1899" dirty="0">
                <a:solidFill>
                  <a:srgbClr val="203040"/>
                </a:solidFill>
                <a:latin typeface="Poppins"/>
              </a:rPr>
              <a:t>by other researchers; </a:t>
            </a:r>
          </a:p>
          <a:p>
            <a:pPr marL="410209" lvl="1" indent="-205105" algn="just">
              <a:lnSpc>
                <a:spcPts val="2279"/>
              </a:lnSpc>
              <a:buFont typeface="Arial"/>
              <a:buChar char="•"/>
            </a:pPr>
            <a:r>
              <a:rPr lang="en-US" sz="1899" dirty="0">
                <a:solidFill>
                  <a:srgbClr val="203040"/>
                </a:solidFill>
                <a:latin typeface="Poppins Bold"/>
              </a:rPr>
              <a:t>~100 featured</a:t>
            </a:r>
            <a:r>
              <a:rPr lang="en-US" sz="1899" dirty="0">
                <a:solidFill>
                  <a:srgbClr val="203040"/>
                </a:solidFill>
                <a:latin typeface="Poppins"/>
              </a:rPr>
              <a:t> in business magazines and new stories, including CNN Money, The Economist, The New Yorker, MIT Tech. Review, Fortune Magazine, CBC. </a:t>
            </a:r>
          </a:p>
        </p:txBody>
      </p:sp>
      <p:grpSp>
        <p:nvGrpSpPr>
          <p:cNvPr id="13" name="Group 13"/>
          <p:cNvGrpSpPr/>
          <p:nvPr/>
        </p:nvGrpSpPr>
        <p:grpSpPr>
          <a:xfrm rot="-5400000">
            <a:off x="8928695" y="-4928195"/>
            <a:ext cx="430610" cy="10287000"/>
            <a:chOff x="0" y="0"/>
            <a:chExt cx="157088" cy="3752725"/>
          </a:xfrm>
        </p:grpSpPr>
        <p:sp>
          <p:nvSpPr>
            <p:cNvPr id="14" name="Freeform 14"/>
            <p:cNvSpPr/>
            <p:nvPr/>
          </p:nvSpPr>
          <p:spPr>
            <a:xfrm>
              <a:off x="0" y="0"/>
              <a:ext cx="157088" cy="3752726"/>
            </a:xfrm>
            <a:custGeom>
              <a:avLst/>
              <a:gdLst/>
              <a:ahLst/>
              <a:cxnLst/>
              <a:rect l="l" t="t" r="r" b="b"/>
              <a:pathLst>
                <a:path w="157088" h="3752726">
                  <a:moveTo>
                    <a:pt x="0" y="0"/>
                  </a:moveTo>
                  <a:lnTo>
                    <a:pt x="157088" y="0"/>
                  </a:lnTo>
                  <a:lnTo>
                    <a:pt x="157088" y="3752726"/>
                  </a:lnTo>
                  <a:lnTo>
                    <a:pt x="0" y="3752726"/>
                  </a:lnTo>
                  <a:close/>
                </a:path>
              </a:pathLst>
            </a:custGeom>
            <a:solidFill>
              <a:srgbClr val="EC6417"/>
            </a:solidFill>
          </p:spPr>
        </p:sp>
      </p:grpSp>
    </p:spTree>
    <p:extLst>
      <p:ext uri="{BB962C8B-B14F-4D97-AF65-F5344CB8AC3E}">
        <p14:creationId xmlns:p14="http://schemas.microsoft.com/office/powerpoint/2010/main" val="445462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7259300" y="0"/>
            <a:ext cx="1028700" cy="10287000"/>
            <a:chOff x="0" y="0"/>
            <a:chExt cx="375273" cy="3752725"/>
          </a:xfrm>
        </p:grpSpPr>
        <p:sp>
          <p:nvSpPr>
            <p:cNvPr id="5" name="Freeform 5"/>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6" name="Group 6"/>
          <p:cNvGrpSpPr/>
          <p:nvPr/>
        </p:nvGrpSpPr>
        <p:grpSpPr>
          <a:xfrm>
            <a:off x="0" y="8801100"/>
            <a:ext cx="404437" cy="1485900"/>
            <a:chOff x="0" y="0"/>
            <a:chExt cx="152400" cy="559917"/>
          </a:xfrm>
        </p:grpSpPr>
        <p:sp>
          <p:nvSpPr>
            <p:cNvPr id="7" name="Freeform 7"/>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8" name="Group 8"/>
          <p:cNvGrpSpPr/>
          <p:nvPr/>
        </p:nvGrpSpPr>
        <p:grpSpPr>
          <a:xfrm>
            <a:off x="4253682" y="4459959"/>
            <a:ext cx="2286920" cy="2159048"/>
            <a:chOff x="0" y="0"/>
            <a:chExt cx="1007980" cy="951619"/>
          </a:xfrm>
        </p:grpSpPr>
        <p:sp>
          <p:nvSpPr>
            <p:cNvPr id="9" name="Freeform 9"/>
            <p:cNvSpPr/>
            <p:nvPr/>
          </p:nvSpPr>
          <p:spPr>
            <a:xfrm>
              <a:off x="0" y="0"/>
              <a:ext cx="1007980" cy="951619"/>
            </a:xfrm>
            <a:custGeom>
              <a:avLst/>
              <a:gdLst/>
              <a:ahLst/>
              <a:cxnLst/>
              <a:rect l="l" t="t" r="r" b="b"/>
              <a:pathLst>
                <a:path w="1007980" h="951619">
                  <a:moveTo>
                    <a:pt x="0" y="0"/>
                  </a:moveTo>
                  <a:lnTo>
                    <a:pt x="1007980" y="0"/>
                  </a:lnTo>
                  <a:lnTo>
                    <a:pt x="1007980" y="951619"/>
                  </a:lnTo>
                  <a:lnTo>
                    <a:pt x="0" y="951619"/>
                  </a:lnTo>
                  <a:close/>
                </a:path>
              </a:pathLst>
            </a:custGeom>
            <a:solidFill>
              <a:srgbClr val="333652"/>
            </a:solidFill>
          </p:spPr>
        </p:sp>
      </p:grpSp>
      <p:grpSp>
        <p:nvGrpSpPr>
          <p:cNvPr id="12" name="Group 12"/>
          <p:cNvGrpSpPr/>
          <p:nvPr/>
        </p:nvGrpSpPr>
        <p:grpSpPr>
          <a:xfrm>
            <a:off x="14723663" y="1028700"/>
            <a:ext cx="2005732" cy="164592"/>
            <a:chOff x="0" y="0"/>
            <a:chExt cx="1857159" cy="152400"/>
          </a:xfrm>
        </p:grpSpPr>
        <p:sp>
          <p:nvSpPr>
            <p:cNvPr id="13" name="Freeform 13"/>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333652"/>
            </a:solidFill>
          </p:spPr>
        </p:sp>
      </p:grpSp>
      <p:pic>
        <p:nvPicPr>
          <p:cNvPr id="14" name="Picture 1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597678" y="4829958"/>
            <a:ext cx="1598929" cy="1419049"/>
          </a:xfrm>
          <a:prstGeom prst="rect">
            <a:avLst/>
          </a:prstGeom>
        </p:spPr>
      </p:pic>
      <p:sp>
        <p:nvSpPr>
          <p:cNvPr id="16" name="TextBox 16"/>
          <p:cNvSpPr txBox="1"/>
          <p:nvPr/>
        </p:nvSpPr>
        <p:spPr>
          <a:xfrm>
            <a:off x="1284583" y="1221867"/>
            <a:ext cx="15444812" cy="2188464"/>
          </a:xfrm>
          <a:prstGeom prst="rect">
            <a:avLst/>
          </a:prstGeom>
        </p:spPr>
        <p:txBody>
          <a:bodyPr lIns="0" tIns="0" rIns="0" bIns="0" rtlCol="0" anchor="t">
            <a:spAutoFit/>
          </a:bodyPr>
          <a:lstStyle/>
          <a:p>
            <a:pPr>
              <a:lnSpc>
                <a:spcPts val="5763"/>
              </a:lnSpc>
            </a:pPr>
            <a:r>
              <a:rPr lang="en-US" sz="5100">
                <a:solidFill>
                  <a:srgbClr val="203040"/>
                </a:solidFill>
                <a:latin typeface="Open Sans Extra Bold"/>
              </a:rPr>
              <a:t>Through our partnering and research, </a:t>
            </a:r>
          </a:p>
          <a:p>
            <a:pPr>
              <a:lnSpc>
                <a:spcPts val="5763"/>
              </a:lnSpc>
            </a:pPr>
            <a:r>
              <a:rPr lang="en-US" sz="5100">
                <a:solidFill>
                  <a:srgbClr val="203040"/>
                </a:solidFill>
                <a:latin typeface="Open Sans Extra Bold"/>
              </a:rPr>
              <a:t>we know that there are key areas that </a:t>
            </a:r>
          </a:p>
          <a:p>
            <a:pPr>
              <a:lnSpc>
                <a:spcPts val="5763"/>
              </a:lnSpc>
            </a:pPr>
            <a:r>
              <a:rPr lang="en-US" sz="5100">
                <a:solidFill>
                  <a:srgbClr val="203040"/>
                </a:solidFill>
                <a:latin typeface="Open Sans Extra Bold"/>
              </a:rPr>
              <a:t>are being underserved</a:t>
            </a:r>
          </a:p>
        </p:txBody>
      </p:sp>
      <p:sp>
        <p:nvSpPr>
          <p:cNvPr id="17" name="TextBox 17"/>
          <p:cNvSpPr txBox="1"/>
          <p:nvPr/>
        </p:nvSpPr>
        <p:spPr>
          <a:xfrm>
            <a:off x="1028700" y="8743950"/>
            <a:ext cx="5566058" cy="514350"/>
          </a:xfrm>
          <a:prstGeom prst="rect">
            <a:avLst/>
          </a:prstGeom>
        </p:spPr>
        <p:txBody>
          <a:bodyPr lIns="0" tIns="0" rIns="0" bIns="0" rtlCol="0" anchor="t">
            <a:spAutoFit/>
          </a:bodyPr>
          <a:lstStyle/>
          <a:p>
            <a:pPr>
              <a:lnSpc>
                <a:spcPts val="4200"/>
              </a:lnSpc>
            </a:pPr>
            <a:r>
              <a:rPr lang="en-US" sz="3000">
                <a:solidFill>
                  <a:srgbClr val="333652"/>
                </a:solidFill>
                <a:latin typeface="Open Sans"/>
              </a:rPr>
              <a:t>skillsconsultinggroup.com</a:t>
            </a:r>
          </a:p>
        </p:txBody>
      </p:sp>
      <p:sp>
        <p:nvSpPr>
          <p:cNvPr id="18" name="TextBox 18"/>
          <p:cNvSpPr txBox="1"/>
          <p:nvPr/>
        </p:nvSpPr>
        <p:spPr>
          <a:xfrm>
            <a:off x="1650284" y="7182555"/>
            <a:ext cx="7493716" cy="677546"/>
          </a:xfrm>
          <a:prstGeom prst="rect">
            <a:avLst/>
          </a:prstGeom>
        </p:spPr>
        <p:txBody>
          <a:bodyPr lIns="0" tIns="0" rIns="0" bIns="0" rtlCol="0" anchor="t">
            <a:spAutoFit/>
          </a:bodyPr>
          <a:lstStyle/>
          <a:p>
            <a:pPr algn="ctr">
              <a:lnSpc>
                <a:spcPts val="5179"/>
              </a:lnSpc>
            </a:pPr>
            <a:r>
              <a:rPr lang="en-US" sz="3699">
                <a:solidFill>
                  <a:srgbClr val="333652"/>
                </a:solidFill>
                <a:latin typeface="Poppins ExtraBold"/>
              </a:rPr>
              <a:t>Health and Aged Care</a:t>
            </a:r>
          </a:p>
        </p:txBody>
      </p:sp>
      <p:pic>
        <p:nvPicPr>
          <p:cNvPr id="20" name="Picture 2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38329" y="8924146"/>
            <a:ext cx="1888905" cy="1088696"/>
          </a:xfrm>
          <a:prstGeom prst="rect">
            <a:avLst/>
          </a:prstGeom>
        </p:spPr>
      </p:pic>
      <p:grpSp>
        <p:nvGrpSpPr>
          <p:cNvPr id="15" name="Group 8">
            <a:extLst>
              <a:ext uri="{FF2B5EF4-FFF2-40B4-BE49-F238E27FC236}">
                <a16:creationId xmlns:a16="http://schemas.microsoft.com/office/drawing/2014/main" id="{CB05B982-3F82-4B47-9681-8C816BB2AF94}"/>
              </a:ext>
            </a:extLst>
          </p:cNvPr>
          <p:cNvGrpSpPr/>
          <p:nvPr/>
        </p:nvGrpSpPr>
        <p:grpSpPr>
          <a:xfrm>
            <a:off x="10785254" y="4459959"/>
            <a:ext cx="2286920" cy="2159048"/>
            <a:chOff x="0" y="0"/>
            <a:chExt cx="1007980" cy="951619"/>
          </a:xfrm>
        </p:grpSpPr>
        <p:sp>
          <p:nvSpPr>
            <p:cNvPr id="19" name="Freeform 9">
              <a:extLst>
                <a:ext uri="{FF2B5EF4-FFF2-40B4-BE49-F238E27FC236}">
                  <a16:creationId xmlns:a16="http://schemas.microsoft.com/office/drawing/2014/main" id="{E85FC0E8-3EB7-45D9-B750-96997BF0690F}"/>
                </a:ext>
              </a:extLst>
            </p:cNvPr>
            <p:cNvSpPr/>
            <p:nvPr/>
          </p:nvSpPr>
          <p:spPr>
            <a:xfrm>
              <a:off x="0" y="0"/>
              <a:ext cx="1007980" cy="951619"/>
            </a:xfrm>
            <a:custGeom>
              <a:avLst/>
              <a:gdLst/>
              <a:ahLst/>
              <a:cxnLst/>
              <a:rect l="l" t="t" r="r" b="b"/>
              <a:pathLst>
                <a:path w="1007980" h="951619">
                  <a:moveTo>
                    <a:pt x="0" y="0"/>
                  </a:moveTo>
                  <a:lnTo>
                    <a:pt x="1007980" y="0"/>
                  </a:lnTo>
                  <a:lnTo>
                    <a:pt x="1007980" y="951619"/>
                  </a:lnTo>
                  <a:lnTo>
                    <a:pt x="0" y="951619"/>
                  </a:lnTo>
                  <a:close/>
                </a:path>
              </a:pathLst>
            </a:custGeom>
            <a:solidFill>
              <a:srgbClr val="333652"/>
            </a:solidFill>
          </p:spPr>
        </p:sp>
      </p:grpSp>
      <p:pic>
        <p:nvPicPr>
          <p:cNvPr id="21" name="Picture 14" descr="Care outline">
            <a:extLst>
              <a:ext uri="{FF2B5EF4-FFF2-40B4-BE49-F238E27FC236}">
                <a16:creationId xmlns:a16="http://schemas.microsoft.com/office/drawing/2014/main" id="{8A7A922F-97B7-49F3-9429-F1C59CEA409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1219190" y="4829958"/>
            <a:ext cx="1419049" cy="1419049"/>
          </a:xfrm>
          <a:prstGeom prst="rect">
            <a:avLst/>
          </a:prstGeom>
        </p:spPr>
      </p:pic>
      <p:sp>
        <p:nvSpPr>
          <p:cNvPr id="22" name="TextBox 18">
            <a:extLst>
              <a:ext uri="{FF2B5EF4-FFF2-40B4-BE49-F238E27FC236}">
                <a16:creationId xmlns:a16="http://schemas.microsoft.com/office/drawing/2014/main" id="{F4C1E740-6FC7-4FDB-8EF8-E472AB63D789}"/>
              </a:ext>
            </a:extLst>
          </p:cNvPr>
          <p:cNvSpPr txBox="1"/>
          <p:nvPr/>
        </p:nvSpPr>
        <p:spPr>
          <a:xfrm>
            <a:off x="8181856" y="7182555"/>
            <a:ext cx="7493716" cy="632930"/>
          </a:xfrm>
          <a:prstGeom prst="rect">
            <a:avLst/>
          </a:prstGeom>
        </p:spPr>
        <p:txBody>
          <a:bodyPr lIns="0" tIns="0" rIns="0" bIns="0" rtlCol="0" anchor="t">
            <a:spAutoFit/>
          </a:bodyPr>
          <a:lstStyle/>
          <a:p>
            <a:pPr algn="ctr">
              <a:lnSpc>
                <a:spcPts val="5179"/>
              </a:lnSpc>
            </a:pPr>
            <a:r>
              <a:rPr lang="en-US" sz="3699" dirty="0">
                <a:solidFill>
                  <a:srgbClr val="333652"/>
                </a:solidFill>
                <a:latin typeface="Poppins ExtraBold"/>
              </a:rPr>
              <a:t>Kai</a:t>
            </a:r>
            <a:r>
              <a:rPr lang="en-NZ" sz="3699" dirty="0">
                <a:solidFill>
                  <a:srgbClr val="333652"/>
                </a:solidFill>
                <a:latin typeface="Poppins ExtraBold"/>
              </a:rPr>
              <a:t>ā</a:t>
            </a:r>
            <a:r>
              <a:rPr lang="en-US" sz="3699" dirty="0" err="1">
                <a:solidFill>
                  <a:srgbClr val="333652"/>
                </a:solidFill>
                <a:latin typeface="Poppins ExtraBold"/>
              </a:rPr>
              <a:t>whina</a:t>
            </a:r>
            <a:r>
              <a:rPr lang="en-US" sz="3699" dirty="0">
                <a:solidFill>
                  <a:srgbClr val="333652"/>
                </a:solidFill>
                <a:latin typeface="Poppins ExtraBold"/>
              </a:rPr>
              <a:t> Workforce</a:t>
            </a:r>
          </a:p>
        </p:txBody>
      </p:sp>
    </p:spTree>
    <p:extLst>
      <p:ext uri="{BB962C8B-B14F-4D97-AF65-F5344CB8AC3E}">
        <p14:creationId xmlns:p14="http://schemas.microsoft.com/office/powerpoint/2010/main" val="2348975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175"/>
            <a:ext cx="9144000" cy="10290175"/>
            <a:chOff x="0" y="0"/>
            <a:chExt cx="3335756" cy="3753884"/>
          </a:xfrm>
        </p:grpSpPr>
        <p:sp>
          <p:nvSpPr>
            <p:cNvPr id="3" name="Freeform 3"/>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4" name="Group 4"/>
          <p:cNvGrpSpPr/>
          <p:nvPr/>
        </p:nvGrpSpPr>
        <p:grpSpPr>
          <a:xfrm>
            <a:off x="1883059" y="383411"/>
            <a:ext cx="7746384" cy="1290578"/>
            <a:chOff x="0" y="0"/>
            <a:chExt cx="3604064" cy="600451"/>
          </a:xfrm>
        </p:grpSpPr>
        <p:sp>
          <p:nvSpPr>
            <p:cNvPr id="5" name="Freeform 5"/>
            <p:cNvSpPr/>
            <p:nvPr/>
          </p:nvSpPr>
          <p:spPr>
            <a:xfrm>
              <a:off x="0" y="0"/>
              <a:ext cx="3604065" cy="600451"/>
            </a:xfrm>
            <a:custGeom>
              <a:avLst/>
              <a:gdLst/>
              <a:ahLst/>
              <a:cxnLst/>
              <a:rect l="l" t="t" r="r" b="b"/>
              <a:pathLst>
                <a:path w="3604065" h="600451">
                  <a:moveTo>
                    <a:pt x="0" y="0"/>
                  </a:moveTo>
                  <a:lnTo>
                    <a:pt x="3604065" y="0"/>
                  </a:lnTo>
                  <a:lnTo>
                    <a:pt x="3604065" y="600451"/>
                  </a:lnTo>
                  <a:lnTo>
                    <a:pt x="0" y="600451"/>
                  </a:lnTo>
                  <a:close/>
                </a:path>
              </a:pathLst>
            </a:custGeom>
            <a:solidFill>
              <a:srgbClr val="333652"/>
            </a:solidFill>
          </p:spPr>
        </p:sp>
      </p:grpSp>
      <p:grpSp>
        <p:nvGrpSpPr>
          <p:cNvPr id="6" name="Group 6"/>
          <p:cNvGrpSpPr/>
          <p:nvPr/>
        </p:nvGrpSpPr>
        <p:grpSpPr>
          <a:xfrm>
            <a:off x="17259300" y="0"/>
            <a:ext cx="1028700" cy="10287000"/>
            <a:chOff x="0" y="0"/>
            <a:chExt cx="375273" cy="3752725"/>
          </a:xfrm>
        </p:grpSpPr>
        <p:sp>
          <p:nvSpPr>
            <p:cNvPr id="7" name="Freeform 7"/>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8" name="Group 8"/>
          <p:cNvGrpSpPr/>
          <p:nvPr/>
        </p:nvGrpSpPr>
        <p:grpSpPr>
          <a:xfrm>
            <a:off x="0" y="8801100"/>
            <a:ext cx="404437" cy="1485900"/>
            <a:chOff x="0" y="0"/>
            <a:chExt cx="152400" cy="559917"/>
          </a:xfrm>
        </p:grpSpPr>
        <p:sp>
          <p:nvSpPr>
            <p:cNvPr id="9" name="Freeform 9"/>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10" name="Group 10"/>
          <p:cNvGrpSpPr/>
          <p:nvPr/>
        </p:nvGrpSpPr>
        <p:grpSpPr>
          <a:xfrm>
            <a:off x="14356863" y="864108"/>
            <a:ext cx="2005732" cy="164592"/>
            <a:chOff x="0" y="0"/>
            <a:chExt cx="1857159" cy="152400"/>
          </a:xfrm>
        </p:grpSpPr>
        <p:sp>
          <p:nvSpPr>
            <p:cNvPr id="11" name="Freeform 11"/>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sp>
        <p:nvSpPr>
          <p:cNvPr id="12" name="TextBox 12"/>
          <p:cNvSpPr txBox="1"/>
          <p:nvPr/>
        </p:nvSpPr>
        <p:spPr>
          <a:xfrm>
            <a:off x="1080597" y="2032176"/>
            <a:ext cx="7633939" cy="7769225"/>
          </a:xfrm>
          <a:prstGeom prst="rect">
            <a:avLst/>
          </a:prstGeom>
        </p:spPr>
        <p:txBody>
          <a:bodyPr lIns="0" tIns="0" rIns="0" bIns="0" rtlCol="0" anchor="t">
            <a:spAutoFit/>
          </a:bodyPr>
          <a:lstStyle/>
          <a:p>
            <a:pPr marL="431802" lvl="1" indent="-215901">
              <a:lnSpc>
                <a:spcPts val="2800"/>
              </a:lnSpc>
              <a:buFont typeface="Arial"/>
              <a:buChar char="•"/>
            </a:pPr>
            <a:r>
              <a:rPr lang="en-US" sz="2000" dirty="0">
                <a:solidFill>
                  <a:srgbClr val="333652"/>
                </a:solidFill>
                <a:latin typeface="Poppins"/>
              </a:rPr>
              <a:t>Developing the health workforce is everywhere in the RSLG plans, with detailed mentions in 13 of 15 RSLG workforce plans.</a:t>
            </a:r>
          </a:p>
          <a:p>
            <a:pPr marL="431802" lvl="1" indent="-215901">
              <a:lnSpc>
                <a:spcPts val="2800"/>
              </a:lnSpc>
              <a:buFont typeface="Arial"/>
              <a:buChar char="•"/>
            </a:pPr>
            <a:r>
              <a:rPr lang="en-US" sz="2000" dirty="0">
                <a:solidFill>
                  <a:srgbClr val="333652"/>
                </a:solidFill>
                <a:latin typeface="Poppins Bold"/>
              </a:rPr>
              <a:t>Northland, Auckland, Waikato, BOP, </a:t>
            </a:r>
            <a:r>
              <a:rPr lang="en-US" sz="2000" dirty="0" err="1">
                <a:solidFill>
                  <a:srgbClr val="333652"/>
                </a:solidFill>
                <a:latin typeface="Poppins Bold"/>
              </a:rPr>
              <a:t>Manawatū</a:t>
            </a:r>
            <a:r>
              <a:rPr lang="en-US" sz="2000" dirty="0">
                <a:solidFill>
                  <a:srgbClr val="333652"/>
                </a:solidFill>
                <a:latin typeface="Poppins Bold"/>
              </a:rPr>
              <a:t>-Whanganui, Wellington, Marlborough, Canterbury, Otago</a:t>
            </a:r>
          </a:p>
          <a:p>
            <a:pPr marL="431802" lvl="1" indent="-215901">
              <a:lnSpc>
                <a:spcPts val="2800"/>
              </a:lnSpc>
              <a:buFont typeface="Arial"/>
              <a:buChar char="•"/>
            </a:pPr>
            <a:r>
              <a:rPr lang="en-US" sz="2000" dirty="0">
                <a:solidFill>
                  <a:srgbClr val="333652"/>
                </a:solidFill>
                <a:latin typeface="Poppins"/>
              </a:rPr>
              <a:t>Aged Care also features across RSLG plans and insight reports, as an area of worker shortage, and specifically named as a priority industry by </a:t>
            </a:r>
            <a:r>
              <a:rPr lang="en-US" sz="2000" dirty="0">
                <a:solidFill>
                  <a:srgbClr val="333652"/>
                </a:solidFill>
                <a:latin typeface="Poppins Bold"/>
              </a:rPr>
              <a:t>Northland, Wellington, West Coast, and Southland.</a:t>
            </a:r>
            <a:r>
              <a:rPr lang="en-US" sz="2000" dirty="0">
                <a:solidFill>
                  <a:srgbClr val="333652"/>
                </a:solidFill>
                <a:latin typeface="Poppins"/>
              </a:rPr>
              <a:t> Major undersupply in training, with over 75% happening in only 3 out of the 15 regions (Auckland, Canterbury, Waikato).</a:t>
            </a:r>
          </a:p>
          <a:p>
            <a:pPr marL="431802" lvl="1" indent="-215901">
              <a:lnSpc>
                <a:spcPts val="2800"/>
              </a:lnSpc>
              <a:buFont typeface="Arial"/>
              <a:buChar char="•"/>
            </a:pPr>
            <a:r>
              <a:rPr lang="en-US" sz="2000" dirty="0">
                <a:solidFill>
                  <a:srgbClr val="333652"/>
                </a:solidFill>
                <a:latin typeface="Poppins"/>
              </a:rPr>
              <a:t>Concerned about Māori underrepresentation in the heath and aged care workforce.</a:t>
            </a:r>
          </a:p>
          <a:p>
            <a:pPr marL="431802" lvl="1" indent="-215901">
              <a:lnSpc>
                <a:spcPts val="2800"/>
              </a:lnSpc>
              <a:buFont typeface="Arial"/>
              <a:buChar char="•"/>
            </a:pPr>
            <a:r>
              <a:rPr lang="en-US" sz="2000" dirty="0">
                <a:solidFill>
                  <a:srgbClr val="333652"/>
                </a:solidFill>
                <a:latin typeface="Poppins"/>
              </a:rPr>
              <a:t>Wellington, BOP and Manawatu high demand, with no training supply</a:t>
            </a:r>
          </a:p>
          <a:p>
            <a:pPr marL="431802" lvl="1" indent="-215901">
              <a:lnSpc>
                <a:spcPts val="2800"/>
              </a:lnSpc>
              <a:buFont typeface="Arial"/>
              <a:buChar char="•"/>
            </a:pPr>
            <a:r>
              <a:rPr lang="en-US" sz="2000" dirty="0">
                <a:solidFill>
                  <a:srgbClr val="333652"/>
                </a:solidFill>
                <a:latin typeface="Poppins"/>
              </a:rPr>
              <a:t>No teaching or learning delivery with the </a:t>
            </a:r>
            <a:r>
              <a:rPr lang="en-US" sz="2000" dirty="0" err="1">
                <a:solidFill>
                  <a:srgbClr val="333652"/>
                </a:solidFill>
                <a:latin typeface="Poppins"/>
              </a:rPr>
              <a:t>Careerforce</a:t>
            </a:r>
            <a:r>
              <a:rPr lang="en-US" sz="2000" dirty="0">
                <a:solidFill>
                  <a:srgbClr val="333652"/>
                </a:solidFill>
                <a:latin typeface="Poppins"/>
              </a:rPr>
              <a:t> training, as a 100% on-job model, with entirely workplace-led assessment. </a:t>
            </a:r>
          </a:p>
          <a:p>
            <a:pPr marL="431802" lvl="1" indent="-215901">
              <a:lnSpc>
                <a:spcPts val="2800"/>
              </a:lnSpc>
              <a:buFont typeface="Arial"/>
              <a:buChar char="•"/>
            </a:pPr>
            <a:r>
              <a:rPr lang="en-US" sz="2000" dirty="0">
                <a:solidFill>
                  <a:srgbClr val="333652"/>
                </a:solidFill>
                <a:latin typeface="Poppins"/>
              </a:rPr>
              <a:t>It seems very unlikely that the industry – with several smaller but notably a few very large employers – would warm to a model that requires more off-job training. </a:t>
            </a:r>
          </a:p>
        </p:txBody>
      </p:sp>
      <p:sp>
        <p:nvSpPr>
          <p:cNvPr id="13" name="TextBox 13"/>
          <p:cNvSpPr txBox="1"/>
          <p:nvPr/>
        </p:nvSpPr>
        <p:spPr>
          <a:xfrm>
            <a:off x="2255093" y="533427"/>
            <a:ext cx="8586774" cy="926736"/>
          </a:xfrm>
          <a:prstGeom prst="rect">
            <a:avLst/>
          </a:prstGeom>
        </p:spPr>
        <p:txBody>
          <a:bodyPr lIns="0" tIns="0" rIns="0" bIns="0" rtlCol="0" anchor="t">
            <a:spAutoFit/>
          </a:bodyPr>
          <a:lstStyle/>
          <a:p>
            <a:pPr>
              <a:lnSpc>
                <a:spcPts val="7684"/>
              </a:lnSpc>
            </a:pPr>
            <a:r>
              <a:rPr lang="en-US" sz="5488">
                <a:solidFill>
                  <a:srgbClr val="FFFFFF"/>
                </a:solidFill>
                <a:latin typeface="Open Sans Extra Bold"/>
              </a:rPr>
              <a:t>Health &amp; Aged Care</a:t>
            </a:r>
          </a:p>
        </p:txBody>
      </p:sp>
      <p:grpSp>
        <p:nvGrpSpPr>
          <p:cNvPr id="14" name="Group 14"/>
          <p:cNvGrpSpPr/>
          <p:nvPr/>
        </p:nvGrpSpPr>
        <p:grpSpPr>
          <a:xfrm>
            <a:off x="404437" y="397282"/>
            <a:ext cx="1352321" cy="1276707"/>
            <a:chOff x="0" y="0"/>
            <a:chExt cx="1007980" cy="951619"/>
          </a:xfrm>
        </p:grpSpPr>
        <p:sp>
          <p:nvSpPr>
            <p:cNvPr id="15" name="Freeform 15"/>
            <p:cNvSpPr/>
            <p:nvPr/>
          </p:nvSpPr>
          <p:spPr>
            <a:xfrm>
              <a:off x="0" y="0"/>
              <a:ext cx="1007980" cy="951619"/>
            </a:xfrm>
            <a:custGeom>
              <a:avLst/>
              <a:gdLst/>
              <a:ahLst/>
              <a:cxnLst/>
              <a:rect l="l" t="t" r="r" b="b"/>
              <a:pathLst>
                <a:path w="1007980" h="951619">
                  <a:moveTo>
                    <a:pt x="0" y="0"/>
                  </a:moveTo>
                  <a:lnTo>
                    <a:pt x="1007980" y="0"/>
                  </a:lnTo>
                  <a:lnTo>
                    <a:pt x="1007980" y="951619"/>
                  </a:lnTo>
                  <a:lnTo>
                    <a:pt x="0" y="951619"/>
                  </a:lnTo>
                  <a:close/>
                </a:path>
              </a:pathLst>
            </a:custGeom>
            <a:solidFill>
              <a:srgbClr val="333652"/>
            </a:solidFill>
          </p:spPr>
        </p:sp>
      </p:grpSp>
      <p:pic>
        <p:nvPicPr>
          <p:cNvPr id="16" name="Picture 1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07851" y="616073"/>
            <a:ext cx="945492" cy="839124"/>
          </a:xfrm>
          <a:prstGeom prst="rect">
            <a:avLst/>
          </a:prstGeom>
        </p:spPr>
      </p:pic>
      <p:sp>
        <p:nvSpPr>
          <p:cNvPr id="17" name="TextBox 17"/>
          <p:cNvSpPr txBox="1"/>
          <p:nvPr/>
        </p:nvSpPr>
        <p:spPr>
          <a:xfrm>
            <a:off x="9384680" y="2737025"/>
            <a:ext cx="7633939" cy="6359525"/>
          </a:xfrm>
          <a:prstGeom prst="rect">
            <a:avLst/>
          </a:prstGeom>
        </p:spPr>
        <p:txBody>
          <a:bodyPr lIns="0" tIns="0" rIns="0" bIns="0" rtlCol="0" anchor="t">
            <a:spAutoFit/>
          </a:bodyPr>
          <a:lstStyle/>
          <a:p>
            <a:pPr marL="431802" lvl="1" indent="-215901">
              <a:lnSpc>
                <a:spcPts val="2800"/>
              </a:lnSpc>
              <a:buFont typeface="Arial"/>
              <a:buChar char="•"/>
            </a:pPr>
            <a:r>
              <a:rPr lang="en-US" sz="2000" dirty="0">
                <a:solidFill>
                  <a:srgbClr val="333652"/>
                </a:solidFill>
                <a:latin typeface="Poppins"/>
              </a:rPr>
              <a:t>Developing alignment and career stair-casing from unregulated, enrolled nursing, registered nursing, and nurse practitioners across to other medical roles</a:t>
            </a:r>
          </a:p>
          <a:p>
            <a:pPr marL="431802" lvl="1" indent="-215901">
              <a:lnSpc>
                <a:spcPts val="2800"/>
              </a:lnSpc>
              <a:buFont typeface="Arial"/>
              <a:buChar char="•"/>
            </a:pPr>
            <a:r>
              <a:rPr lang="en-US" sz="2000" dirty="0">
                <a:solidFill>
                  <a:srgbClr val="333652"/>
                </a:solidFill>
                <a:latin typeface="Poppins"/>
              </a:rPr>
              <a:t>Upskill existing </a:t>
            </a:r>
            <a:r>
              <a:rPr lang="en-US" sz="2000" dirty="0" err="1">
                <a:solidFill>
                  <a:srgbClr val="333652"/>
                </a:solidFill>
                <a:latin typeface="Poppins"/>
              </a:rPr>
              <a:t>Kāiawhina</a:t>
            </a:r>
            <a:r>
              <a:rPr lang="en-US" sz="2000" dirty="0">
                <a:solidFill>
                  <a:srgbClr val="333652"/>
                </a:solidFill>
                <a:latin typeface="Poppins"/>
              </a:rPr>
              <a:t> workforce into either nursing or Degree/Bach in health science</a:t>
            </a:r>
          </a:p>
          <a:p>
            <a:pPr marL="431802" lvl="1" indent="-215901">
              <a:lnSpc>
                <a:spcPts val="2800"/>
              </a:lnSpc>
              <a:buFont typeface="Arial"/>
              <a:buChar char="•"/>
            </a:pPr>
            <a:r>
              <a:rPr lang="en-US" sz="2000" dirty="0">
                <a:solidFill>
                  <a:srgbClr val="333652"/>
                </a:solidFill>
                <a:latin typeface="Poppins"/>
              </a:rPr>
              <a:t>Attracting school leavers into cadetship for Nursing or health science</a:t>
            </a:r>
          </a:p>
          <a:p>
            <a:pPr marL="431802" lvl="1" indent="-215901">
              <a:lnSpc>
                <a:spcPts val="2800"/>
              </a:lnSpc>
              <a:buFont typeface="Arial"/>
              <a:buChar char="•"/>
            </a:pPr>
            <a:r>
              <a:rPr lang="en-US" sz="2000" dirty="0">
                <a:solidFill>
                  <a:srgbClr val="333652"/>
                </a:solidFill>
                <a:latin typeface="Poppins"/>
              </a:rPr>
              <a:t>Micro-credentials for Digi-Apps, vaccinators roving health checkers</a:t>
            </a:r>
          </a:p>
          <a:p>
            <a:pPr marL="431802" lvl="1" indent="-215901">
              <a:lnSpc>
                <a:spcPts val="2800"/>
              </a:lnSpc>
              <a:buFont typeface="Arial"/>
              <a:buChar char="•"/>
            </a:pPr>
            <a:r>
              <a:rPr lang="en-US" sz="2000" dirty="0">
                <a:solidFill>
                  <a:srgbClr val="333652"/>
                </a:solidFill>
                <a:latin typeface="Poppins"/>
              </a:rPr>
              <a:t>Māori/Pasifika expertise in training delivery</a:t>
            </a:r>
          </a:p>
          <a:p>
            <a:pPr marL="431802" lvl="1" indent="-215901">
              <a:lnSpc>
                <a:spcPts val="2800"/>
              </a:lnSpc>
              <a:buFont typeface="Arial"/>
              <a:buChar char="•"/>
            </a:pPr>
            <a:r>
              <a:rPr lang="en-US" sz="2000" dirty="0">
                <a:solidFill>
                  <a:srgbClr val="333652"/>
                </a:solidFill>
                <a:latin typeface="Poppins"/>
              </a:rPr>
              <a:t>Roll out ‘earn as you learn’ option for all fields of nursing and a fees and support structure that at least matches male dominated sectors.</a:t>
            </a:r>
          </a:p>
          <a:p>
            <a:pPr marL="431802" lvl="1" indent="-215901">
              <a:lnSpc>
                <a:spcPts val="2800"/>
              </a:lnSpc>
              <a:buFont typeface="Arial"/>
              <a:buChar char="•"/>
            </a:pPr>
            <a:r>
              <a:rPr lang="en-US" sz="2000" dirty="0">
                <a:solidFill>
                  <a:srgbClr val="333652"/>
                </a:solidFill>
                <a:latin typeface="Poppins"/>
              </a:rPr>
              <a:t>Fast-track migrant and existing domestic students and resident workforce at this time of acute shortages, especially in nurse-led practitioner roles.</a:t>
            </a:r>
          </a:p>
          <a:p>
            <a:pPr marL="431802" lvl="1" indent="-215901">
              <a:lnSpc>
                <a:spcPts val="2800"/>
              </a:lnSpc>
              <a:buFont typeface="Arial"/>
              <a:buChar char="•"/>
            </a:pPr>
            <a:r>
              <a:rPr lang="en-US" sz="2000" dirty="0">
                <a:solidFill>
                  <a:srgbClr val="333652"/>
                </a:solidFill>
                <a:latin typeface="Poppins"/>
              </a:rPr>
              <a:t>Building skills pipelines to support capital development - Nelson &amp; Dunedin Hospital rebuilds.</a:t>
            </a:r>
          </a:p>
        </p:txBody>
      </p:sp>
      <p:sp>
        <p:nvSpPr>
          <p:cNvPr id="18" name="TextBox 5">
            <a:extLst>
              <a:ext uri="{FF2B5EF4-FFF2-40B4-BE49-F238E27FC236}">
                <a16:creationId xmlns:a16="http://schemas.microsoft.com/office/drawing/2014/main" id="{D1064276-454A-4C8F-9139-BC3BAB4C9906}"/>
              </a:ext>
            </a:extLst>
          </p:cNvPr>
          <p:cNvSpPr txBox="1"/>
          <p:nvPr/>
        </p:nvSpPr>
        <p:spPr>
          <a:xfrm>
            <a:off x="10204954" y="1480743"/>
            <a:ext cx="5814570" cy="1102866"/>
          </a:xfrm>
          <a:prstGeom prst="rect">
            <a:avLst/>
          </a:prstGeom>
        </p:spPr>
        <p:txBody>
          <a:bodyPr wrap="square" lIns="0" tIns="0" rIns="0" bIns="0" rtlCol="0" anchor="t">
            <a:spAutoFit/>
          </a:bodyPr>
          <a:lstStyle/>
          <a:p>
            <a:pPr algn="ctr">
              <a:lnSpc>
                <a:spcPts val="4320"/>
              </a:lnSpc>
            </a:pPr>
            <a:r>
              <a:rPr lang="en-US" sz="3600" dirty="0">
                <a:solidFill>
                  <a:srgbClr val="203040"/>
                </a:solidFill>
                <a:latin typeface="Poppins ExtraBold"/>
              </a:rPr>
              <a:t>Opportunities for Skills Group to support</a:t>
            </a:r>
          </a:p>
        </p:txBody>
      </p:sp>
    </p:spTree>
    <p:extLst>
      <p:ext uri="{BB962C8B-B14F-4D97-AF65-F5344CB8AC3E}">
        <p14:creationId xmlns:p14="http://schemas.microsoft.com/office/powerpoint/2010/main" val="303458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074" y="-3175"/>
            <a:ext cx="9144000" cy="10290175"/>
            <a:chOff x="0" y="0"/>
            <a:chExt cx="3335756" cy="3753884"/>
          </a:xfrm>
        </p:grpSpPr>
        <p:sp>
          <p:nvSpPr>
            <p:cNvPr id="3" name="Freeform 3"/>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4" name="Group 4"/>
          <p:cNvGrpSpPr/>
          <p:nvPr/>
        </p:nvGrpSpPr>
        <p:grpSpPr>
          <a:xfrm>
            <a:off x="1883059" y="383411"/>
            <a:ext cx="7746384" cy="1290578"/>
            <a:chOff x="0" y="0"/>
            <a:chExt cx="3604064" cy="600451"/>
          </a:xfrm>
        </p:grpSpPr>
        <p:sp>
          <p:nvSpPr>
            <p:cNvPr id="5" name="Freeform 5"/>
            <p:cNvSpPr/>
            <p:nvPr/>
          </p:nvSpPr>
          <p:spPr>
            <a:xfrm>
              <a:off x="0" y="0"/>
              <a:ext cx="3604065" cy="600451"/>
            </a:xfrm>
            <a:custGeom>
              <a:avLst/>
              <a:gdLst/>
              <a:ahLst/>
              <a:cxnLst/>
              <a:rect l="l" t="t" r="r" b="b"/>
              <a:pathLst>
                <a:path w="3604065" h="600451">
                  <a:moveTo>
                    <a:pt x="0" y="0"/>
                  </a:moveTo>
                  <a:lnTo>
                    <a:pt x="3604065" y="0"/>
                  </a:lnTo>
                  <a:lnTo>
                    <a:pt x="3604065" y="600451"/>
                  </a:lnTo>
                  <a:lnTo>
                    <a:pt x="0" y="600451"/>
                  </a:lnTo>
                  <a:close/>
                </a:path>
              </a:pathLst>
            </a:custGeom>
            <a:solidFill>
              <a:srgbClr val="333652"/>
            </a:solidFill>
          </p:spPr>
        </p:sp>
      </p:grpSp>
      <p:grpSp>
        <p:nvGrpSpPr>
          <p:cNvPr id="6" name="Group 6"/>
          <p:cNvGrpSpPr/>
          <p:nvPr/>
        </p:nvGrpSpPr>
        <p:grpSpPr>
          <a:xfrm>
            <a:off x="17259300" y="0"/>
            <a:ext cx="1028700" cy="10287000"/>
            <a:chOff x="0" y="0"/>
            <a:chExt cx="375273" cy="3752725"/>
          </a:xfrm>
        </p:grpSpPr>
        <p:sp>
          <p:nvSpPr>
            <p:cNvPr id="7" name="Freeform 7"/>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8" name="Group 8"/>
          <p:cNvGrpSpPr/>
          <p:nvPr/>
        </p:nvGrpSpPr>
        <p:grpSpPr>
          <a:xfrm>
            <a:off x="0" y="8801100"/>
            <a:ext cx="404437" cy="1485900"/>
            <a:chOff x="0" y="0"/>
            <a:chExt cx="152400" cy="559917"/>
          </a:xfrm>
        </p:grpSpPr>
        <p:sp>
          <p:nvSpPr>
            <p:cNvPr id="9" name="Freeform 9"/>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10" name="Group 10"/>
          <p:cNvGrpSpPr/>
          <p:nvPr/>
        </p:nvGrpSpPr>
        <p:grpSpPr>
          <a:xfrm>
            <a:off x="14356863" y="864108"/>
            <a:ext cx="2005732" cy="164592"/>
            <a:chOff x="0" y="0"/>
            <a:chExt cx="1857159" cy="152400"/>
          </a:xfrm>
        </p:grpSpPr>
        <p:sp>
          <p:nvSpPr>
            <p:cNvPr id="11" name="Freeform 11"/>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sp>
        <p:nvSpPr>
          <p:cNvPr id="12" name="TextBox 12"/>
          <p:cNvSpPr txBox="1"/>
          <p:nvPr/>
        </p:nvSpPr>
        <p:spPr>
          <a:xfrm>
            <a:off x="460920" y="1914315"/>
            <a:ext cx="7606203" cy="7846763"/>
          </a:xfrm>
          <a:prstGeom prst="rect">
            <a:avLst/>
          </a:prstGeom>
        </p:spPr>
        <p:txBody>
          <a:bodyPr wrap="square" lIns="0" tIns="0" rIns="0" bIns="0" rtlCol="0" anchor="t">
            <a:spAutoFit/>
          </a:bodyPr>
          <a:lstStyle/>
          <a:p>
            <a:pPr marL="800100" lvl="1" indent="-342900">
              <a:lnSpc>
                <a:spcPct val="107000"/>
              </a:lnSpc>
              <a:spcAft>
                <a:spcPts val="1200"/>
              </a:spcAft>
              <a:buFont typeface="Arial" panose="020B0604020202020204" pitchFamily="34" charset="0"/>
              <a:buChar char="•"/>
            </a:pPr>
            <a:r>
              <a:rPr lang="en-US" sz="2000" dirty="0"/>
              <a:t>The </a:t>
            </a:r>
            <a:r>
              <a:rPr lang="en-US" sz="2000" b="1" dirty="0"/>
              <a:t>Kai</a:t>
            </a:r>
            <a:r>
              <a:rPr lang="en-NZ" sz="2000" b="1" dirty="0"/>
              <a:t>ā</a:t>
            </a:r>
            <a:r>
              <a:rPr lang="en-US" sz="2000" b="1" dirty="0" err="1"/>
              <a:t>whina</a:t>
            </a:r>
            <a:r>
              <a:rPr lang="en-US" sz="2000" b="1" dirty="0"/>
              <a:t> Workforce Delivery Plan </a:t>
            </a:r>
            <a:r>
              <a:rPr lang="en-US" sz="2000" dirty="0"/>
              <a:t>20 year vision is for </a:t>
            </a:r>
            <a:r>
              <a:rPr lang="en-NZ" sz="2000" dirty="0"/>
              <a:t>a </a:t>
            </a:r>
            <a:r>
              <a:rPr lang="en-NZ" sz="2000" dirty="0" err="1"/>
              <a:t>kaiāwhina</a:t>
            </a:r>
            <a:r>
              <a:rPr lang="en-NZ" sz="2000" dirty="0"/>
              <a:t> workforce that adds value to the health and wellbeing of New Zealanders by being competent, adaptable and an integral part of service provision.</a:t>
            </a:r>
          </a:p>
          <a:p>
            <a:pPr marL="800100" lvl="1" indent="-342900">
              <a:lnSpc>
                <a:spcPct val="107000"/>
              </a:lnSpc>
              <a:spcAft>
                <a:spcPts val="1200"/>
              </a:spcAft>
              <a:buFont typeface="Arial" panose="020B0604020202020204" pitchFamily="34" charset="0"/>
              <a:buChar char="•"/>
            </a:pPr>
            <a:r>
              <a:rPr lang="en-US" sz="2000" dirty="0"/>
              <a:t>The Plan </a:t>
            </a:r>
            <a:r>
              <a:rPr lang="mi-NZ" sz="2000" dirty="0"/>
              <a:t>emphasises the importance of learning and development pathways which equip kaiāwhina with the skills, knowledge and attributes (SKA) for current and emerging roles. </a:t>
            </a:r>
          </a:p>
          <a:p>
            <a:pPr marL="800100" lvl="1" indent="-342900">
              <a:lnSpc>
                <a:spcPct val="107000"/>
              </a:lnSpc>
              <a:spcAft>
                <a:spcPts val="1200"/>
              </a:spcAft>
              <a:buFont typeface="Arial" panose="020B0604020202020204" pitchFamily="34" charset="0"/>
              <a:buChar char="•"/>
            </a:pPr>
            <a:r>
              <a:rPr lang="mi-NZ" sz="2000" dirty="0"/>
              <a:t>Professional development opportunities must be accessible for kaiāwhina. </a:t>
            </a:r>
          </a:p>
          <a:p>
            <a:pPr marL="800100" lvl="1" indent="-342900">
              <a:lnSpc>
                <a:spcPct val="107000"/>
              </a:lnSpc>
              <a:spcAft>
                <a:spcPts val="1200"/>
              </a:spcAft>
              <a:buFont typeface="Arial" panose="020B0604020202020204" pitchFamily="34" charset="0"/>
              <a:buChar char="•"/>
            </a:pPr>
            <a:r>
              <a:rPr lang="mi-NZ" sz="2000" dirty="0">
                <a:latin typeface="Calibri" panose="020F0502020204030204" pitchFamily="34" charset="0"/>
                <a:ea typeface="Calibri" panose="020F0502020204030204" pitchFamily="34" charset="0"/>
                <a:cs typeface="Calibri" panose="020F0502020204030204" pitchFamily="34" charset="0"/>
              </a:rPr>
              <a:t>If the decision is to work on pathways to the regulated workforce it will be important to keep </a:t>
            </a:r>
            <a:r>
              <a:rPr lang="mi-NZ" sz="2000" b="1" dirty="0">
                <a:latin typeface="Calibri" panose="020F0502020204030204" pitchFamily="34" charset="0"/>
                <a:ea typeface="Calibri" panose="020F0502020204030204" pitchFamily="34" charset="0"/>
                <a:cs typeface="Calibri" panose="020F0502020204030204" pitchFamily="34" charset="0"/>
              </a:rPr>
              <a:t>a long term focus</a:t>
            </a:r>
            <a:r>
              <a:rPr lang="mi-NZ" sz="2000" dirty="0">
                <a:latin typeface="Calibri" panose="020F0502020204030204" pitchFamily="34" charset="0"/>
                <a:ea typeface="Calibri" panose="020F0502020204030204" pitchFamily="34" charset="0"/>
                <a:cs typeface="Calibri" panose="020F0502020204030204" pitchFamily="34" charset="0"/>
              </a:rPr>
              <a:t>, and </a:t>
            </a:r>
            <a:r>
              <a:rPr lang="mi-NZ" sz="2000" b="1" dirty="0">
                <a:latin typeface="Calibri" panose="020F0502020204030204" pitchFamily="34" charset="0"/>
                <a:ea typeface="Calibri" panose="020F0502020204030204" pitchFamily="34" charset="0"/>
                <a:cs typeface="Calibri" panose="020F0502020204030204" pitchFamily="34" charset="0"/>
              </a:rPr>
              <a:t>vital</a:t>
            </a:r>
            <a:r>
              <a:rPr lang="mi-NZ" sz="2000" dirty="0">
                <a:latin typeface="Calibri" panose="020F0502020204030204" pitchFamily="34" charset="0"/>
                <a:ea typeface="Calibri" panose="020F0502020204030204" pitchFamily="34" charset="0"/>
                <a:cs typeface="Calibri" panose="020F0502020204030204" pitchFamily="34" charset="0"/>
              </a:rPr>
              <a:t> to have </a:t>
            </a:r>
            <a:r>
              <a:rPr lang="mi-NZ" sz="2000" b="1" dirty="0">
                <a:latin typeface="Calibri" panose="020F0502020204030204" pitchFamily="34" charset="0"/>
                <a:ea typeface="Calibri" panose="020F0502020204030204" pitchFamily="34" charset="0"/>
                <a:cs typeface="Calibri" panose="020F0502020204030204" pitchFamily="34" charset="0"/>
              </a:rPr>
              <a:t>employers</a:t>
            </a:r>
            <a:r>
              <a:rPr lang="mi-NZ" sz="2000" dirty="0">
                <a:latin typeface="Calibri" panose="020F0502020204030204" pitchFamily="34" charset="0"/>
                <a:ea typeface="Calibri" panose="020F0502020204030204" pitchFamily="34" charset="0"/>
                <a:cs typeface="Calibri" panose="020F0502020204030204" pitchFamily="34" charset="0"/>
              </a:rPr>
              <a:t> and Nursing Council (amongst others) onside with strong workbased components. </a:t>
            </a:r>
            <a:endParaRPr lang="en-NZ" sz="2000" dirty="0"/>
          </a:p>
          <a:p>
            <a:pPr marL="800100" lvl="1" indent="-342900">
              <a:lnSpc>
                <a:spcPct val="107000"/>
              </a:lnSpc>
              <a:spcAft>
                <a:spcPts val="1200"/>
              </a:spcAft>
              <a:buFont typeface="Arial" panose="020B0604020202020204" pitchFamily="34" charset="0"/>
              <a:buChar char="•"/>
            </a:pPr>
            <a:r>
              <a:rPr lang="mi-NZ" sz="2000" dirty="0"/>
              <a:t>The traditional resistance to kaiāwhina taking on responsibilities previously restricted to the regulated workforce has been overcome by the COVID-19 reponse (perhaps only limited)</a:t>
            </a:r>
          </a:p>
          <a:p>
            <a:pPr marL="800100" lvl="1" indent="-342900">
              <a:lnSpc>
                <a:spcPct val="107000"/>
              </a:lnSpc>
              <a:spcAft>
                <a:spcPts val="1200"/>
              </a:spcAft>
              <a:buFont typeface="Arial" panose="020B0604020202020204" pitchFamily="34" charset="0"/>
              <a:buChar char="•"/>
            </a:pPr>
            <a:r>
              <a:rPr lang="mi-NZ" sz="2000" dirty="0"/>
              <a:t>COVID-19 vaccination response has provided increased visibility and recognition of the contribution kaiāwhina makes to community health outcomes. (Refer Appendix B for HWA commentary.)</a:t>
            </a:r>
            <a:endParaRPr lang="en-NZ" sz="2000" dirty="0"/>
          </a:p>
          <a:p>
            <a:pPr marL="889002" lvl="2" indent="-215901">
              <a:lnSpc>
                <a:spcPts val="2800"/>
              </a:lnSpc>
              <a:buFont typeface="Arial"/>
              <a:buChar char="•"/>
            </a:pPr>
            <a:endParaRPr lang="en-US" sz="2000" dirty="0"/>
          </a:p>
        </p:txBody>
      </p:sp>
      <p:sp>
        <p:nvSpPr>
          <p:cNvPr id="13" name="TextBox 13"/>
          <p:cNvSpPr txBox="1"/>
          <p:nvPr/>
        </p:nvSpPr>
        <p:spPr>
          <a:xfrm>
            <a:off x="2255093" y="533427"/>
            <a:ext cx="8586774" cy="943720"/>
          </a:xfrm>
          <a:prstGeom prst="rect">
            <a:avLst/>
          </a:prstGeom>
        </p:spPr>
        <p:txBody>
          <a:bodyPr lIns="0" tIns="0" rIns="0" bIns="0" rtlCol="0" anchor="t">
            <a:spAutoFit/>
          </a:bodyPr>
          <a:lstStyle/>
          <a:p>
            <a:pPr>
              <a:lnSpc>
                <a:spcPts val="7684"/>
              </a:lnSpc>
            </a:pPr>
            <a:r>
              <a:rPr lang="en-US" sz="5488" dirty="0">
                <a:solidFill>
                  <a:srgbClr val="FFFFFF"/>
                </a:solidFill>
                <a:latin typeface="Open Sans Extra Bold"/>
              </a:rPr>
              <a:t>Kai</a:t>
            </a:r>
            <a:r>
              <a:rPr lang="en-NZ" sz="5488" dirty="0">
                <a:solidFill>
                  <a:srgbClr val="FFFFFF"/>
                </a:solidFill>
                <a:latin typeface="Open Sans Extra Bold"/>
              </a:rPr>
              <a:t>ā</a:t>
            </a:r>
            <a:r>
              <a:rPr lang="en-US" sz="5488" dirty="0" err="1">
                <a:solidFill>
                  <a:srgbClr val="FFFFFF"/>
                </a:solidFill>
                <a:latin typeface="Open Sans Extra Bold"/>
              </a:rPr>
              <a:t>whina</a:t>
            </a:r>
            <a:r>
              <a:rPr lang="en-US" sz="5488" dirty="0">
                <a:solidFill>
                  <a:srgbClr val="FFFFFF"/>
                </a:solidFill>
                <a:latin typeface="Open Sans Extra Bold"/>
              </a:rPr>
              <a:t> </a:t>
            </a:r>
          </a:p>
        </p:txBody>
      </p:sp>
      <p:grpSp>
        <p:nvGrpSpPr>
          <p:cNvPr id="14" name="Group 14"/>
          <p:cNvGrpSpPr/>
          <p:nvPr/>
        </p:nvGrpSpPr>
        <p:grpSpPr>
          <a:xfrm>
            <a:off x="404437" y="397282"/>
            <a:ext cx="1352321" cy="1276707"/>
            <a:chOff x="0" y="0"/>
            <a:chExt cx="1007980" cy="951619"/>
          </a:xfrm>
        </p:grpSpPr>
        <p:sp>
          <p:nvSpPr>
            <p:cNvPr id="15" name="Freeform 15"/>
            <p:cNvSpPr/>
            <p:nvPr/>
          </p:nvSpPr>
          <p:spPr>
            <a:xfrm>
              <a:off x="0" y="0"/>
              <a:ext cx="1007980" cy="951619"/>
            </a:xfrm>
            <a:custGeom>
              <a:avLst/>
              <a:gdLst/>
              <a:ahLst/>
              <a:cxnLst/>
              <a:rect l="l" t="t" r="r" b="b"/>
              <a:pathLst>
                <a:path w="1007980" h="951619">
                  <a:moveTo>
                    <a:pt x="0" y="0"/>
                  </a:moveTo>
                  <a:lnTo>
                    <a:pt x="1007980" y="0"/>
                  </a:lnTo>
                  <a:lnTo>
                    <a:pt x="1007980" y="951619"/>
                  </a:lnTo>
                  <a:lnTo>
                    <a:pt x="0" y="951619"/>
                  </a:lnTo>
                  <a:close/>
                </a:path>
              </a:pathLst>
            </a:custGeom>
            <a:solidFill>
              <a:srgbClr val="333652"/>
            </a:solidFill>
          </p:spPr>
        </p:sp>
      </p:grpSp>
      <p:pic>
        <p:nvPicPr>
          <p:cNvPr id="16" name="Picture 1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07851" y="616073"/>
            <a:ext cx="945492" cy="839124"/>
          </a:xfrm>
          <a:prstGeom prst="rect">
            <a:avLst/>
          </a:prstGeom>
        </p:spPr>
      </p:pic>
      <p:sp>
        <p:nvSpPr>
          <p:cNvPr id="17" name="TextBox 17"/>
          <p:cNvSpPr txBox="1"/>
          <p:nvPr/>
        </p:nvSpPr>
        <p:spPr>
          <a:xfrm>
            <a:off x="9384680" y="2737025"/>
            <a:ext cx="7633939" cy="8599790"/>
          </a:xfrm>
          <a:prstGeom prst="rect">
            <a:avLst/>
          </a:prstGeom>
        </p:spPr>
        <p:txBody>
          <a:bodyPr lIns="0" tIns="0" rIns="0" bIns="0" rtlCol="0" anchor="t">
            <a:spAutoFit/>
          </a:bodyPr>
          <a:lstStyle/>
          <a:p>
            <a:pPr marL="431802" lvl="1" indent="-215901">
              <a:lnSpc>
                <a:spcPts val="2800"/>
              </a:lnSpc>
              <a:buFont typeface="Arial"/>
              <a:buChar char="•"/>
            </a:pPr>
            <a:r>
              <a:rPr lang="mi-NZ" sz="2000" dirty="0">
                <a:solidFill>
                  <a:prstClr val="black"/>
                </a:solidFill>
                <a:latin typeface="Arial" panose="020B0604020202020204" pitchFamily="34" charset="0"/>
              </a:rPr>
              <a:t>Professional development opportunities must be accessible for kaiāwhina.</a:t>
            </a:r>
          </a:p>
          <a:p>
            <a:pPr marL="431802" lvl="1" indent="-215901">
              <a:lnSpc>
                <a:spcPts val="2800"/>
              </a:lnSpc>
              <a:buFont typeface="Arial"/>
              <a:buChar char="•"/>
            </a:pPr>
            <a:r>
              <a:rPr lang="en-US" sz="2000" dirty="0">
                <a:solidFill>
                  <a:prstClr val="black"/>
                </a:solidFill>
                <a:latin typeface="Arial" panose="020B0604020202020204" pitchFamily="34" charset="0"/>
                <a:ea typeface="Times New Roman" panose="02020603050405020304" pitchFamily="18" charset="0"/>
              </a:rPr>
              <a:t>Career stair-casing from unregulated, enrolled nursing, registered nursing, and nurse practitioners across to other medical roles removing barriers and fast-tracking local, </a:t>
            </a:r>
            <a:r>
              <a:rPr lang="en-US" sz="2000" dirty="0" err="1">
                <a:solidFill>
                  <a:prstClr val="black"/>
                </a:solidFill>
                <a:latin typeface="Arial" panose="020B0604020202020204" pitchFamily="34" charset="0"/>
                <a:ea typeface="Times New Roman" panose="02020603050405020304" pitchFamily="18" charset="0"/>
              </a:rPr>
              <a:t>maori</a:t>
            </a:r>
            <a:r>
              <a:rPr lang="en-US" sz="2000" dirty="0">
                <a:solidFill>
                  <a:prstClr val="black"/>
                </a:solidFill>
                <a:latin typeface="Arial" panose="020B0604020202020204" pitchFamily="34" charset="0"/>
                <a:ea typeface="Times New Roman" panose="02020603050405020304" pitchFamily="18" charset="0"/>
              </a:rPr>
              <a:t> and migrant training.</a:t>
            </a:r>
          </a:p>
          <a:p>
            <a:pPr marL="431802" lvl="1" indent="-215901">
              <a:lnSpc>
                <a:spcPts val="2800"/>
              </a:lnSpc>
              <a:buFont typeface="Arial"/>
              <a:buChar char="•"/>
            </a:pPr>
            <a:r>
              <a:rPr lang="en-US" sz="2000" dirty="0">
                <a:solidFill>
                  <a:prstClr val="black"/>
                </a:solidFill>
                <a:latin typeface="Arial" panose="020B0604020202020204" pitchFamily="34" charset="0"/>
                <a:ea typeface="Times New Roman" panose="02020603050405020304" pitchFamily="18" charset="0"/>
              </a:rPr>
              <a:t>Pathway into Enrolled Nursing, potential to operate a pilot group in work-based learning (earn and learn), </a:t>
            </a:r>
            <a:r>
              <a:rPr lang="en-US" sz="2000" dirty="0" err="1">
                <a:solidFill>
                  <a:prstClr val="black"/>
                </a:solidFill>
                <a:latin typeface="Arial" panose="020B0604020202020204" pitchFamily="34" charset="0"/>
                <a:ea typeface="Times New Roman" panose="02020603050405020304" pitchFamily="18" charset="0"/>
              </a:rPr>
              <a:t>matauranga</a:t>
            </a:r>
            <a:r>
              <a:rPr lang="en-US" sz="2000" dirty="0">
                <a:solidFill>
                  <a:prstClr val="black"/>
                </a:solidFill>
                <a:latin typeface="Arial" panose="020B0604020202020204" pitchFamily="34" charset="0"/>
                <a:ea typeface="Times New Roman" panose="02020603050405020304" pitchFamily="18" charset="0"/>
              </a:rPr>
              <a:t> </a:t>
            </a:r>
            <a:r>
              <a:rPr lang="en-US" sz="2000" dirty="0" err="1">
                <a:solidFill>
                  <a:prstClr val="black"/>
                </a:solidFill>
                <a:latin typeface="Arial" panose="020B0604020202020204" pitchFamily="34" charset="0"/>
                <a:ea typeface="Times New Roman" panose="02020603050405020304" pitchFamily="18" charset="0"/>
              </a:rPr>
              <a:t>Maori</a:t>
            </a:r>
            <a:r>
              <a:rPr lang="en-US" sz="2000" dirty="0">
                <a:solidFill>
                  <a:prstClr val="black"/>
                </a:solidFill>
                <a:latin typeface="Arial" panose="020B0604020202020204" pitchFamily="34" charset="0"/>
                <a:ea typeface="Times New Roman" panose="02020603050405020304" pitchFamily="18" charset="0"/>
              </a:rPr>
              <a:t> elements, digital literacy and pastoral care.</a:t>
            </a:r>
          </a:p>
          <a:p>
            <a:pPr marL="431802" lvl="1" indent="-215901">
              <a:lnSpc>
                <a:spcPts val="2800"/>
              </a:lnSpc>
              <a:buFont typeface="Arial"/>
              <a:buChar char="•"/>
            </a:pPr>
            <a:r>
              <a:rPr lang="en-US" sz="2000" dirty="0">
                <a:solidFill>
                  <a:prstClr val="black"/>
                </a:solidFill>
                <a:latin typeface="Arial" panose="020B0604020202020204" pitchFamily="34" charset="0"/>
                <a:ea typeface="Times New Roman" panose="02020603050405020304" pitchFamily="18" charset="0"/>
              </a:rPr>
              <a:t>Pathway to Registered Nursing, bridging from enrolled nursing. Requires long-term commitment.</a:t>
            </a:r>
          </a:p>
          <a:p>
            <a:pPr marL="431802" lvl="1" indent="-215901">
              <a:lnSpc>
                <a:spcPts val="2800"/>
              </a:lnSpc>
              <a:buFont typeface="Arial"/>
              <a:buChar char="•"/>
            </a:pPr>
            <a:r>
              <a:rPr lang="en-US" sz="2000" dirty="0">
                <a:solidFill>
                  <a:prstClr val="black"/>
                </a:solidFill>
                <a:latin typeface="Arial" panose="020B0604020202020204" pitchFamily="34" charset="0"/>
                <a:ea typeface="Times New Roman" panose="02020603050405020304" pitchFamily="18" charset="0"/>
              </a:rPr>
              <a:t>Stackable micro-credentials and creating pipelines for school leavers and growing the </a:t>
            </a:r>
            <a:r>
              <a:rPr lang="en-US" sz="2000" dirty="0" err="1">
                <a:solidFill>
                  <a:prstClr val="black"/>
                </a:solidFill>
                <a:latin typeface="Arial" panose="020B0604020202020204" pitchFamily="34" charset="0"/>
                <a:ea typeface="Times New Roman" panose="02020603050405020304" pitchFamily="18" charset="0"/>
              </a:rPr>
              <a:t>labour</a:t>
            </a:r>
            <a:r>
              <a:rPr lang="en-US" sz="2000" dirty="0">
                <a:solidFill>
                  <a:prstClr val="black"/>
                </a:solidFill>
                <a:latin typeface="Arial" panose="020B0604020202020204" pitchFamily="34" charset="0"/>
                <a:ea typeface="Times New Roman" panose="02020603050405020304" pitchFamily="18" charset="0"/>
              </a:rPr>
              <a:t> pool</a:t>
            </a:r>
          </a:p>
          <a:p>
            <a:pPr marL="431802" lvl="1" indent="-215901">
              <a:lnSpc>
                <a:spcPts val="2800"/>
              </a:lnSpc>
              <a:buFont typeface="Arial"/>
              <a:buChar char="•"/>
            </a:pPr>
            <a:r>
              <a:rPr lang="en-US" sz="2000" dirty="0">
                <a:solidFill>
                  <a:prstClr val="black"/>
                </a:solidFill>
                <a:latin typeface="Arial" panose="020B0604020202020204" pitchFamily="34" charset="0"/>
                <a:ea typeface="Times New Roman" panose="02020603050405020304" pitchFamily="18" charset="0"/>
              </a:rPr>
              <a:t>Cultural capability with our Te </a:t>
            </a:r>
            <a:r>
              <a:rPr lang="en-US" sz="2000" dirty="0" err="1">
                <a:solidFill>
                  <a:prstClr val="black"/>
                </a:solidFill>
                <a:latin typeface="Arial" panose="020B0604020202020204" pitchFamily="34" charset="0"/>
                <a:ea typeface="Times New Roman" panose="02020603050405020304" pitchFamily="18" charset="0"/>
              </a:rPr>
              <a:t>Ao</a:t>
            </a:r>
            <a:r>
              <a:rPr lang="en-US" sz="2000" dirty="0">
                <a:solidFill>
                  <a:prstClr val="black"/>
                </a:solidFill>
                <a:latin typeface="Arial" panose="020B0604020202020204" pitchFamily="34" charset="0"/>
                <a:ea typeface="Times New Roman" panose="02020603050405020304" pitchFamily="18" charset="0"/>
              </a:rPr>
              <a:t> </a:t>
            </a:r>
            <a:r>
              <a:rPr lang="en-US" sz="2000" dirty="0" err="1">
                <a:solidFill>
                  <a:prstClr val="black"/>
                </a:solidFill>
                <a:latin typeface="Arial" panose="020B0604020202020204" pitchFamily="34" charset="0"/>
                <a:ea typeface="Times New Roman" panose="02020603050405020304" pitchFamily="18" charset="0"/>
              </a:rPr>
              <a:t>Maori</a:t>
            </a:r>
            <a:r>
              <a:rPr lang="en-US" sz="2000" dirty="0">
                <a:solidFill>
                  <a:prstClr val="black"/>
                </a:solidFill>
                <a:latin typeface="Arial" panose="020B0604020202020204" pitchFamily="34" charset="0"/>
                <a:ea typeface="Times New Roman" panose="02020603050405020304" pitchFamily="18" charset="0"/>
              </a:rPr>
              <a:t> and Pasifika leads and inclusive training development</a:t>
            </a:r>
          </a:p>
          <a:p>
            <a:pPr marL="431802" lvl="1" indent="-215901">
              <a:lnSpc>
                <a:spcPts val="2800"/>
              </a:lnSpc>
              <a:buFont typeface="Arial"/>
              <a:buChar char="•"/>
            </a:pPr>
            <a:r>
              <a:rPr lang="en-US" sz="2000" dirty="0">
                <a:solidFill>
                  <a:prstClr val="black"/>
                </a:solidFill>
                <a:latin typeface="Arial" panose="020B0604020202020204" pitchFamily="34" charset="0"/>
                <a:ea typeface="Times New Roman" panose="02020603050405020304" pitchFamily="18" charset="0"/>
              </a:rPr>
              <a:t>Blended delivery options with face to face, online or dual delivery capabilities suitable for rural communities but also physical campuses </a:t>
            </a:r>
            <a:r>
              <a:rPr lang="en-US" sz="2000" dirty="0">
                <a:solidFill>
                  <a:prstClr val="black"/>
                </a:solidFill>
                <a:latin typeface="Arial" panose="020B0604020202020204" pitchFamily="34" charset="0"/>
              </a:rPr>
              <a:t>in Auckland, Wellington and Dunedin</a:t>
            </a:r>
            <a:r>
              <a:rPr lang="en-US" sz="2000" dirty="0">
                <a:solidFill>
                  <a:prstClr val="black"/>
                </a:solidFill>
                <a:highlight>
                  <a:srgbClr val="F2F2F2"/>
                </a:highlight>
                <a:latin typeface="Arial" panose="020B0604020202020204" pitchFamily="34" charset="0"/>
                <a:ea typeface="Times New Roman" panose="02020603050405020304" pitchFamily="18" charset="0"/>
              </a:rPr>
              <a:t>. </a:t>
            </a:r>
          </a:p>
          <a:p>
            <a:pPr marL="431802" lvl="1" indent="-215901">
              <a:lnSpc>
                <a:spcPts val="2800"/>
              </a:lnSpc>
              <a:buFont typeface="Arial"/>
              <a:buChar char="•"/>
            </a:pPr>
            <a:r>
              <a:rPr lang="en-US" sz="2000" dirty="0">
                <a:solidFill>
                  <a:prstClr val="black"/>
                </a:solidFill>
                <a:latin typeface="Arial" panose="020B0604020202020204" pitchFamily="34" charset="0"/>
                <a:ea typeface="Times New Roman" panose="02020603050405020304" pitchFamily="18" charset="0"/>
              </a:rPr>
              <a:t>4098 assessor training to provide and support workplace assessors. </a:t>
            </a:r>
            <a:br>
              <a:rPr lang="en-US" sz="2000" dirty="0">
                <a:solidFill>
                  <a:prstClr val="black"/>
                </a:solidFill>
                <a:latin typeface="Arial" panose="020B0604020202020204" pitchFamily="34" charset="0"/>
                <a:ea typeface="Times New Roman" panose="02020603050405020304" pitchFamily="18" charset="0"/>
              </a:rPr>
            </a:br>
            <a:endParaRPr lang="en-US" sz="2000" dirty="0">
              <a:solidFill>
                <a:prstClr val="black"/>
              </a:solidFill>
              <a:latin typeface="Arial" panose="020B0604020202020204" pitchFamily="34" charset="0"/>
              <a:ea typeface="Times New Roman" panose="02020603050405020304" pitchFamily="18" charset="0"/>
            </a:endParaRPr>
          </a:p>
          <a:p>
            <a:pPr marL="431802" lvl="1" indent="-215901">
              <a:lnSpc>
                <a:spcPts val="2800"/>
              </a:lnSpc>
              <a:buFont typeface="Arial"/>
              <a:buChar char="•"/>
            </a:pPr>
            <a:endParaRPr lang="mi-NZ" sz="2000" dirty="0"/>
          </a:p>
          <a:p>
            <a:pPr marL="431802" lvl="1" indent="-215901">
              <a:lnSpc>
                <a:spcPts val="2800"/>
              </a:lnSpc>
              <a:buFont typeface="Arial"/>
              <a:buChar char="•"/>
            </a:pPr>
            <a:endParaRPr lang="en-NZ" sz="2000" dirty="0"/>
          </a:p>
          <a:p>
            <a:pPr marL="431802" lvl="1" indent="-215901">
              <a:lnSpc>
                <a:spcPts val="2800"/>
              </a:lnSpc>
              <a:buFont typeface="Arial"/>
              <a:buChar char="•"/>
            </a:pPr>
            <a:endParaRPr lang="en-US" sz="2000" dirty="0">
              <a:solidFill>
                <a:srgbClr val="333652"/>
              </a:solidFill>
              <a:latin typeface="Poppins"/>
            </a:endParaRPr>
          </a:p>
        </p:txBody>
      </p:sp>
      <p:sp>
        <p:nvSpPr>
          <p:cNvPr id="18" name="TextBox 5">
            <a:extLst>
              <a:ext uri="{FF2B5EF4-FFF2-40B4-BE49-F238E27FC236}">
                <a16:creationId xmlns:a16="http://schemas.microsoft.com/office/drawing/2014/main" id="{D1064276-454A-4C8F-9139-BC3BAB4C9906}"/>
              </a:ext>
            </a:extLst>
          </p:cNvPr>
          <p:cNvSpPr txBox="1"/>
          <p:nvPr/>
        </p:nvSpPr>
        <p:spPr>
          <a:xfrm>
            <a:off x="10204954" y="1480743"/>
            <a:ext cx="5814570" cy="1102866"/>
          </a:xfrm>
          <a:prstGeom prst="rect">
            <a:avLst/>
          </a:prstGeom>
        </p:spPr>
        <p:txBody>
          <a:bodyPr wrap="square" lIns="0" tIns="0" rIns="0" bIns="0" rtlCol="0" anchor="t">
            <a:spAutoFit/>
          </a:bodyPr>
          <a:lstStyle/>
          <a:p>
            <a:pPr algn="ctr">
              <a:lnSpc>
                <a:spcPts val="4320"/>
              </a:lnSpc>
            </a:pPr>
            <a:r>
              <a:rPr lang="en-US" sz="3600" dirty="0">
                <a:solidFill>
                  <a:srgbClr val="203040"/>
                </a:solidFill>
                <a:latin typeface="Poppins ExtraBold"/>
              </a:rPr>
              <a:t>Opportunities for Skills Group to support</a:t>
            </a:r>
          </a:p>
        </p:txBody>
      </p:sp>
    </p:spTree>
    <p:extLst>
      <p:ext uri="{BB962C8B-B14F-4D97-AF65-F5344CB8AC3E}">
        <p14:creationId xmlns:p14="http://schemas.microsoft.com/office/powerpoint/2010/main" val="2634261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144EC72-EC0A-4792-AA39-3E601ADA87C9}"/>
              </a:ext>
            </a:extLst>
          </p:cNvPr>
          <p:cNvGrpSpPr/>
          <p:nvPr/>
        </p:nvGrpSpPr>
        <p:grpSpPr>
          <a:xfrm>
            <a:off x="1007124" y="2233763"/>
            <a:ext cx="17280876" cy="6903245"/>
            <a:chOff x="0" y="0"/>
            <a:chExt cx="3335756" cy="3753884"/>
          </a:xfrm>
        </p:grpSpPr>
        <p:sp>
          <p:nvSpPr>
            <p:cNvPr id="6" name="Freeform 3">
              <a:extLst>
                <a:ext uri="{FF2B5EF4-FFF2-40B4-BE49-F238E27FC236}">
                  <a16:creationId xmlns:a16="http://schemas.microsoft.com/office/drawing/2014/main" id="{9BD72CE9-9CD3-4B70-A4B4-EEDE518F1214}"/>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aphicFrame>
        <p:nvGraphicFramePr>
          <p:cNvPr id="5" name="Content Placeholder 4">
            <a:extLst>
              <a:ext uri="{FF2B5EF4-FFF2-40B4-BE49-F238E27FC236}">
                <a16:creationId xmlns:a16="http://schemas.microsoft.com/office/drawing/2014/main" id="{A3C9DD56-5CD7-49B1-B8F1-325C1D05259B}"/>
              </a:ext>
            </a:extLst>
          </p:cNvPr>
          <p:cNvGraphicFramePr>
            <a:graphicFrameLocks noGrp="1"/>
          </p:cNvGraphicFramePr>
          <p:nvPr>
            <p:ph sz="half" idx="2"/>
            <p:extLst>
              <p:ext uri="{D42A27DB-BD31-4B8C-83A1-F6EECF244321}">
                <p14:modId xmlns:p14="http://schemas.microsoft.com/office/powerpoint/2010/main" val="938534824"/>
              </p:ext>
            </p:extLst>
          </p:nvPr>
        </p:nvGraphicFramePr>
        <p:xfrm>
          <a:off x="1669946" y="2362158"/>
          <a:ext cx="15227833" cy="6563902"/>
        </p:xfrm>
        <a:graphic>
          <a:graphicData uri="http://schemas.openxmlformats.org/drawingml/2006/table">
            <a:tbl>
              <a:tblPr firstRow="1" firstCol="1" bandRow="1">
                <a:tableStyleId>{5C22544A-7EE6-4342-B048-85BDC9FD1C3A}</a:tableStyleId>
              </a:tblPr>
              <a:tblGrid>
                <a:gridCol w="4314732">
                  <a:extLst>
                    <a:ext uri="{9D8B030D-6E8A-4147-A177-3AD203B41FA5}">
                      <a16:colId xmlns:a16="http://schemas.microsoft.com/office/drawing/2014/main" val="1507744585"/>
                    </a:ext>
                  </a:extLst>
                </a:gridCol>
                <a:gridCol w="5795039">
                  <a:extLst>
                    <a:ext uri="{9D8B030D-6E8A-4147-A177-3AD203B41FA5}">
                      <a16:colId xmlns:a16="http://schemas.microsoft.com/office/drawing/2014/main" val="3284800201"/>
                    </a:ext>
                  </a:extLst>
                </a:gridCol>
                <a:gridCol w="5118062">
                  <a:extLst>
                    <a:ext uri="{9D8B030D-6E8A-4147-A177-3AD203B41FA5}">
                      <a16:colId xmlns:a16="http://schemas.microsoft.com/office/drawing/2014/main" val="3506525904"/>
                    </a:ext>
                  </a:extLst>
                </a:gridCol>
              </a:tblGrid>
              <a:tr h="568358">
                <a:tc>
                  <a:txBody>
                    <a:bodyPr/>
                    <a:lstStyle/>
                    <a:p>
                      <a:pPr algn="ctr">
                        <a:lnSpc>
                          <a:spcPct val="107000"/>
                        </a:lnSpc>
                        <a:spcAft>
                          <a:spcPts val="800"/>
                        </a:spcAft>
                      </a:pPr>
                      <a:r>
                        <a:rPr lang="en-NZ" sz="3600" dirty="0">
                          <a:effectLst/>
                          <a:latin typeface="Poppins Medium Bold"/>
                        </a:rPr>
                        <a:t>Options</a:t>
                      </a:r>
                      <a:endParaRPr lang="en-NZ" sz="3600" dirty="0">
                        <a:effectLst/>
                        <a:latin typeface="Poppins Medium Bold"/>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NZ" sz="3600" dirty="0">
                          <a:effectLst/>
                          <a:latin typeface="Poppins Medium Bold"/>
                        </a:rPr>
                        <a:t>Why worth considering </a:t>
                      </a:r>
                      <a:endParaRPr lang="en-NZ" sz="3600" dirty="0">
                        <a:effectLst/>
                        <a:latin typeface="Poppins Medium Bold"/>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NZ" sz="3600" dirty="0">
                          <a:effectLst/>
                          <a:latin typeface="Poppins Medium Bold"/>
                        </a:rPr>
                        <a:t>Comment</a:t>
                      </a:r>
                      <a:endParaRPr lang="en-NZ" sz="3600" dirty="0">
                        <a:effectLst/>
                        <a:latin typeface="Poppins Medium Bold"/>
                        <a:ea typeface="Calibri" panose="020F0502020204030204" pitchFamily="34" charset="0"/>
                        <a:cs typeface="Times New Roman" panose="02020603050405020304" pitchFamily="18" charset="0"/>
                      </a:endParaRPr>
                    </a:p>
                  </a:txBody>
                  <a:tcPr marL="30219" marR="30219" marT="0" marB="0">
                    <a:solidFill>
                      <a:schemeClr val="accent2"/>
                    </a:solidFill>
                  </a:tcPr>
                </a:tc>
                <a:extLst>
                  <a:ext uri="{0D108BD9-81ED-4DB2-BD59-A6C34878D82A}">
                    <a16:rowId xmlns:a16="http://schemas.microsoft.com/office/drawing/2014/main" val="4219634318"/>
                  </a:ext>
                </a:extLst>
              </a:tr>
              <a:tr h="2367107">
                <a:tc>
                  <a:txBody>
                    <a:bodyPr/>
                    <a:lstStyle/>
                    <a:p>
                      <a:pPr algn="ctr">
                        <a:lnSpc>
                          <a:spcPct val="107000"/>
                        </a:lnSpc>
                        <a:spcAft>
                          <a:spcPts val="800"/>
                        </a:spcAft>
                      </a:pPr>
                      <a:r>
                        <a:rPr lang="mi-NZ" sz="2700" dirty="0">
                          <a:effectLst/>
                        </a:rPr>
                        <a:t>Pathway to enrolled nursing </a:t>
                      </a:r>
                      <a:endParaRPr lang="en-NZ" sz="2700" dirty="0">
                        <a:effectLst/>
                      </a:endParaRPr>
                    </a:p>
                    <a:p>
                      <a:pPr algn="ctr">
                        <a:lnSpc>
                          <a:spcPct val="107000"/>
                        </a:lnSpc>
                        <a:spcAft>
                          <a:spcPts val="800"/>
                        </a:spcAft>
                      </a:pPr>
                      <a:r>
                        <a:rPr lang="mi-NZ" sz="1600" dirty="0">
                          <a:effectLst/>
                        </a:rPr>
                        <a:t> </a:t>
                      </a:r>
                      <a:endParaRPr lang="en-NZ" sz="1600" dirty="0">
                        <a:effectLst/>
                      </a:endParaRPr>
                    </a:p>
                    <a:p>
                      <a:pPr algn="ctr">
                        <a:lnSpc>
                          <a:spcPct val="107000"/>
                        </a:lnSpc>
                        <a:spcAft>
                          <a:spcPts val="800"/>
                        </a:spcAft>
                      </a:pPr>
                      <a:r>
                        <a:rPr lang="mi-NZ" sz="1600" dirty="0">
                          <a:effectLst/>
                        </a:rPr>
                        <a:t>NB: the enrolled nursing programme is in the very early stages of a scope of practice review.  The intention is to develop a new scope statement with new competencies and education standards.  The Nursing Council is partnering with NZNO and Te Rūnanga o Aotearoa on this.</a:t>
                      </a:r>
                      <a:endParaRPr lang="en-NZ" sz="1600" dirty="0">
                        <a:effectLst/>
                      </a:endParaRPr>
                    </a:p>
                    <a:p>
                      <a:pPr algn="ctr">
                        <a:lnSpc>
                          <a:spcPct val="107000"/>
                        </a:lnSpc>
                        <a:spcAft>
                          <a:spcPts val="800"/>
                        </a:spcAft>
                      </a:pPr>
                      <a:r>
                        <a:rPr lang="en-NZ" sz="1600" dirty="0">
                          <a:effectLst/>
                        </a:rPr>
                        <a:t> </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mi-NZ" sz="1600" dirty="0">
                          <a:effectLst/>
                        </a:rPr>
                        <a:t>Consistent with the view that there should be opportunities for kaiāwhina to advance into nursing, one option is to work with a pilot group to develop a pathway model/framework or to focus on selected areas which would be packaged as microcredentials.</a:t>
                      </a:r>
                      <a:br>
                        <a:rPr lang="mi-NZ" sz="1600" dirty="0">
                          <a:effectLst/>
                        </a:rPr>
                      </a:br>
                      <a:r>
                        <a:rPr lang="en-NZ" sz="1600" dirty="0">
                          <a:effectLst/>
                        </a:rPr>
                        <a:t>Attractive elements could include work-based learning (earn and learn), </a:t>
                      </a:r>
                      <a:r>
                        <a:rPr lang="en-NZ" sz="1600" dirty="0" err="1">
                          <a:effectLst/>
                        </a:rPr>
                        <a:t>matauranga</a:t>
                      </a:r>
                      <a:r>
                        <a:rPr lang="en-NZ" sz="1600" dirty="0">
                          <a:effectLst/>
                        </a:rPr>
                        <a:t> Māori components, digital literacy, pastoral care.  </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tc>
                  <a:txBody>
                    <a:bodyPr/>
                    <a:lstStyle/>
                    <a:p>
                      <a:pPr algn="ctr">
                        <a:lnSpc>
                          <a:spcPct val="107000"/>
                        </a:lnSpc>
                        <a:spcAft>
                          <a:spcPts val="800"/>
                        </a:spcAft>
                      </a:pPr>
                      <a:r>
                        <a:rPr lang="en-NZ" sz="1600" dirty="0">
                          <a:effectLst/>
                        </a:rPr>
                        <a:t>Not clear how big an opportunity this might be – actual numbers might be small and possibly only worthwhile if any investment in training produced immediate results for employers and service consumers.</a:t>
                      </a:r>
                      <a:br>
                        <a:rPr lang="en-NZ" sz="1600" dirty="0">
                          <a:effectLst/>
                        </a:rPr>
                      </a:br>
                      <a:r>
                        <a:rPr lang="en-NZ" sz="1600" dirty="0">
                          <a:effectLst/>
                        </a:rPr>
                        <a:t>Possible to focus on Māori cohort/Pasifika cohort as a point of difference if we have the right partners to work with us.</a:t>
                      </a:r>
                      <a:br>
                        <a:rPr lang="en-NZ" sz="1600" dirty="0">
                          <a:effectLst/>
                        </a:rPr>
                      </a:br>
                      <a:r>
                        <a:rPr lang="en-NZ" sz="1600" dirty="0">
                          <a:effectLst/>
                        </a:rPr>
                        <a:t>Location as a point of difference – e.g. Northland, or working with specific </a:t>
                      </a:r>
                      <a:r>
                        <a:rPr lang="en-NZ" sz="1600" dirty="0" err="1">
                          <a:effectLst/>
                        </a:rPr>
                        <a:t>hapū</a:t>
                      </a:r>
                      <a:r>
                        <a:rPr lang="en-NZ" sz="1600" dirty="0">
                          <a:effectLst/>
                        </a:rPr>
                        <a:t>, iwi who have their own </a:t>
                      </a:r>
                      <a:r>
                        <a:rPr lang="en-NZ" sz="1600" dirty="0" err="1">
                          <a:effectLst/>
                        </a:rPr>
                        <a:t>kaiāwhina</a:t>
                      </a:r>
                      <a:r>
                        <a:rPr lang="en-NZ" sz="1600" dirty="0">
                          <a:effectLst/>
                        </a:rPr>
                        <a:t> workforce.</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extLst>
                  <a:ext uri="{0D108BD9-81ED-4DB2-BD59-A6C34878D82A}">
                    <a16:rowId xmlns:a16="http://schemas.microsoft.com/office/drawing/2014/main" val="3199307754"/>
                  </a:ext>
                </a:extLst>
              </a:tr>
              <a:tr h="838010">
                <a:tc>
                  <a:txBody>
                    <a:bodyPr/>
                    <a:lstStyle/>
                    <a:p>
                      <a:pPr algn="ctr">
                        <a:lnSpc>
                          <a:spcPct val="107000"/>
                        </a:lnSpc>
                        <a:spcAft>
                          <a:spcPts val="800"/>
                        </a:spcAft>
                      </a:pPr>
                      <a:r>
                        <a:rPr lang="en-NZ" sz="2700" dirty="0">
                          <a:effectLst/>
                        </a:rPr>
                        <a:t>Pathway to RN</a:t>
                      </a:r>
                    </a:p>
                    <a:p>
                      <a:pPr algn="ctr">
                        <a:lnSpc>
                          <a:spcPct val="107000"/>
                        </a:lnSpc>
                        <a:spcAft>
                          <a:spcPts val="800"/>
                        </a:spcAft>
                      </a:pPr>
                      <a:r>
                        <a:rPr lang="en-NZ" sz="1600" dirty="0">
                          <a:effectLst/>
                        </a:rPr>
                        <a:t> </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NZ" sz="1600" dirty="0">
                          <a:effectLst/>
                        </a:rPr>
                        <a:t>As above, also bridging from enrolled to RN or </a:t>
                      </a:r>
                      <a:r>
                        <a:rPr lang="en-NZ" sz="1600" dirty="0" err="1">
                          <a:effectLst/>
                        </a:rPr>
                        <a:t>kaiāwhina</a:t>
                      </a:r>
                      <a:r>
                        <a:rPr lang="en-NZ" sz="1600" dirty="0">
                          <a:effectLst/>
                        </a:rPr>
                        <a:t> to RN.</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tc>
                  <a:txBody>
                    <a:bodyPr/>
                    <a:lstStyle/>
                    <a:p>
                      <a:pPr algn="ctr">
                        <a:lnSpc>
                          <a:spcPct val="107000"/>
                        </a:lnSpc>
                        <a:spcAft>
                          <a:spcPts val="800"/>
                        </a:spcAft>
                      </a:pPr>
                      <a:r>
                        <a:rPr lang="en-NZ" sz="1600" dirty="0">
                          <a:effectLst/>
                        </a:rPr>
                        <a:t>Probably the most challenging option.  As noted, requires a long-term commitment to see this through to delivery.  Possible to focus on foundational elements.</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extLst>
                  <a:ext uri="{0D108BD9-81ED-4DB2-BD59-A6C34878D82A}">
                    <a16:rowId xmlns:a16="http://schemas.microsoft.com/office/drawing/2014/main" val="1879876745"/>
                  </a:ext>
                </a:extLst>
              </a:tr>
              <a:tr h="2299716">
                <a:tc>
                  <a:txBody>
                    <a:bodyPr/>
                    <a:lstStyle/>
                    <a:p>
                      <a:pPr algn="ctr">
                        <a:lnSpc>
                          <a:spcPct val="107000"/>
                        </a:lnSpc>
                        <a:spcAft>
                          <a:spcPts val="800"/>
                        </a:spcAft>
                      </a:pPr>
                      <a:r>
                        <a:rPr lang="en-NZ" sz="2700" dirty="0">
                          <a:effectLst/>
                        </a:rPr>
                        <a:t>Micro-credentials</a:t>
                      </a:r>
                    </a:p>
                    <a:p>
                      <a:pPr algn="ctr">
                        <a:lnSpc>
                          <a:spcPct val="107000"/>
                        </a:lnSpc>
                        <a:spcAft>
                          <a:spcPts val="800"/>
                        </a:spcAft>
                      </a:pPr>
                      <a:r>
                        <a:rPr lang="en-NZ" sz="1600" dirty="0">
                          <a:effectLst/>
                        </a:rPr>
                        <a:t> </a:t>
                      </a:r>
                    </a:p>
                    <a:p>
                      <a:pPr algn="ctr">
                        <a:lnSpc>
                          <a:spcPct val="107000"/>
                        </a:lnSpc>
                        <a:spcAft>
                          <a:spcPts val="800"/>
                        </a:spcAft>
                      </a:pPr>
                      <a:r>
                        <a:rPr lang="en-NZ" sz="1600" dirty="0">
                          <a:effectLst/>
                        </a:rPr>
                        <a:t>Stackable micro-credentials can be based on learn and earn, short online courses, etc.  </a:t>
                      </a:r>
                    </a:p>
                    <a:p>
                      <a:pPr algn="ctr">
                        <a:lnSpc>
                          <a:spcPct val="107000"/>
                        </a:lnSpc>
                        <a:spcAft>
                          <a:spcPts val="800"/>
                        </a:spcAft>
                      </a:pPr>
                      <a:r>
                        <a:rPr lang="en-NZ" sz="1600" dirty="0">
                          <a:effectLst/>
                        </a:rPr>
                        <a:t> </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NZ" sz="1600" dirty="0">
                          <a:effectLst/>
                        </a:rPr>
                        <a:t>Identify target learners e.g.  school leaver entry into the workforce, the peer workforce (mental health and addictions in particular). </a:t>
                      </a:r>
                      <a:br>
                        <a:rPr lang="en-NZ" sz="1600" dirty="0">
                          <a:effectLst/>
                        </a:rPr>
                      </a:br>
                      <a:r>
                        <a:rPr lang="en-NZ" sz="1600" dirty="0">
                          <a:effectLst/>
                        </a:rPr>
                        <a:t>Identify target subjects or emerging demands e.g. dementia, digital fluency, case management, working with the dying, diabetes, family harm.  Potentially with a strong cultural component.</a:t>
                      </a:r>
                      <a:br>
                        <a:rPr lang="en-NZ" sz="1600" dirty="0">
                          <a:effectLst/>
                        </a:rPr>
                      </a:br>
                      <a:r>
                        <a:rPr lang="en-NZ" sz="1600" dirty="0">
                          <a:effectLst/>
                        </a:rPr>
                        <a:t>Identify target partners/locations e.g. </a:t>
                      </a:r>
                      <a:r>
                        <a:rPr lang="en-NZ" sz="1600" dirty="0" err="1">
                          <a:effectLst/>
                        </a:rPr>
                        <a:t>hapu</a:t>
                      </a:r>
                      <a:r>
                        <a:rPr lang="en-NZ" sz="1600" dirty="0">
                          <a:effectLst/>
                        </a:rPr>
                        <a:t>/iwi with </a:t>
                      </a:r>
                      <a:r>
                        <a:rPr lang="en-NZ" sz="1600" dirty="0" err="1">
                          <a:effectLst/>
                        </a:rPr>
                        <a:t>kaiāwhina</a:t>
                      </a:r>
                      <a:r>
                        <a:rPr lang="en-NZ" sz="1600" dirty="0">
                          <a:effectLst/>
                        </a:rPr>
                        <a:t> workforce looking for strengths-based development which meets their needs. Micros can also create pathways to high level qualification, including enrolled and RN.</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tc>
                  <a:txBody>
                    <a:bodyPr/>
                    <a:lstStyle/>
                    <a:p>
                      <a:pPr algn="ctr">
                        <a:lnSpc>
                          <a:spcPct val="107000"/>
                        </a:lnSpc>
                        <a:spcAft>
                          <a:spcPts val="800"/>
                        </a:spcAft>
                      </a:pPr>
                      <a:r>
                        <a:rPr lang="en-NZ" sz="1600" dirty="0">
                          <a:effectLst/>
                        </a:rPr>
                        <a:t>Would align to the Workforce Development Plan and stated Ministry objectives for </a:t>
                      </a:r>
                      <a:r>
                        <a:rPr lang="en-NZ" sz="1600" dirty="0" err="1">
                          <a:effectLst/>
                        </a:rPr>
                        <a:t>kaiāwhina</a:t>
                      </a:r>
                      <a:r>
                        <a:rPr lang="en-NZ" sz="1600" dirty="0">
                          <a:effectLst/>
                        </a:rPr>
                        <a:t>.</a:t>
                      </a:r>
                      <a:br>
                        <a:rPr lang="en-NZ" sz="1600" dirty="0">
                          <a:effectLst/>
                        </a:rPr>
                      </a:br>
                      <a:r>
                        <a:rPr lang="en-NZ" sz="1600" dirty="0">
                          <a:effectLst/>
                        </a:rPr>
                        <a:t>Allows for the possibility of working with selected provider and community partners.  For example in aged care working with larger providers such as Rymans or Oceania.</a:t>
                      </a:r>
                      <a:br>
                        <a:rPr lang="en-NZ" sz="1600" dirty="0">
                          <a:effectLst/>
                        </a:rPr>
                      </a:br>
                      <a:r>
                        <a:rPr lang="en-NZ" sz="1600" dirty="0">
                          <a:effectLst/>
                        </a:rPr>
                        <a:t>Might be seen as low impact, nice to have rather than must have so important for employers in particular to see the value.</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extLst>
                  <a:ext uri="{0D108BD9-81ED-4DB2-BD59-A6C34878D82A}">
                    <a16:rowId xmlns:a16="http://schemas.microsoft.com/office/drawing/2014/main" val="4226319769"/>
                  </a:ext>
                </a:extLst>
              </a:tr>
            </a:tbl>
          </a:graphicData>
        </a:graphic>
      </p:graphicFrame>
      <p:grpSp>
        <p:nvGrpSpPr>
          <p:cNvPr id="7" name="Group 6">
            <a:extLst>
              <a:ext uri="{FF2B5EF4-FFF2-40B4-BE49-F238E27FC236}">
                <a16:creationId xmlns:a16="http://schemas.microsoft.com/office/drawing/2014/main" id="{4C245948-D400-4411-97DF-EE3A51F1E8DA}"/>
              </a:ext>
            </a:extLst>
          </p:cNvPr>
          <p:cNvGrpSpPr/>
          <p:nvPr/>
        </p:nvGrpSpPr>
        <p:grpSpPr>
          <a:xfrm>
            <a:off x="-21578" y="0"/>
            <a:ext cx="1028700" cy="10287000"/>
            <a:chOff x="0" y="0"/>
            <a:chExt cx="375273" cy="3752725"/>
          </a:xfrm>
        </p:grpSpPr>
        <p:sp>
          <p:nvSpPr>
            <p:cNvPr id="8" name="Freeform 7">
              <a:extLst>
                <a:ext uri="{FF2B5EF4-FFF2-40B4-BE49-F238E27FC236}">
                  <a16:creationId xmlns:a16="http://schemas.microsoft.com/office/drawing/2014/main" id="{A4A98239-799F-475F-BB16-B7ED92C29AF1}"/>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9" name="Group 8">
            <a:extLst>
              <a:ext uri="{FF2B5EF4-FFF2-40B4-BE49-F238E27FC236}">
                <a16:creationId xmlns:a16="http://schemas.microsoft.com/office/drawing/2014/main" id="{246ED6C2-7BA8-464F-81BA-3D19DC1BDFCC}"/>
              </a:ext>
            </a:extLst>
          </p:cNvPr>
          <p:cNvGrpSpPr/>
          <p:nvPr/>
        </p:nvGrpSpPr>
        <p:grpSpPr>
          <a:xfrm>
            <a:off x="-12335" y="9290142"/>
            <a:ext cx="3086100" cy="1006593"/>
            <a:chOff x="0" y="0"/>
            <a:chExt cx="152400" cy="559917"/>
          </a:xfrm>
        </p:grpSpPr>
        <p:sp>
          <p:nvSpPr>
            <p:cNvPr id="10" name="Freeform 9">
              <a:extLst>
                <a:ext uri="{FF2B5EF4-FFF2-40B4-BE49-F238E27FC236}">
                  <a16:creationId xmlns:a16="http://schemas.microsoft.com/office/drawing/2014/main" id="{7934E310-C6DE-4018-ABD2-70E878AA30FF}"/>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16" name="Group 2">
            <a:extLst>
              <a:ext uri="{FF2B5EF4-FFF2-40B4-BE49-F238E27FC236}">
                <a16:creationId xmlns:a16="http://schemas.microsoft.com/office/drawing/2014/main" id="{7473FFFD-06E6-40DF-88B9-B26585B30A7D}"/>
              </a:ext>
            </a:extLst>
          </p:cNvPr>
          <p:cNvGrpSpPr/>
          <p:nvPr/>
        </p:nvGrpSpPr>
        <p:grpSpPr>
          <a:xfrm>
            <a:off x="-13019" y="1141520"/>
            <a:ext cx="15481619" cy="839796"/>
            <a:chOff x="0" y="0"/>
            <a:chExt cx="4077463" cy="221181"/>
          </a:xfrm>
        </p:grpSpPr>
        <p:sp>
          <p:nvSpPr>
            <p:cNvPr id="17" name="Freeform 3">
              <a:extLst>
                <a:ext uri="{FF2B5EF4-FFF2-40B4-BE49-F238E27FC236}">
                  <a16:creationId xmlns:a16="http://schemas.microsoft.com/office/drawing/2014/main" id="{3E957490-1189-4482-B6AE-A313BC3BC779}"/>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txBody>
            <a:bodyPr/>
            <a:lstStyle/>
            <a:p>
              <a:endParaRPr lang="en-NZ" dirty="0"/>
            </a:p>
          </p:txBody>
        </p:sp>
        <p:sp>
          <p:nvSpPr>
            <p:cNvPr id="18" name="TextBox 4">
              <a:extLst>
                <a:ext uri="{FF2B5EF4-FFF2-40B4-BE49-F238E27FC236}">
                  <a16:creationId xmlns:a16="http://schemas.microsoft.com/office/drawing/2014/main" id="{02762FA9-CCF1-4586-A2AF-229458C08D51}"/>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9" name="TextBox 5">
            <a:extLst>
              <a:ext uri="{FF2B5EF4-FFF2-40B4-BE49-F238E27FC236}">
                <a16:creationId xmlns:a16="http://schemas.microsoft.com/office/drawing/2014/main" id="{34304250-D4CE-4017-929E-14F4DD8C5FB1}"/>
              </a:ext>
            </a:extLst>
          </p:cNvPr>
          <p:cNvSpPr txBox="1"/>
          <p:nvPr/>
        </p:nvSpPr>
        <p:spPr>
          <a:xfrm>
            <a:off x="1028702" y="1145493"/>
            <a:ext cx="14452919" cy="687432"/>
          </a:xfrm>
          <a:prstGeom prst="rect">
            <a:avLst/>
          </a:prstGeom>
        </p:spPr>
        <p:txBody>
          <a:bodyPr lIns="0" tIns="0" rIns="0" bIns="0" rtlCol="0" anchor="t">
            <a:spAutoFit/>
          </a:bodyPr>
          <a:lstStyle/>
          <a:p>
            <a:pPr defTabSz="1371600">
              <a:lnSpc>
                <a:spcPts val="5600"/>
              </a:lnSpc>
            </a:pPr>
            <a:r>
              <a:rPr lang="mi-NZ" sz="4200" dirty="0">
                <a:solidFill>
                  <a:prstClr val="white"/>
                </a:solidFill>
                <a:latin typeface="Calibri" panose="020F0502020204030204" pitchFamily="34" charset="0"/>
                <a:ea typeface="Calibri" panose="020F0502020204030204" pitchFamily="34" charset="0"/>
                <a:cs typeface="Calibri" panose="020F0502020204030204" pitchFamily="34" charset="0"/>
              </a:rPr>
              <a:t>to the Kaiāwhina workforce through pathways</a:t>
            </a:r>
            <a:endParaRPr lang="en-US" sz="3999" dirty="0">
              <a:solidFill>
                <a:prstClr val="white"/>
              </a:solidFill>
              <a:latin typeface="Poppins Medium Bold"/>
            </a:endParaRPr>
          </a:p>
        </p:txBody>
      </p:sp>
      <p:sp>
        <p:nvSpPr>
          <p:cNvPr id="20" name="TextBox 6">
            <a:extLst>
              <a:ext uri="{FF2B5EF4-FFF2-40B4-BE49-F238E27FC236}">
                <a16:creationId xmlns:a16="http://schemas.microsoft.com/office/drawing/2014/main" id="{8C2ECA10-90F0-4F32-9880-CAC39D3420A1}"/>
              </a:ext>
            </a:extLst>
          </p:cNvPr>
          <p:cNvSpPr txBox="1"/>
          <p:nvPr/>
        </p:nvSpPr>
        <p:spPr>
          <a:xfrm>
            <a:off x="1028701" y="31115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We’ve explored how Skills can contribute</a:t>
            </a:r>
          </a:p>
        </p:txBody>
      </p:sp>
    </p:spTree>
    <p:extLst>
      <p:ext uri="{BB962C8B-B14F-4D97-AF65-F5344CB8AC3E}">
        <p14:creationId xmlns:p14="http://schemas.microsoft.com/office/powerpoint/2010/main" val="1271387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2">
            <a:extLst>
              <a:ext uri="{FF2B5EF4-FFF2-40B4-BE49-F238E27FC236}">
                <a16:creationId xmlns:a16="http://schemas.microsoft.com/office/drawing/2014/main" id="{4B1B9978-FE89-4DA9-A304-609F8E8A355C}"/>
              </a:ext>
            </a:extLst>
          </p:cNvPr>
          <p:cNvGrpSpPr/>
          <p:nvPr/>
        </p:nvGrpSpPr>
        <p:grpSpPr>
          <a:xfrm>
            <a:off x="1007124" y="2233763"/>
            <a:ext cx="17280876" cy="6903245"/>
            <a:chOff x="0" y="0"/>
            <a:chExt cx="3335756" cy="3753884"/>
          </a:xfrm>
        </p:grpSpPr>
        <p:sp>
          <p:nvSpPr>
            <p:cNvPr id="17" name="Freeform 3">
              <a:extLst>
                <a:ext uri="{FF2B5EF4-FFF2-40B4-BE49-F238E27FC236}">
                  <a16:creationId xmlns:a16="http://schemas.microsoft.com/office/drawing/2014/main" id="{47504771-F041-419D-9689-510E1586DA20}"/>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7" name="Group 6">
            <a:extLst>
              <a:ext uri="{FF2B5EF4-FFF2-40B4-BE49-F238E27FC236}">
                <a16:creationId xmlns:a16="http://schemas.microsoft.com/office/drawing/2014/main" id="{5ED9F97F-B26D-49F8-816F-53E5F5D3F450}"/>
              </a:ext>
            </a:extLst>
          </p:cNvPr>
          <p:cNvGrpSpPr/>
          <p:nvPr/>
        </p:nvGrpSpPr>
        <p:grpSpPr>
          <a:xfrm>
            <a:off x="-21578" y="0"/>
            <a:ext cx="1028700" cy="10287000"/>
            <a:chOff x="0" y="0"/>
            <a:chExt cx="375273" cy="3752725"/>
          </a:xfrm>
        </p:grpSpPr>
        <p:sp>
          <p:nvSpPr>
            <p:cNvPr id="8" name="Freeform 7">
              <a:extLst>
                <a:ext uri="{FF2B5EF4-FFF2-40B4-BE49-F238E27FC236}">
                  <a16:creationId xmlns:a16="http://schemas.microsoft.com/office/drawing/2014/main" id="{B89927A3-0429-4BB5-9036-3947E033E987}"/>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9" name="Group 8">
            <a:extLst>
              <a:ext uri="{FF2B5EF4-FFF2-40B4-BE49-F238E27FC236}">
                <a16:creationId xmlns:a16="http://schemas.microsoft.com/office/drawing/2014/main" id="{69358E1C-15DB-4DF3-856E-781339BA5E44}"/>
              </a:ext>
            </a:extLst>
          </p:cNvPr>
          <p:cNvGrpSpPr/>
          <p:nvPr/>
        </p:nvGrpSpPr>
        <p:grpSpPr>
          <a:xfrm>
            <a:off x="-12335" y="9290142"/>
            <a:ext cx="3086100" cy="1006593"/>
            <a:chOff x="0" y="0"/>
            <a:chExt cx="152400" cy="559917"/>
          </a:xfrm>
        </p:grpSpPr>
        <p:sp>
          <p:nvSpPr>
            <p:cNvPr id="10" name="Freeform 9">
              <a:extLst>
                <a:ext uri="{FF2B5EF4-FFF2-40B4-BE49-F238E27FC236}">
                  <a16:creationId xmlns:a16="http://schemas.microsoft.com/office/drawing/2014/main" id="{68F84F49-8BD7-44DC-A7FA-30813CEADEF2}"/>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aphicFrame>
        <p:nvGraphicFramePr>
          <p:cNvPr id="5" name="Content Placeholder 4">
            <a:extLst>
              <a:ext uri="{FF2B5EF4-FFF2-40B4-BE49-F238E27FC236}">
                <a16:creationId xmlns:a16="http://schemas.microsoft.com/office/drawing/2014/main" id="{88A1B732-C1C1-460A-B0B0-A49258E2C061}"/>
              </a:ext>
            </a:extLst>
          </p:cNvPr>
          <p:cNvGraphicFramePr>
            <a:graphicFrameLocks noGrp="1"/>
          </p:cNvGraphicFramePr>
          <p:nvPr>
            <p:ph sz="half" idx="1"/>
          </p:nvPr>
        </p:nvGraphicFramePr>
        <p:xfrm>
          <a:off x="1600200" y="2476500"/>
          <a:ext cx="15371188" cy="6127835"/>
        </p:xfrm>
        <a:graphic>
          <a:graphicData uri="http://schemas.openxmlformats.org/drawingml/2006/table">
            <a:tbl>
              <a:tblPr firstRow="1" firstCol="1" bandRow="1">
                <a:tableStyleId>{5C22544A-7EE6-4342-B048-85BDC9FD1C3A}</a:tableStyleId>
              </a:tblPr>
              <a:tblGrid>
                <a:gridCol w="4342322">
                  <a:extLst>
                    <a:ext uri="{9D8B030D-6E8A-4147-A177-3AD203B41FA5}">
                      <a16:colId xmlns:a16="http://schemas.microsoft.com/office/drawing/2014/main" val="4159728841"/>
                    </a:ext>
                  </a:extLst>
                </a:gridCol>
                <a:gridCol w="5903997">
                  <a:extLst>
                    <a:ext uri="{9D8B030D-6E8A-4147-A177-3AD203B41FA5}">
                      <a16:colId xmlns:a16="http://schemas.microsoft.com/office/drawing/2014/main" val="3797815322"/>
                    </a:ext>
                  </a:extLst>
                </a:gridCol>
                <a:gridCol w="5124869">
                  <a:extLst>
                    <a:ext uri="{9D8B030D-6E8A-4147-A177-3AD203B41FA5}">
                      <a16:colId xmlns:a16="http://schemas.microsoft.com/office/drawing/2014/main" val="2247875486"/>
                    </a:ext>
                  </a:extLst>
                </a:gridCol>
              </a:tblGrid>
              <a:tr h="898507">
                <a:tc>
                  <a:txBody>
                    <a:bodyPr/>
                    <a:lstStyle/>
                    <a:p>
                      <a:pPr algn="ctr">
                        <a:lnSpc>
                          <a:spcPct val="107000"/>
                        </a:lnSpc>
                        <a:spcAft>
                          <a:spcPts val="800"/>
                        </a:spcAft>
                      </a:pPr>
                      <a:r>
                        <a:rPr lang="en-NZ" sz="3600" dirty="0">
                          <a:effectLst/>
                          <a:latin typeface="Poppins Medium Bold"/>
                        </a:rPr>
                        <a:t>Options</a:t>
                      </a:r>
                      <a:endParaRPr lang="en-NZ" sz="3600" dirty="0">
                        <a:effectLst/>
                        <a:latin typeface="Poppins Medium Bold"/>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NZ" sz="3600" dirty="0">
                          <a:effectLst/>
                          <a:latin typeface="Poppins Medium Bold"/>
                        </a:rPr>
                        <a:t>Why worth considering</a:t>
                      </a:r>
                      <a:endParaRPr lang="en-NZ" sz="3600" dirty="0">
                        <a:effectLst/>
                        <a:latin typeface="Poppins Medium Bold"/>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NZ" sz="3600" dirty="0">
                          <a:effectLst/>
                          <a:latin typeface="Poppins Medium Bold"/>
                        </a:rPr>
                        <a:t>Comment</a:t>
                      </a:r>
                      <a:endParaRPr lang="en-NZ" sz="3600" dirty="0">
                        <a:effectLst/>
                        <a:latin typeface="Poppins Medium Bold"/>
                        <a:ea typeface="Calibri" panose="020F0502020204030204" pitchFamily="34" charset="0"/>
                        <a:cs typeface="Times New Roman" panose="02020603050405020304" pitchFamily="18" charset="0"/>
                      </a:endParaRPr>
                    </a:p>
                  </a:txBody>
                  <a:tcPr marL="30219" marR="30219" marT="0" marB="0">
                    <a:solidFill>
                      <a:schemeClr val="accent2"/>
                    </a:solidFill>
                  </a:tcPr>
                </a:tc>
                <a:extLst>
                  <a:ext uri="{0D108BD9-81ED-4DB2-BD59-A6C34878D82A}">
                    <a16:rowId xmlns:a16="http://schemas.microsoft.com/office/drawing/2014/main" val="3915580039"/>
                  </a:ext>
                </a:extLst>
              </a:tr>
              <a:tr h="2183311">
                <a:tc>
                  <a:txBody>
                    <a:bodyPr/>
                    <a:lstStyle/>
                    <a:p>
                      <a:pPr algn="ctr">
                        <a:lnSpc>
                          <a:spcPct val="107000"/>
                        </a:lnSpc>
                        <a:spcAft>
                          <a:spcPts val="800"/>
                        </a:spcAft>
                      </a:pPr>
                      <a:r>
                        <a:rPr lang="en-NZ" sz="2700" dirty="0">
                          <a:effectLst/>
                        </a:rPr>
                        <a:t>Cultural capability</a:t>
                      </a:r>
                      <a:endParaRPr lang="en-NZ" sz="27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NZ" sz="1600" dirty="0">
                          <a:effectLst/>
                        </a:rPr>
                        <a:t>In discussion with Nancy Purvis skills Te </a:t>
                      </a:r>
                      <a:r>
                        <a:rPr lang="en-NZ" sz="1600" dirty="0" err="1">
                          <a:effectLst/>
                        </a:rPr>
                        <a:t>Ao</a:t>
                      </a:r>
                      <a:r>
                        <a:rPr lang="en-NZ" sz="1600" dirty="0">
                          <a:effectLst/>
                        </a:rPr>
                        <a:t> Māori Lead she identified the need for cultural competency training as a foundational element that would be in demand.</a:t>
                      </a:r>
                      <a:br>
                        <a:rPr lang="en-NZ" sz="1600" dirty="0">
                          <a:effectLst/>
                        </a:rPr>
                      </a:br>
                      <a:r>
                        <a:rPr lang="en-NZ" sz="1600" dirty="0">
                          <a:effectLst/>
                        </a:rPr>
                        <a:t>One example was working with non-communicative aged care consumers on addressing cultural needs.  Another example was working with whanau and the dying as an area of need.</a:t>
                      </a:r>
                      <a:br>
                        <a:rPr lang="en-NZ" sz="1600" dirty="0">
                          <a:effectLst/>
                        </a:rPr>
                      </a:b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tc>
                  <a:txBody>
                    <a:bodyPr/>
                    <a:lstStyle/>
                    <a:p>
                      <a:pPr algn="ctr">
                        <a:lnSpc>
                          <a:spcPct val="107000"/>
                        </a:lnSpc>
                        <a:spcAft>
                          <a:spcPts val="800"/>
                        </a:spcAft>
                      </a:pPr>
                      <a:r>
                        <a:rPr lang="en-NZ" sz="1600" dirty="0">
                          <a:effectLst/>
                        </a:rPr>
                        <a:t>Would need to partner, e.g. with Te </a:t>
                      </a:r>
                      <a:r>
                        <a:rPr lang="en-NZ" sz="1600" dirty="0" err="1">
                          <a:effectLst/>
                        </a:rPr>
                        <a:t>Hiku</a:t>
                      </a:r>
                      <a:r>
                        <a:rPr lang="en-NZ" sz="1600" dirty="0">
                          <a:effectLst/>
                        </a:rPr>
                        <a:t> Hauora.  Skills Strategy and People able to assist.</a:t>
                      </a:r>
                      <a:br>
                        <a:rPr lang="en-NZ" sz="1600" dirty="0">
                          <a:effectLst/>
                        </a:rPr>
                      </a:br>
                      <a:r>
                        <a:rPr lang="en-NZ" sz="1600" dirty="0">
                          <a:effectLst/>
                        </a:rPr>
                        <a:t>We would need to be guide on the side, rather than leading from the front.  As above, our experience working with like-minded partners will be critical.</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extLst>
                  <a:ext uri="{0D108BD9-81ED-4DB2-BD59-A6C34878D82A}">
                    <a16:rowId xmlns:a16="http://schemas.microsoft.com/office/drawing/2014/main" val="3877879379"/>
                  </a:ext>
                </a:extLst>
              </a:tr>
              <a:tr h="2118301">
                <a:tc>
                  <a:txBody>
                    <a:bodyPr/>
                    <a:lstStyle/>
                    <a:p>
                      <a:pPr algn="ctr">
                        <a:lnSpc>
                          <a:spcPct val="107000"/>
                        </a:lnSpc>
                        <a:spcAft>
                          <a:spcPts val="800"/>
                        </a:spcAft>
                      </a:pPr>
                      <a:r>
                        <a:rPr lang="en-NZ" sz="2700" dirty="0">
                          <a:effectLst/>
                        </a:rPr>
                        <a:t>Delivery options </a:t>
                      </a:r>
                    </a:p>
                    <a:p>
                      <a:pPr algn="ctr">
                        <a:lnSpc>
                          <a:spcPct val="107000"/>
                        </a:lnSpc>
                        <a:spcAft>
                          <a:spcPts val="800"/>
                        </a:spcAft>
                      </a:pPr>
                      <a:r>
                        <a:rPr lang="en-NZ" sz="1600" dirty="0">
                          <a:effectLst/>
                        </a:rPr>
                        <a:t> </a:t>
                      </a:r>
                    </a:p>
                    <a:p>
                      <a:pPr algn="ctr">
                        <a:lnSpc>
                          <a:spcPct val="107000"/>
                        </a:lnSpc>
                        <a:spcAft>
                          <a:spcPts val="800"/>
                        </a:spcAft>
                      </a:pPr>
                      <a:r>
                        <a:rPr lang="en-NZ" sz="1600" dirty="0">
                          <a:effectLst/>
                        </a:rPr>
                        <a:t>Online learning – could be Level 2 – 5 NZ Certificates or micro-credentials </a:t>
                      </a:r>
                      <a:br>
                        <a:rPr lang="en-NZ" sz="1600" dirty="0">
                          <a:effectLst/>
                        </a:rPr>
                      </a:b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NZ" sz="1600" dirty="0">
                          <a:effectLst/>
                        </a:rPr>
                        <a:t>Provision of learning on synchronous/asynchronous and blended learning options.</a:t>
                      </a:r>
                      <a:br>
                        <a:rPr lang="en-NZ" sz="1600" dirty="0">
                          <a:effectLst/>
                        </a:rPr>
                      </a:br>
                      <a:r>
                        <a:rPr lang="en-NZ" sz="1600" dirty="0">
                          <a:effectLst/>
                        </a:rPr>
                        <a:t>Suitable for rural communities with less access to campus learning, flexibility for learners to fit in learning around other commitments.  </a:t>
                      </a:r>
                      <a:br>
                        <a:rPr lang="en-NZ" sz="1600" dirty="0">
                          <a:effectLst/>
                        </a:rPr>
                      </a:br>
                      <a:r>
                        <a:rPr lang="en-NZ" sz="1600" dirty="0">
                          <a:effectLst/>
                        </a:rPr>
                        <a:t>Could include international students.</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tc>
                  <a:txBody>
                    <a:bodyPr/>
                    <a:lstStyle/>
                    <a:p>
                      <a:pPr algn="ctr">
                        <a:lnSpc>
                          <a:spcPct val="107000"/>
                        </a:lnSpc>
                        <a:spcAft>
                          <a:spcPts val="800"/>
                        </a:spcAft>
                      </a:pPr>
                      <a:r>
                        <a:rPr lang="en-NZ" sz="1600" dirty="0">
                          <a:effectLst/>
                        </a:rPr>
                        <a:t>Rural identified as an area of need.</a:t>
                      </a:r>
                      <a:br>
                        <a:rPr lang="en-NZ" sz="1600" dirty="0">
                          <a:effectLst/>
                        </a:rPr>
                      </a:br>
                      <a:r>
                        <a:rPr lang="en-NZ" sz="1600" dirty="0">
                          <a:effectLst/>
                        </a:rPr>
                        <a:t>Online learning would need to be very engaging and innovative to stand out.  </a:t>
                      </a:r>
                      <a:br>
                        <a:rPr lang="en-NZ" sz="1600" dirty="0">
                          <a:effectLst/>
                        </a:rPr>
                      </a:br>
                      <a:r>
                        <a:rPr lang="en-NZ" sz="1600" dirty="0">
                          <a:effectLst/>
                        </a:rPr>
                        <a:t>Pastoral care and learning support important components.</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extLst>
                  <a:ext uri="{0D108BD9-81ED-4DB2-BD59-A6C34878D82A}">
                    <a16:rowId xmlns:a16="http://schemas.microsoft.com/office/drawing/2014/main" val="286496128"/>
                  </a:ext>
                </a:extLst>
              </a:tr>
              <a:tr h="927716">
                <a:tc>
                  <a:txBody>
                    <a:bodyPr/>
                    <a:lstStyle/>
                    <a:p>
                      <a:pPr algn="ctr">
                        <a:lnSpc>
                          <a:spcPct val="107000"/>
                        </a:lnSpc>
                        <a:spcAft>
                          <a:spcPts val="800"/>
                        </a:spcAft>
                      </a:pPr>
                      <a:r>
                        <a:rPr lang="en-NZ" sz="2700" dirty="0">
                          <a:effectLst/>
                        </a:rPr>
                        <a:t>4098 assessor training</a:t>
                      </a:r>
                      <a:endParaRPr lang="en-NZ" sz="27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NZ" sz="1600" dirty="0">
                          <a:effectLst/>
                        </a:rPr>
                        <a:t>A targeted initiative to provide and support workplace assessors.  Could include cultural competency component.</a:t>
                      </a:r>
                      <a:br>
                        <a:rPr lang="en-NZ" sz="1600" dirty="0">
                          <a:effectLst/>
                        </a:rPr>
                      </a:b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tc>
                  <a:txBody>
                    <a:bodyPr/>
                    <a:lstStyle/>
                    <a:p>
                      <a:pPr algn="ctr">
                        <a:lnSpc>
                          <a:spcPct val="107000"/>
                        </a:lnSpc>
                        <a:spcAft>
                          <a:spcPts val="800"/>
                        </a:spcAft>
                      </a:pPr>
                      <a:r>
                        <a:rPr lang="en-NZ" sz="1600" dirty="0">
                          <a:effectLst/>
                        </a:rPr>
                        <a:t>Complementary to other initiatives but important to include assessment capability into any chosen option.</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extLst>
                  <a:ext uri="{0D108BD9-81ED-4DB2-BD59-A6C34878D82A}">
                    <a16:rowId xmlns:a16="http://schemas.microsoft.com/office/drawing/2014/main" val="3089722636"/>
                  </a:ext>
                </a:extLst>
              </a:tr>
            </a:tbl>
          </a:graphicData>
        </a:graphic>
      </p:graphicFrame>
      <p:grpSp>
        <p:nvGrpSpPr>
          <p:cNvPr id="11" name="Group 2">
            <a:extLst>
              <a:ext uri="{FF2B5EF4-FFF2-40B4-BE49-F238E27FC236}">
                <a16:creationId xmlns:a16="http://schemas.microsoft.com/office/drawing/2014/main" id="{09C35CC4-F793-4A85-9A8A-EA0E5BFA1743}"/>
              </a:ext>
            </a:extLst>
          </p:cNvPr>
          <p:cNvGrpSpPr/>
          <p:nvPr/>
        </p:nvGrpSpPr>
        <p:grpSpPr>
          <a:xfrm>
            <a:off x="2" y="1141520"/>
            <a:ext cx="15481619" cy="839796"/>
            <a:chOff x="0" y="0"/>
            <a:chExt cx="4077463" cy="221181"/>
          </a:xfrm>
        </p:grpSpPr>
        <p:sp>
          <p:nvSpPr>
            <p:cNvPr id="12" name="Freeform 3">
              <a:extLst>
                <a:ext uri="{FF2B5EF4-FFF2-40B4-BE49-F238E27FC236}">
                  <a16:creationId xmlns:a16="http://schemas.microsoft.com/office/drawing/2014/main" id="{AA4EAE3B-E58D-42E2-AE44-E033AA37E391}"/>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txBody>
            <a:bodyPr/>
            <a:lstStyle/>
            <a:p>
              <a:endParaRPr lang="en-NZ" dirty="0"/>
            </a:p>
          </p:txBody>
        </p:sp>
        <p:sp>
          <p:nvSpPr>
            <p:cNvPr id="13" name="TextBox 4">
              <a:extLst>
                <a:ext uri="{FF2B5EF4-FFF2-40B4-BE49-F238E27FC236}">
                  <a16:creationId xmlns:a16="http://schemas.microsoft.com/office/drawing/2014/main" id="{6C62C80C-C513-47BA-9CDA-0E2153805C14}"/>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4" name="TextBox 5">
            <a:extLst>
              <a:ext uri="{FF2B5EF4-FFF2-40B4-BE49-F238E27FC236}">
                <a16:creationId xmlns:a16="http://schemas.microsoft.com/office/drawing/2014/main" id="{885883F8-FCCB-47D5-A803-CB7B6461FE18}"/>
              </a:ext>
            </a:extLst>
          </p:cNvPr>
          <p:cNvSpPr txBox="1"/>
          <p:nvPr/>
        </p:nvSpPr>
        <p:spPr>
          <a:xfrm>
            <a:off x="1028702" y="1145493"/>
            <a:ext cx="14452919" cy="687432"/>
          </a:xfrm>
          <a:prstGeom prst="rect">
            <a:avLst/>
          </a:prstGeom>
        </p:spPr>
        <p:txBody>
          <a:bodyPr lIns="0" tIns="0" rIns="0" bIns="0" rtlCol="0" anchor="t">
            <a:spAutoFit/>
          </a:bodyPr>
          <a:lstStyle/>
          <a:p>
            <a:pPr defTabSz="1371600">
              <a:lnSpc>
                <a:spcPts val="5600"/>
              </a:lnSpc>
            </a:pPr>
            <a:r>
              <a:rPr lang="mi-NZ" sz="4200" dirty="0">
                <a:solidFill>
                  <a:prstClr val="white"/>
                </a:solidFill>
                <a:latin typeface="Calibri" panose="020F0502020204030204" pitchFamily="34" charset="0"/>
                <a:ea typeface="Calibri" panose="020F0502020204030204" pitchFamily="34" charset="0"/>
                <a:cs typeface="Calibri" panose="020F0502020204030204" pitchFamily="34" charset="0"/>
              </a:rPr>
              <a:t>to the Kaiāwhina workforce through pathways</a:t>
            </a:r>
            <a:endParaRPr lang="en-US" sz="3999" dirty="0">
              <a:solidFill>
                <a:prstClr val="white"/>
              </a:solidFill>
              <a:latin typeface="Poppins Medium Bold"/>
            </a:endParaRPr>
          </a:p>
        </p:txBody>
      </p:sp>
      <p:sp>
        <p:nvSpPr>
          <p:cNvPr id="15" name="TextBox 6">
            <a:extLst>
              <a:ext uri="{FF2B5EF4-FFF2-40B4-BE49-F238E27FC236}">
                <a16:creationId xmlns:a16="http://schemas.microsoft.com/office/drawing/2014/main" id="{0E55B279-FED7-402F-BA65-116E5846F952}"/>
              </a:ext>
            </a:extLst>
          </p:cNvPr>
          <p:cNvSpPr txBox="1"/>
          <p:nvPr/>
        </p:nvSpPr>
        <p:spPr>
          <a:xfrm>
            <a:off x="1028701" y="31115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We’ve explored how Skills can contribute</a:t>
            </a:r>
          </a:p>
        </p:txBody>
      </p:sp>
      <p:grpSp>
        <p:nvGrpSpPr>
          <p:cNvPr id="19" name="Group 18">
            <a:extLst>
              <a:ext uri="{FF2B5EF4-FFF2-40B4-BE49-F238E27FC236}">
                <a16:creationId xmlns:a16="http://schemas.microsoft.com/office/drawing/2014/main" id="{8D7F26FB-45D4-4777-AADD-A580DE2249CA}"/>
              </a:ext>
            </a:extLst>
          </p:cNvPr>
          <p:cNvGrpSpPr/>
          <p:nvPr/>
        </p:nvGrpSpPr>
        <p:grpSpPr>
          <a:xfrm>
            <a:off x="-14651" y="9290142"/>
            <a:ext cx="3086100" cy="1006593"/>
            <a:chOff x="0" y="0"/>
            <a:chExt cx="152400" cy="559917"/>
          </a:xfrm>
        </p:grpSpPr>
        <p:sp>
          <p:nvSpPr>
            <p:cNvPr id="20" name="Freeform 9">
              <a:extLst>
                <a:ext uri="{FF2B5EF4-FFF2-40B4-BE49-F238E27FC236}">
                  <a16:creationId xmlns:a16="http://schemas.microsoft.com/office/drawing/2014/main" id="{37F22C0B-6072-45E3-8C49-3B80A93E7F09}"/>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spTree>
    <p:extLst>
      <p:ext uri="{BB962C8B-B14F-4D97-AF65-F5344CB8AC3E}">
        <p14:creationId xmlns:p14="http://schemas.microsoft.com/office/powerpoint/2010/main" val="368506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144EC72-EC0A-4792-AA39-3E601ADA87C9}"/>
              </a:ext>
            </a:extLst>
          </p:cNvPr>
          <p:cNvGrpSpPr/>
          <p:nvPr/>
        </p:nvGrpSpPr>
        <p:grpSpPr>
          <a:xfrm>
            <a:off x="1007124" y="2233763"/>
            <a:ext cx="17280876" cy="6903245"/>
            <a:chOff x="0" y="0"/>
            <a:chExt cx="3335756" cy="3753884"/>
          </a:xfrm>
        </p:grpSpPr>
        <p:sp>
          <p:nvSpPr>
            <p:cNvPr id="6" name="Freeform 3">
              <a:extLst>
                <a:ext uri="{FF2B5EF4-FFF2-40B4-BE49-F238E27FC236}">
                  <a16:creationId xmlns:a16="http://schemas.microsoft.com/office/drawing/2014/main" id="{9BD72CE9-9CD3-4B70-A4B4-EEDE518F1214}"/>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aphicFrame>
        <p:nvGraphicFramePr>
          <p:cNvPr id="5" name="Content Placeholder 4">
            <a:extLst>
              <a:ext uri="{FF2B5EF4-FFF2-40B4-BE49-F238E27FC236}">
                <a16:creationId xmlns:a16="http://schemas.microsoft.com/office/drawing/2014/main" id="{A3C9DD56-5CD7-49B1-B8F1-325C1D05259B}"/>
              </a:ext>
            </a:extLst>
          </p:cNvPr>
          <p:cNvGraphicFramePr>
            <a:graphicFrameLocks noGrp="1"/>
          </p:cNvGraphicFramePr>
          <p:nvPr>
            <p:ph sz="half" idx="2"/>
            <p:extLst>
              <p:ext uri="{D42A27DB-BD31-4B8C-83A1-F6EECF244321}">
                <p14:modId xmlns:p14="http://schemas.microsoft.com/office/powerpoint/2010/main" val="3873420949"/>
              </p:ext>
            </p:extLst>
          </p:nvPr>
        </p:nvGraphicFramePr>
        <p:xfrm>
          <a:off x="1072644" y="2298861"/>
          <a:ext cx="16208232" cy="6978658"/>
        </p:xfrm>
        <a:graphic>
          <a:graphicData uri="http://schemas.openxmlformats.org/drawingml/2006/table">
            <a:tbl>
              <a:tblPr firstRow="1" firstCol="1" bandRow="1">
                <a:tableStyleId>{5C22544A-7EE6-4342-B048-85BDC9FD1C3A}</a:tableStyleId>
              </a:tblPr>
              <a:tblGrid>
                <a:gridCol w="6917484">
                  <a:extLst>
                    <a:ext uri="{9D8B030D-6E8A-4147-A177-3AD203B41FA5}">
                      <a16:colId xmlns:a16="http://schemas.microsoft.com/office/drawing/2014/main" val="1507744585"/>
                    </a:ext>
                  </a:extLst>
                </a:gridCol>
                <a:gridCol w="9290748">
                  <a:extLst>
                    <a:ext uri="{9D8B030D-6E8A-4147-A177-3AD203B41FA5}">
                      <a16:colId xmlns:a16="http://schemas.microsoft.com/office/drawing/2014/main" val="3284800201"/>
                    </a:ext>
                  </a:extLst>
                </a:gridCol>
              </a:tblGrid>
              <a:tr h="521160">
                <a:tc>
                  <a:txBody>
                    <a:bodyPr/>
                    <a:lstStyle/>
                    <a:p>
                      <a:pPr algn="ctr">
                        <a:lnSpc>
                          <a:spcPct val="107000"/>
                        </a:lnSpc>
                        <a:spcAft>
                          <a:spcPts val="800"/>
                        </a:spcAft>
                      </a:pPr>
                      <a:r>
                        <a:rPr lang="en-US" sz="2800" dirty="0">
                          <a:effectLst/>
                          <a:latin typeface="Poppins Medium Bold"/>
                          <a:ea typeface="Calibri" panose="020F0502020204030204" pitchFamily="34" charset="0"/>
                          <a:cs typeface="Times New Roman" panose="02020603050405020304" pitchFamily="18" charset="0"/>
                        </a:rPr>
                        <a:t>Options</a:t>
                      </a:r>
                      <a:endParaRPr lang="en-NZ" sz="2800" dirty="0">
                        <a:effectLst/>
                        <a:latin typeface="Poppins Medium Bold"/>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en-US" sz="2800" dirty="0">
                          <a:effectLst/>
                          <a:latin typeface="Poppins Medium Bold"/>
                          <a:ea typeface="Calibri" panose="020F0502020204030204" pitchFamily="34" charset="0"/>
                          <a:cs typeface="Times New Roman" panose="02020603050405020304" pitchFamily="18" charset="0"/>
                        </a:rPr>
                        <a:t>Agreement to commence joint working group/outcomes</a:t>
                      </a:r>
                      <a:endParaRPr lang="en-NZ" sz="2800" dirty="0">
                        <a:effectLst/>
                        <a:latin typeface="Poppins Medium Bold"/>
                        <a:ea typeface="Calibri" panose="020F0502020204030204" pitchFamily="34" charset="0"/>
                        <a:cs typeface="Times New Roman" panose="02020603050405020304" pitchFamily="18" charset="0"/>
                      </a:endParaRPr>
                    </a:p>
                  </a:txBody>
                  <a:tcPr marL="30219" marR="30219" marT="0" marB="0">
                    <a:solidFill>
                      <a:schemeClr val="accent2"/>
                    </a:solidFill>
                  </a:tcPr>
                </a:tc>
                <a:extLst>
                  <a:ext uri="{0D108BD9-81ED-4DB2-BD59-A6C34878D82A}">
                    <a16:rowId xmlns:a16="http://schemas.microsoft.com/office/drawing/2014/main" val="4219634318"/>
                  </a:ext>
                </a:extLst>
              </a:tr>
              <a:tr h="3180116">
                <a:tc>
                  <a:txBody>
                    <a:bodyPr/>
                    <a:lstStyle/>
                    <a:p>
                      <a:pPr algn="ctr">
                        <a:lnSpc>
                          <a:spcPct val="107000"/>
                        </a:lnSpc>
                        <a:spcAft>
                          <a:spcPts val="800"/>
                        </a:spcAft>
                      </a:pPr>
                      <a:r>
                        <a:rPr lang="mi-NZ" sz="2700" dirty="0">
                          <a:effectLst/>
                        </a:rPr>
                        <a:t>Pathway to enrolled nursing </a:t>
                      </a:r>
                      <a:endParaRPr lang="en-NZ" sz="2700" dirty="0">
                        <a:effectLst/>
                      </a:endParaRPr>
                    </a:p>
                    <a:p>
                      <a:pPr algn="ctr">
                        <a:lnSpc>
                          <a:spcPct val="107000"/>
                        </a:lnSpc>
                        <a:spcAft>
                          <a:spcPts val="800"/>
                        </a:spcAft>
                      </a:pPr>
                      <a:r>
                        <a:rPr lang="mi-NZ" sz="1600" dirty="0">
                          <a:effectLst/>
                        </a:rPr>
                        <a:t> </a:t>
                      </a:r>
                      <a:endParaRPr lang="en-NZ" sz="1600" dirty="0">
                        <a:effectLst/>
                      </a:endParaRPr>
                    </a:p>
                    <a:p>
                      <a:pPr algn="ctr">
                        <a:lnSpc>
                          <a:spcPct val="107000"/>
                        </a:lnSpc>
                        <a:spcAft>
                          <a:spcPts val="800"/>
                        </a:spcAft>
                      </a:pPr>
                      <a:r>
                        <a:rPr lang="en-NZ" sz="1600" dirty="0">
                          <a:effectLst/>
                        </a:rPr>
                        <a:t> </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mi-NZ" sz="1600" kern="1200" dirty="0">
                          <a:solidFill>
                            <a:schemeClr val="dk1"/>
                          </a:solidFill>
                          <a:effectLst/>
                          <a:latin typeface="+mn-lt"/>
                          <a:ea typeface="+mn-ea"/>
                          <a:cs typeface="+mn-cs"/>
                        </a:rPr>
                        <a:t>Focus strongly on developing key stakeholder relationships  – employers, consumers, kaiawhina, Māori and Pasifika, health sector entitities.</a:t>
                      </a:r>
                      <a:endParaRPr lang="en-NZ" sz="1600" kern="1200" dirty="0">
                        <a:solidFill>
                          <a:schemeClr val="dk1"/>
                        </a:solidFill>
                        <a:effectLst/>
                        <a:latin typeface="+mn-lt"/>
                        <a:ea typeface="+mn-ea"/>
                        <a:cs typeface="+mn-cs"/>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NZ" sz="1600" dirty="0">
                          <a:effectLst/>
                        </a:rPr>
                        <a:t>Location as a point of difference – e.g. Northland, or working with specific </a:t>
                      </a:r>
                      <a:r>
                        <a:rPr lang="en-NZ" sz="1600" dirty="0" err="1">
                          <a:effectLst/>
                        </a:rPr>
                        <a:t>hapū</a:t>
                      </a:r>
                      <a:r>
                        <a:rPr lang="en-NZ" sz="1600" dirty="0">
                          <a:effectLst/>
                        </a:rPr>
                        <a:t>, iwi who have their own </a:t>
                      </a:r>
                      <a:r>
                        <a:rPr lang="en-NZ" sz="1600" dirty="0" err="1">
                          <a:effectLst/>
                        </a:rPr>
                        <a:t>kaiāwhina</a:t>
                      </a:r>
                      <a:r>
                        <a:rPr lang="en-NZ" sz="1600" dirty="0">
                          <a:effectLst/>
                        </a:rPr>
                        <a:t> workforce.</a:t>
                      </a:r>
                      <a:r>
                        <a:rPr lang="en-NZ" sz="1600" kern="1200" dirty="0">
                          <a:solidFill>
                            <a:schemeClr val="dk1"/>
                          </a:solidFill>
                          <a:effectLst/>
                          <a:latin typeface="+mn-lt"/>
                          <a:ea typeface="+mn-ea"/>
                          <a:cs typeface="+mn-cs"/>
                        </a:rPr>
                        <a:t>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NZ" sz="1600" kern="1200" dirty="0">
                          <a:solidFill>
                            <a:schemeClr val="dk1"/>
                          </a:solidFill>
                          <a:effectLst/>
                          <a:latin typeface="+mn-lt"/>
                          <a:ea typeface="+mn-ea"/>
                          <a:cs typeface="+mn-cs"/>
                        </a:rPr>
                        <a:t>Look to partner with a Kaupapa Māori organisation which would provide the </a:t>
                      </a:r>
                      <a:r>
                        <a:rPr lang="en-NZ" sz="1600" kern="1200" dirty="0" err="1">
                          <a:solidFill>
                            <a:schemeClr val="dk1"/>
                          </a:solidFill>
                          <a:effectLst/>
                          <a:latin typeface="+mn-lt"/>
                          <a:ea typeface="+mn-ea"/>
                          <a:cs typeface="+mn-cs"/>
                        </a:rPr>
                        <a:t>te</a:t>
                      </a:r>
                      <a:r>
                        <a:rPr lang="en-NZ" sz="1600" kern="1200" dirty="0">
                          <a:solidFill>
                            <a:schemeClr val="dk1"/>
                          </a:solidFill>
                          <a:effectLst/>
                          <a:latin typeface="+mn-lt"/>
                          <a:ea typeface="+mn-ea"/>
                          <a:cs typeface="+mn-cs"/>
                        </a:rPr>
                        <a:t> </a:t>
                      </a:r>
                      <a:r>
                        <a:rPr lang="en-NZ" sz="1600" kern="1200" dirty="0" err="1">
                          <a:solidFill>
                            <a:schemeClr val="dk1"/>
                          </a:solidFill>
                          <a:effectLst/>
                          <a:latin typeface="+mn-lt"/>
                          <a:ea typeface="+mn-ea"/>
                          <a:cs typeface="+mn-cs"/>
                        </a:rPr>
                        <a:t>ao</a:t>
                      </a:r>
                      <a:r>
                        <a:rPr lang="en-NZ" sz="1600" kern="1200" dirty="0">
                          <a:solidFill>
                            <a:schemeClr val="dk1"/>
                          </a:solidFill>
                          <a:effectLst/>
                          <a:latin typeface="+mn-lt"/>
                          <a:ea typeface="+mn-ea"/>
                          <a:cs typeface="+mn-cs"/>
                        </a:rPr>
                        <a:t> Māori cultural competency lens.</a:t>
                      </a:r>
                    </a:p>
                    <a:p>
                      <a:pPr algn="ctr">
                        <a:lnSpc>
                          <a:spcPct val="107000"/>
                        </a:lnSpc>
                        <a:spcAft>
                          <a:spcPts val="800"/>
                        </a:spcAft>
                      </a:pPr>
                      <a:r>
                        <a:rPr lang="mi-NZ" sz="1600" kern="1200" dirty="0">
                          <a:solidFill>
                            <a:schemeClr val="dk1"/>
                          </a:solidFill>
                          <a:effectLst/>
                          <a:latin typeface="+mn-lt"/>
                          <a:ea typeface="+mn-ea"/>
                          <a:cs typeface="+mn-cs"/>
                        </a:rPr>
                        <a:t>Use co-design models to develop initiatives which will have meanginful impact.</a:t>
                      </a:r>
                      <a:endParaRPr lang="en-NZ" sz="1600" kern="1200" dirty="0">
                        <a:solidFill>
                          <a:schemeClr val="dk1"/>
                        </a:solidFill>
                        <a:effectLst/>
                        <a:latin typeface="+mn-lt"/>
                        <a:ea typeface="+mn-ea"/>
                        <a:cs typeface="+mn-cs"/>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NZ" sz="1600" kern="1200" dirty="0">
                          <a:solidFill>
                            <a:schemeClr val="dk1"/>
                          </a:solidFill>
                          <a:effectLst/>
                          <a:latin typeface="+mn-lt"/>
                          <a:ea typeface="+mn-ea"/>
                          <a:cs typeface="+mn-cs"/>
                        </a:rPr>
                        <a:t>developing leaders in the </a:t>
                      </a:r>
                      <a:r>
                        <a:rPr lang="en-NZ" sz="1600" dirty="0" err="1">
                          <a:effectLst/>
                        </a:rPr>
                        <a:t>kaiāwhina</a:t>
                      </a:r>
                      <a:r>
                        <a:rPr lang="en-NZ" sz="1600" kern="1200" dirty="0">
                          <a:solidFill>
                            <a:schemeClr val="dk1"/>
                          </a:solidFill>
                          <a:effectLst/>
                          <a:latin typeface="+mn-lt"/>
                          <a:ea typeface="+mn-ea"/>
                          <a:cs typeface="+mn-cs"/>
                        </a:rPr>
                        <a:t> workforce as an option, the stats show not enough progress through into leadership positions, may lead to further career progression</a:t>
                      </a:r>
                      <a:endParaRPr lang="en-NZ"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extLst>
                  <a:ext uri="{0D108BD9-81ED-4DB2-BD59-A6C34878D82A}">
                    <a16:rowId xmlns:a16="http://schemas.microsoft.com/office/drawing/2014/main" val="3199307754"/>
                  </a:ext>
                </a:extLst>
              </a:tr>
              <a:tr h="768420">
                <a:tc>
                  <a:txBody>
                    <a:bodyPr/>
                    <a:lstStyle/>
                    <a:p>
                      <a:pPr algn="ctr">
                        <a:lnSpc>
                          <a:spcPct val="107000"/>
                        </a:lnSpc>
                        <a:spcAft>
                          <a:spcPts val="800"/>
                        </a:spcAft>
                      </a:pPr>
                      <a:r>
                        <a:rPr lang="en-NZ" sz="2700" dirty="0">
                          <a:effectLst/>
                        </a:rPr>
                        <a:t>Pathway to RN</a:t>
                      </a:r>
                    </a:p>
                    <a:p>
                      <a:pPr algn="ctr">
                        <a:lnSpc>
                          <a:spcPct val="107000"/>
                        </a:lnSpc>
                        <a:spcAft>
                          <a:spcPts val="800"/>
                        </a:spcAft>
                      </a:pPr>
                      <a:r>
                        <a:rPr lang="en-NZ" sz="1600" dirty="0">
                          <a:effectLst/>
                        </a:rPr>
                        <a:t> </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r>
                        <a:rPr lang="mi-NZ" sz="1600" kern="1200" dirty="0">
                          <a:solidFill>
                            <a:schemeClr val="dk1"/>
                          </a:solidFill>
                          <a:effectLst/>
                          <a:latin typeface="+mn-lt"/>
                          <a:ea typeface="+mn-ea"/>
                          <a:cs typeface="+mn-cs"/>
                        </a:rPr>
                        <a:t>Would need a level of confidence of ongoing commitment from partners, including key stakeholders. </a:t>
                      </a:r>
                    </a:p>
                    <a:p>
                      <a:pPr algn="ctr">
                        <a:lnSpc>
                          <a:spcPct val="107000"/>
                        </a:lnSpc>
                        <a:spcAft>
                          <a:spcPts val="800"/>
                        </a:spcAft>
                      </a:pPr>
                      <a:r>
                        <a:rPr lang="en-NZ" sz="1600" dirty="0">
                          <a:effectLst/>
                        </a:rPr>
                        <a:t>Identify all possible entry points and roadblocks that prevent people from moving into this as a career.  </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lumMod val="20000"/>
                        <a:lumOff val="80000"/>
                      </a:schemeClr>
                    </a:solidFill>
                  </a:tcPr>
                </a:tc>
                <a:extLst>
                  <a:ext uri="{0D108BD9-81ED-4DB2-BD59-A6C34878D82A}">
                    <a16:rowId xmlns:a16="http://schemas.microsoft.com/office/drawing/2014/main" val="1879876745"/>
                  </a:ext>
                </a:extLst>
              </a:tr>
              <a:tr h="2108743">
                <a:tc>
                  <a:txBody>
                    <a:bodyPr/>
                    <a:lstStyle/>
                    <a:p>
                      <a:pPr algn="ctr">
                        <a:lnSpc>
                          <a:spcPct val="107000"/>
                        </a:lnSpc>
                        <a:spcAft>
                          <a:spcPts val="800"/>
                        </a:spcAft>
                      </a:pPr>
                      <a:r>
                        <a:rPr lang="en-NZ" sz="2700" dirty="0">
                          <a:effectLst/>
                        </a:rPr>
                        <a:t>Micro-credentials</a:t>
                      </a:r>
                    </a:p>
                    <a:p>
                      <a:pPr algn="ctr">
                        <a:lnSpc>
                          <a:spcPct val="107000"/>
                        </a:lnSpc>
                        <a:spcAft>
                          <a:spcPts val="800"/>
                        </a:spcAft>
                      </a:pPr>
                      <a:r>
                        <a:rPr lang="en-NZ" sz="1600" dirty="0">
                          <a:effectLst/>
                        </a:rPr>
                        <a:t> </a:t>
                      </a:r>
                    </a:p>
                    <a:p>
                      <a:pPr algn="ctr">
                        <a:lnSpc>
                          <a:spcPct val="107000"/>
                        </a:lnSpc>
                        <a:spcAft>
                          <a:spcPts val="800"/>
                        </a:spcAft>
                      </a:pPr>
                      <a:r>
                        <a:rPr lang="en-NZ" sz="1600" dirty="0">
                          <a:effectLst/>
                        </a:rPr>
                        <a:t> </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219" marR="30219" marT="0" marB="0">
                    <a:solidFill>
                      <a:schemeClr val="accent2"/>
                    </a:solidFill>
                  </a:tcPr>
                </a:tc>
                <a:tc>
                  <a:txBody>
                    <a:bodyPr/>
                    <a:lstStyle/>
                    <a:p>
                      <a:pPr algn="ctr">
                        <a:lnSpc>
                          <a:spcPct val="107000"/>
                        </a:lnSpc>
                        <a:spcAft>
                          <a:spcPts val="800"/>
                        </a:spcAft>
                      </a:pPr>
                      <a:endParaRPr lang="mi-NZ" sz="1600" kern="1200" dirty="0">
                        <a:solidFill>
                          <a:schemeClr val="dk1"/>
                        </a:solidFill>
                        <a:effectLst/>
                        <a:latin typeface="+mn-lt"/>
                        <a:ea typeface="+mn-ea"/>
                        <a:cs typeface="+mn-cs"/>
                      </a:endParaRPr>
                    </a:p>
                    <a:p>
                      <a:pPr algn="ctr">
                        <a:lnSpc>
                          <a:spcPct val="107000"/>
                        </a:lnSpc>
                        <a:spcAft>
                          <a:spcPts val="800"/>
                        </a:spcAft>
                      </a:pPr>
                      <a:r>
                        <a:rPr lang="mi-NZ" sz="1600" kern="1200" dirty="0">
                          <a:solidFill>
                            <a:schemeClr val="dk1"/>
                          </a:solidFill>
                          <a:effectLst/>
                          <a:latin typeface="+mn-lt"/>
                          <a:ea typeface="+mn-ea"/>
                          <a:cs typeface="+mn-cs"/>
                        </a:rPr>
                        <a:t>Develop opportunities for kaiāwhina to advance into nursing, work with a pilot group to develop a pathway model/framework or to focus on selected areas which would be packaged as microcredentials. Perhaps w</a:t>
                      </a:r>
                      <a:r>
                        <a:rPr lang="en-NZ" sz="1600" kern="1200" dirty="0" err="1">
                          <a:solidFill>
                            <a:schemeClr val="dk1"/>
                          </a:solidFill>
                          <a:effectLst/>
                          <a:latin typeface="+mn-lt"/>
                          <a:ea typeface="+mn-ea"/>
                          <a:cs typeface="+mn-cs"/>
                        </a:rPr>
                        <a:t>orking</a:t>
                      </a:r>
                      <a:r>
                        <a:rPr lang="en-NZ" sz="1600" kern="1200" dirty="0">
                          <a:solidFill>
                            <a:schemeClr val="dk1"/>
                          </a:solidFill>
                          <a:effectLst/>
                          <a:latin typeface="+mn-lt"/>
                          <a:ea typeface="+mn-ea"/>
                          <a:cs typeface="+mn-cs"/>
                        </a:rPr>
                        <a:t> with specific </a:t>
                      </a:r>
                      <a:r>
                        <a:rPr lang="en-NZ" sz="1600" kern="1200" dirty="0" err="1">
                          <a:solidFill>
                            <a:schemeClr val="dk1"/>
                          </a:solidFill>
                          <a:effectLst/>
                          <a:latin typeface="+mn-lt"/>
                          <a:ea typeface="+mn-ea"/>
                          <a:cs typeface="+mn-cs"/>
                        </a:rPr>
                        <a:t>hapū</a:t>
                      </a:r>
                      <a:r>
                        <a:rPr lang="en-NZ" sz="1600" kern="1200" dirty="0">
                          <a:solidFill>
                            <a:schemeClr val="dk1"/>
                          </a:solidFill>
                          <a:effectLst/>
                          <a:latin typeface="+mn-lt"/>
                          <a:ea typeface="+mn-ea"/>
                          <a:cs typeface="+mn-cs"/>
                        </a:rPr>
                        <a:t>, iwi who have their own </a:t>
                      </a:r>
                      <a:r>
                        <a:rPr lang="en-NZ" sz="1600" kern="1200" dirty="0" err="1">
                          <a:solidFill>
                            <a:schemeClr val="dk1"/>
                          </a:solidFill>
                          <a:effectLst/>
                          <a:latin typeface="+mn-lt"/>
                          <a:ea typeface="+mn-ea"/>
                          <a:cs typeface="+mn-cs"/>
                        </a:rPr>
                        <a:t>kaiāwhina</a:t>
                      </a:r>
                      <a:r>
                        <a:rPr lang="en-NZ" sz="1600" kern="1200" dirty="0">
                          <a:solidFill>
                            <a:schemeClr val="dk1"/>
                          </a:solidFill>
                          <a:effectLst/>
                          <a:latin typeface="+mn-lt"/>
                          <a:ea typeface="+mn-ea"/>
                          <a:cs typeface="+mn-cs"/>
                        </a:rPr>
                        <a:t> workforce.</a:t>
                      </a:r>
                    </a:p>
                    <a:p>
                      <a:pPr algn="ctr">
                        <a:lnSpc>
                          <a:spcPct val="107000"/>
                        </a:lnSpc>
                        <a:spcAft>
                          <a:spcPts val="800"/>
                        </a:spcAft>
                      </a:pPr>
                      <a:r>
                        <a:rPr lang="en-NZ" sz="1600" kern="1200" dirty="0">
                          <a:solidFill>
                            <a:schemeClr val="dk1"/>
                          </a:solidFill>
                          <a:effectLst/>
                          <a:latin typeface="+mn-lt"/>
                          <a:ea typeface="+mn-ea"/>
                          <a:cs typeface="+mn-cs"/>
                        </a:rPr>
                        <a:t>Micros can also create pathways to high level qualification, including enrolled and RN</a:t>
                      </a:r>
                    </a:p>
                  </a:txBody>
                  <a:tcPr marL="30219" marR="30219" marT="0" marB="0">
                    <a:solidFill>
                      <a:schemeClr val="accent2">
                        <a:lumMod val="20000"/>
                        <a:lumOff val="80000"/>
                      </a:schemeClr>
                    </a:solidFill>
                  </a:tcPr>
                </a:tc>
                <a:extLst>
                  <a:ext uri="{0D108BD9-81ED-4DB2-BD59-A6C34878D82A}">
                    <a16:rowId xmlns:a16="http://schemas.microsoft.com/office/drawing/2014/main" val="4226319769"/>
                  </a:ext>
                </a:extLst>
              </a:tr>
            </a:tbl>
          </a:graphicData>
        </a:graphic>
      </p:graphicFrame>
      <p:grpSp>
        <p:nvGrpSpPr>
          <p:cNvPr id="7" name="Group 6">
            <a:extLst>
              <a:ext uri="{FF2B5EF4-FFF2-40B4-BE49-F238E27FC236}">
                <a16:creationId xmlns:a16="http://schemas.microsoft.com/office/drawing/2014/main" id="{4C245948-D400-4411-97DF-EE3A51F1E8DA}"/>
              </a:ext>
            </a:extLst>
          </p:cNvPr>
          <p:cNvGrpSpPr/>
          <p:nvPr/>
        </p:nvGrpSpPr>
        <p:grpSpPr>
          <a:xfrm>
            <a:off x="-21578" y="0"/>
            <a:ext cx="1028700" cy="10287000"/>
            <a:chOff x="0" y="0"/>
            <a:chExt cx="375273" cy="3752725"/>
          </a:xfrm>
        </p:grpSpPr>
        <p:sp>
          <p:nvSpPr>
            <p:cNvPr id="8" name="Freeform 7">
              <a:extLst>
                <a:ext uri="{FF2B5EF4-FFF2-40B4-BE49-F238E27FC236}">
                  <a16:creationId xmlns:a16="http://schemas.microsoft.com/office/drawing/2014/main" id="{A4A98239-799F-475F-BB16-B7ED92C29AF1}"/>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9" name="Group 8">
            <a:extLst>
              <a:ext uri="{FF2B5EF4-FFF2-40B4-BE49-F238E27FC236}">
                <a16:creationId xmlns:a16="http://schemas.microsoft.com/office/drawing/2014/main" id="{246ED6C2-7BA8-464F-81BA-3D19DC1BDFCC}"/>
              </a:ext>
            </a:extLst>
          </p:cNvPr>
          <p:cNvGrpSpPr/>
          <p:nvPr/>
        </p:nvGrpSpPr>
        <p:grpSpPr>
          <a:xfrm>
            <a:off x="-12335" y="9290142"/>
            <a:ext cx="3086100" cy="1006593"/>
            <a:chOff x="0" y="0"/>
            <a:chExt cx="152400" cy="559917"/>
          </a:xfrm>
        </p:grpSpPr>
        <p:sp>
          <p:nvSpPr>
            <p:cNvPr id="10" name="Freeform 9">
              <a:extLst>
                <a:ext uri="{FF2B5EF4-FFF2-40B4-BE49-F238E27FC236}">
                  <a16:creationId xmlns:a16="http://schemas.microsoft.com/office/drawing/2014/main" id="{7934E310-C6DE-4018-ABD2-70E878AA30FF}"/>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16" name="Group 2">
            <a:extLst>
              <a:ext uri="{FF2B5EF4-FFF2-40B4-BE49-F238E27FC236}">
                <a16:creationId xmlns:a16="http://schemas.microsoft.com/office/drawing/2014/main" id="{7473FFFD-06E6-40DF-88B9-B26585B30A7D}"/>
              </a:ext>
            </a:extLst>
          </p:cNvPr>
          <p:cNvGrpSpPr/>
          <p:nvPr/>
        </p:nvGrpSpPr>
        <p:grpSpPr>
          <a:xfrm>
            <a:off x="12515" y="1274457"/>
            <a:ext cx="15481619" cy="839796"/>
            <a:chOff x="0" y="0"/>
            <a:chExt cx="4077463" cy="221181"/>
          </a:xfrm>
        </p:grpSpPr>
        <p:sp>
          <p:nvSpPr>
            <p:cNvPr id="17" name="Freeform 3">
              <a:extLst>
                <a:ext uri="{FF2B5EF4-FFF2-40B4-BE49-F238E27FC236}">
                  <a16:creationId xmlns:a16="http://schemas.microsoft.com/office/drawing/2014/main" id="{3E957490-1189-4482-B6AE-A313BC3BC779}"/>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txBody>
            <a:bodyPr/>
            <a:lstStyle/>
            <a:p>
              <a:r>
                <a:rPr lang="mi-NZ" sz="4200" dirty="0">
                  <a:solidFill>
                    <a:prstClr val="white"/>
                  </a:solidFill>
                  <a:latin typeface="Calibri" panose="020F0502020204030204" pitchFamily="34" charset="0"/>
                  <a:cs typeface="Calibri" panose="020F0502020204030204" pitchFamily="34" charset="0"/>
                </a:rPr>
                <a:t>	for the Kaiāwhina workforce</a:t>
              </a:r>
              <a:endParaRPr lang="en-US" sz="4200" dirty="0">
                <a:solidFill>
                  <a:prstClr val="white"/>
                </a:solidFill>
                <a:latin typeface="Calibri" panose="020F0502020204030204" pitchFamily="34" charset="0"/>
                <a:cs typeface="Calibri" panose="020F0502020204030204" pitchFamily="34" charset="0"/>
              </a:endParaRPr>
            </a:p>
            <a:p>
              <a:endParaRPr lang="en-NZ" dirty="0"/>
            </a:p>
          </p:txBody>
        </p:sp>
        <p:sp>
          <p:nvSpPr>
            <p:cNvPr id="18" name="TextBox 4">
              <a:extLst>
                <a:ext uri="{FF2B5EF4-FFF2-40B4-BE49-F238E27FC236}">
                  <a16:creationId xmlns:a16="http://schemas.microsoft.com/office/drawing/2014/main" id="{02762FA9-CCF1-4586-A2AF-229458C08D51}"/>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20" name="TextBox 6">
            <a:extLst>
              <a:ext uri="{FF2B5EF4-FFF2-40B4-BE49-F238E27FC236}">
                <a16:creationId xmlns:a16="http://schemas.microsoft.com/office/drawing/2014/main" id="{8C2ECA10-90F0-4F32-9880-CAC39D3420A1}"/>
              </a:ext>
            </a:extLst>
          </p:cNvPr>
          <p:cNvSpPr txBox="1"/>
          <p:nvPr/>
        </p:nvSpPr>
        <p:spPr>
          <a:xfrm>
            <a:off x="1028701" y="31115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Working with the together</a:t>
            </a:r>
          </a:p>
        </p:txBody>
      </p:sp>
    </p:spTree>
    <p:extLst>
      <p:ext uri="{BB962C8B-B14F-4D97-AF65-F5344CB8AC3E}">
        <p14:creationId xmlns:p14="http://schemas.microsoft.com/office/powerpoint/2010/main" val="1378586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1295325" y="0"/>
            <a:ext cx="6992675" cy="10287000"/>
            <a:chOff x="0" y="0"/>
            <a:chExt cx="2550947" cy="3752725"/>
          </a:xfrm>
        </p:grpSpPr>
        <p:sp>
          <p:nvSpPr>
            <p:cNvPr id="5" name="Freeform 5"/>
            <p:cNvSpPr/>
            <p:nvPr/>
          </p:nvSpPr>
          <p:spPr>
            <a:xfrm>
              <a:off x="0" y="0"/>
              <a:ext cx="2550947" cy="3752726"/>
            </a:xfrm>
            <a:custGeom>
              <a:avLst/>
              <a:gdLst/>
              <a:ahLst/>
              <a:cxnLst/>
              <a:rect l="l" t="t" r="r" b="b"/>
              <a:pathLst>
                <a:path w="2550947" h="3752726">
                  <a:moveTo>
                    <a:pt x="0" y="0"/>
                  </a:moveTo>
                  <a:lnTo>
                    <a:pt x="2550947" y="0"/>
                  </a:lnTo>
                  <a:lnTo>
                    <a:pt x="2550947" y="3752726"/>
                  </a:lnTo>
                  <a:lnTo>
                    <a:pt x="0" y="3752726"/>
                  </a:lnTo>
                  <a:close/>
                </a:path>
              </a:pathLst>
            </a:custGeom>
            <a:solidFill>
              <a:srgbClr val="EC6417"/>
            </a:solidFill>
          </p:spPr>
        </p:sp>
      </p:grpSp>
      <p:grpSp>
        <p:nvGrpSpPr>
          <p:cNvPr id="12" name="Group 12"/>
          <p:cNvGrpSpPr/>
          <p:nvPr/>
        </p:nvGrpSpPr>
        <p:grpSpPr>
          <a:xfrm>
            <a:off x="12458700" y="946403"/>
            <a:ext cx="5829300" cy="8388097"/>
            <a:chOff x="-2587834" y="0"/>
            <a:chExt cx="5397499" cy="146756"/>
          </a:xfrm>
        </p:grpSpPr>
        <p:sp>
          <p:nvSpPr>
            <p:cNvPr id="13" name="Freeform 13"/>
            <p:cNvSpPr/>
            <p:nvPr/>
          </p:nvSpPr>
          <p:spPr>
            <a:xfrm>
              <a:off x="-2587834" y="0"/>
              <a:ext cx="5397499" cy="146756"/>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7" name="Group 7"/>
          <p:cNvGrpSpPr/>
          <p:nvPr/>
        </p:nvGrpSpPr>
        <p:grpSpPr>
          <a:xfrm>
            <a:off x="0" y="8801100"/>
            <a:ext cx="404437" cy="1485900"/>
            <a:chOff x="0" y="0"/>
            <a:chExt cx="152400" cy="559917"/>
          </a:xfrm>
        </p:grpSpPr>
        <p:sp>
          <p:nvSpPr>
            <p:cNvPr id="8" name="Freeform 8"/>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EC6417"/>
            </a:solidFill>
          </p:spPr>
        </p:sp>
      </p:grpSp>
      <p:sp>
        <p:nvSpPr>
          <p:cNvPr id="9" name="TextBox 9"/>
          <p:cNvSpPr txBox="1"/>
          <p:nvPr/>
        </p:nvSpPr>
        <p:spPr>
          <a:xfrm>
            <a:off x="838200" y="1783498"/>
            <a:ext cx="9637975" cy="6737037"/>
          </a:xfrm>
          <a:prstGeom prst="rect">
            <a:avLst/>
          </a:prstGeom>
        </p:spPr>
        <p:txBody>
          <a:bodyPr lIns="0" tIns="0" rIns="0" bIns="0" rtlCol="0" anchor="t">
            <a:spAutoFit/>
          </a:bodyPr>
          <a:lstStyle/>
          <a:p>
            <a:pPr>
              <a:lnSpc>
                <a:spcPts val="13299"/>
              </a:lnSpc>
            </a:pPr>
            <a:r>
              <a:rPr lang="en-US" sz="9499" dirty="0">
                <a:solidFill>
                  <a:schemeClr val="tx2">
                    <a:lumMod val="50000"/>
                  </a:schemeClr>
                </a:solidFill>
                <a:latin typeface="Poppins ExtraBold"/>
              </a:rPr>
              <a:t>Appendix 1: Analysis that supports our approach</a:t>
            </a:r>
          </a:p>
        </p:txBody>
      </p:sp>
      <p:pic>
        <p:nvPicPr>
          <p:cNvPr id="14" name="Picture 14"/>
          <p:cNvPicPr>
            <a:picLocks noChangeAspect="1"/>
          </p:cNvPicPr>
          <p:nvPr/>
        </p:nvPicPr>
        <p:blipFill>
          <a:blip r:embed="rId2"/>
          <a:srcRect/>
          <a:stretch>
            <a:fillRect/>
          </a:stretch>
        </p:blipFill>
        <p:spPr>
          <a:xfrm>
            <a:off x="8124427" y="8959969"/>
            <a:ext cx="1250714" cy="693673"/>
          </a:xfrm>
          <a:prstGeom prst="rect">
            <a:avLst/>
          </a:prstGeom>
        </p:spPr>
      </p:pic>
      <p:pic>
        <p:nvPicPr>
          <p:cNvPr id="15" name="Picture 15"/>
          <p:cNvPicPr>
            <a:picLocks noChangeAspect="1"/>
          </p:cNvPicPr>
          <p:nvPr/>
        </p:nvPicPr>
        <p:blipFill>
          <a:blip r:embed="rId3"/>
          <a:srcRect/>
          <a:stretch>
            <a:fillRect/>
          </a:stretch>
        </p:blipFill>
        <p:spPr>
          <a:xfrm>
            <a:off x="5847688" y="9004480"/>
            <a:ext cx="1326007" cy="623223"/>
          </a:xfrm>
          <a:prstGeom prst="rect">
            <a:avLst/>
          </a:prstGeom>
        </p:spPr>
      </p:pic>
      <p:pic>
        <p:nvPicPr>
          <p:cNvPr id="16" name="Picture 16"/>
          <p:cNvPicPr>
            <a:picLocks noChangeAspect="1"/>
          </p:cNvPicPr>
          <p:nvPr/>
        </p:nvPicPr>
        <p:blipFill>
          <a:blip r:embed="rId4"/>
          <a:srcRect/>
          <a:stretch>
            <a:fillRect/>
          </a:stretch>
        </p:blipFill>
        <p:spPr>
          <a:xfrm>
            <a:off x="1172039" y="8924744"/>
            <a:ext cx="1520017" cy="782695"/>
          </a:xfrm>
          <a:prstGeom prst="rect">
            <a:avLst/>
          </a:prstGeom>
        </p:spPr>
      </p:pic>
      <p:pic>
        <p:nvPicPr>
          <p:cNvPr id="17" name="Picture 17"/>
          <p:cNvPicPr>
            <a:picLocks noChangeAspect="1"/>
          </p:cNvPicPr>
          <p:nvPr/>
        </p:nvPicPr>
        <p:blipFill>
          <a:blip r:embed="rId5"/>
          <a:srcRect/>
          <a:stretch>
            <a:fillRect/>
          </a:stretch>
        </p:blipFill>
        <p:spPr>
          <a:xfrm>
            <a:off x="3644556" y="8801100"/>
            <a:ext cx="1250631" cy="854392"/>
          </a:xfrm>
          <a:prstGeom prst="rect">
            <a:avLst/>
          </a:prstGeom>
        </p:spPr>
      </p:pic>
      <p:pic>
        <p:nvPicPr>
          <p:cNvPr id="22" name="Picture 16">
            <a:extLst>
              <a:ext uri="{FF2B5EF4-FFF2-40B4-BE49-F238E27FC236}">
                <a16:creationId xmlns:a16="http://schemas.microsoft.com/office/drawing/2014/main" id="{01E8F698-E665-419F-B8EE-38260E88D00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71192" y="145509"/>
            <a:ext cx="2457808" cy="1416591"/>
          </a:xfrm>
          <a:prstGeom prst="rect">
            <a:avLst/>
          </a:prstGeom>
        </p:spPr>
      </p:pic>
      <p:pic>
        <p:nvPicPr>
          <p:cNvPr id="18" name="Picture 6" descr="People holding hands">
            <a:extLst>
              <a:ext uri="{FF2B5EF4-FFF2-40B4-BE49-F238E27FC236}">
                <a16:creationId xmlns:a16="http://schemas.microsoft.com/office/drawing/2014/main" id="{A03B88EE-4CF0-7A2A-ED71-9F85B2C945F3}"/>
              </a:ext>
            </a:extLst>
          </p:cNvPr>
          <p:cNvPicPr>
            <a:picLocks noChangeAspect="1"/>
          </p:cNvPicPr>
          <p:nvPr/>
        </p:nvPicPr>
        <p:blipFill>
          <a:blip r:embed="rId8" cstate="print">
            <a:extLst>
              <a:ext uri="{28A0092B-C50C-407E-A947-70E740481C1C}">
                <a14:useLocalDpi xmlns:a14="http://schemas.microsoft.com/office/drawing/2010/main" val="0"/>
              </a:ext>
            </a:extLst>
          </a:blip>
          <a:srcRect l="2795" r="2795"/>
          <a:stretch/>
        </p:blipFill>
        <p:spPr>
          <a:xfrm>
            <a:off x="11662259" y="3290340"/>
            <a:ext cx="5706425" cy="4033527"/>
          </a:xfrm>
          <a:prstGeom prst="rect">
            <a:avLst/>
          </a:prstGeom>
        </p:spPr>
      </p:pic>
    </p:spTree>
    <p:extLst>
      <p:ext uri="{BB962C8B-B14F-4D97-AF65-F5344CB8AC3E}">
        <p14:creationId xmlns:p14="http://schemas.microsoft.com/office/powerpoint/2010/main" val="1350629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2">
            <a:extLst>
              <a:ext uri="{FF2B5EF4-FFF2-40B4-BE49-F238E27FC236}">
                <a16:creationId xmlns:a16="http://schemas.microsoft.com/office/drawing/2014/main" id="{185BF9F7-A8D6-4D37-851A-4F53D950B270}"/>
              </a:ext>
            </a:extLst>
          </p:cNvPr>
          <p:cNvGrpSpPr/>
          <p:nvPr/>
        </p:nvGrpSpPr>
        <p:grpSpPr>
          <a:xfrm>
            <a:off x="0" y="-3175"/>
            <a:ext cx="9144000" cy="10290176"/>
            <a:chOff x="0" y="0"/>
            <a:chExt cx="3335756" cy="3753884"/>
          </a:xfrm>
        </p:grpSpPr>
        <p:sp>
          <p:nvSpPr>
            <p:cNvPr id="15" name="Freeform 3">
              <a:extLst>
                <a:ext uri="{FF2B5EF4-FFF2-40B4-BE49-F238E27FC236}">
                  <a16:creationId xmlns:a16="http://schemas.microsoft.com/office/drawing/2014/main" id="{71DA8DC1-D307-4F32-88E7-94E59E234A72}"/>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16" name="Group 6">
            <a:extLst>
              <a:ext uri="{FF2B5EF4-FFF2-40B4-BE49-F238E27FC236}">
                <a16:creationId xmlns:a16="http://schemas.microsoft.com/office/drawing/2014/main" id="{ACA0EC99-3B57-4703-8178-F7BEBDA2949F}"/>
              </a:ext>
            </a:extLst>
          </p:cNvPr>
          <p:cNvGrpSpPr/>
          <p:nvPr/>
        </p:nvGrpSpPr>
        <p:grpSpPr>
          <a:xfrm>
            <a:off x="17259300" y="0"/>
            <a:ext cx="1028700" cy="10287000"/>
            <a:chOff x="0" y="0"/>
            <a:chExt cx="375273" cy="3752725"/>
          </a:xfrm>
        </p:grpSpPr>
        <p:sp>
          <p:nvSpPr>
            <p:cNvPr id="17" name="Freeform 7">
              <a:extLst>
                <a:ext uri="{FF2B5EF4-FFF2-40B4-BE49-F238E27FC236}">
                  <a16:creationId xmlns:a16="http://schemas.microsoft.com/office/drawing/2014/main" id="{F691835C-67C0-4514-8834-A205574434E0}"/>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18" name="Group 8">
            <a:extLst>
              <a:ext uri="{FF2B5EF4-FFF2-40B4-BE49-F238E27FC236}">
                <a16:creationId xmlns:a16="http://schemas.microsoft.com/office/drawing/2014/main" id="{6EE10CD1-AAED-4842-BE5E-90AE6D347BBA}"/>
              </a:ext>
            </a:extLst>
          </p:cNvPr>
          <p:cNvGrpSpPr/>
          <p:nvPr/>
        </p:nvGrpSpPr>
        <p:grpSpPr>
          <a:xfrm>
            <a:off x="1" y="8801100"/>
            <a:ext cx="404438" cy="1485900"/>
            <a:chOff x="0" y="0"/>
            <a:chExt cx="152400" cy="559917"/>
          </a:xfrm>
        </p:grpSpPr>
        <p:sp>
          <p:nvSpPr>
            <p:cNvPr id="19" name="Freeform 9">
              <a:extLst>
                <a:ext uri="{FF2B5EF4-FFF2-40B4-BE49-F238E27FC236}">
                  <a16:creationId xmlns:a16="http://schemas.microsoft.com/office/drawing/2014/main" id="{2B22192B-0C25-43AB-8CAF-BC6BC0D9D313}"/>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sp>
        <p:nvSpPr>
          <p:cNvPr id="3" name="TextBox 2">
            <a:extLst>
              <a:ext uri="{FF2B5EF4-FFF2-40B4-BE49-F238E27FC236}">
                <a16:creationId xmlns:a16="http://schemas.microsoft.com/office/drawing/2014/main" id="{A4CA702B-3A8E-40C5-A912-8A78D8764AA0}"/>
              </a:ext>
            </a:extLst>
          </p:cNvPr>
          <p:cNvSpPr txBox="1"/>
          <p:nvPr/>
        </p:nvSpPr>
        <p:spPr>
          <a:xfrm>
            <a:off x="9525000" y="1981316"/>
            <a:ext cx="7231835" cy="7894469"/>
          </a:xfrm>
          <a:prstGeom prst="rect">
            <a:avLst/>
          </a:prstGeom>
          <a:noFill/>
        </p:spPr>
        <p:txBody>
          <a:bodyPr wrap="square" rtlCol="0">
            <a:spAutoFit/>
          </a:bodyPr>
          <a:lstStyle/>
          <a:p>
            <a:pPr defTabSz="1371600"/>
            <a:r>
              <a:rPr lang="en-NZ" sz="3200" dirty="0">
                <a:solidFill>
                  <a:prstClr val="black"/>
                </a:solidFill>
                <a:latin typeface="Arial" panose="020B0604020202020204" pitchFamily="34" charset="0"/>
                <a:ea typeface="Times New Roman" panose="02020603050405020304" pitchFamily="18" charset="0"/>
              </a:rPr>
              <a:t> </a:t>
            </a:r>
          </a:p>
          <a:p>
            <a:pPr defTabSz="1371600"/>
            <a:r>
              <a:rPr lang="en-NZ" sz="3200" dirty="0">
                <a:solidFill>
                  <a:prstClr val="black"/>
                </a:solidFill>
                <a:latin typeface="Arial" panose="020B0604020202020204" pitchFamily="34" charset="0"/>
                <a:ea typeface="Times New Roman" panose="02020603050405020304" pitchFamily="18" charset="0"/>
              </a:rPr>
              <a:t>Health care is identified as a priority industry for the region by </a:t>
            </a:r>
            <a:r>
              <a:rPr lang="en-NZ" sz="3200" b="1" dirty="0">
                <a:solidFill>
                  <a:srgbClr val="ED7D31"/>
                </a:solidFill>
                <a:latin typeface="Arial" panose="020B0604020202020204" pitchFamily="34" charset="0"/>
                <a:ea typeface="Times New Roman" panose="02020603050405020304" pitchFamily="18" charset="0"/>
              </a:rPr>
              <a:t>Northland, Auckland, Waikato, BOP, </a:t>
            </a:r>
            <a:r>
              <a:rPr lang="en-NZ" sz="3200" b="1" dirty="0" err="1">
                <a:solidFill>
                  <a:srgbClr val="ED7D31"/>
                </a:solidFill>
                <a:latin typeface="Arial" panose="020B0604020202020204" pitchFamily="34" charset="0"/>
                <a:ea typeface="Times New Roman" panose="02020603050405020304" pitchFamily="18" charset="0"/>
              </a:rPr>
              <a:t>Manawatū</a:t>
            </a:r>
            <a:r>
              <a:rPr lang="en-NZ" sz="3200" b="1" dirty="0">
                <a:solidFill>
                  <a:srgbClr val="ED7D31"/>
                </a:solidFill>
                <a:latin typeface="Arial" panose="020B0604020202020204" pitchFamily="34" charset="0"/>
                <a:ea typeface="Times New Roman" panose="02020603050405020304" pitchFamily="18" charset="0"/>
              </a:rPr>
              <a:t>-Whanganui, Wellington, Canterbury and Otago</a:t>
            </a:r>
            <a:r>
              <a:rPr lang="en-NZ" sz="3200" b="1" dirty="0">
                <a:solidFill>
                  <a:prstClr val="black"/>
                </a:solidFill>
                <a:latin typeface="Arial" panose="020B0604020202020204" pitchFamily="34" charset="0"/>
                <a:ea typeface="Times New Roman" panose="02020603050405020304" pitchFamily="18" charset="0"/>
              </a:rPr>
              <a:t>.</a:t>
            </a:r>
            <a:endParaRPr lang="en-NZ" sz="3200" dirty="0">
              <a:solidFill>
                <a:prstClr val="black"/>
              </a:solidFill>
              <a:latin typeface="Arial" panose="020B0604020202020204" pitchFamily="34" charset="0"/>
              <a:ea typeface="Times New Roman" panose="02020603050405020304" pitchFamily="18" charset="0"/>
            </a:endParaRPr>
          </a:p>
          <a:p>
            <a:pPr defTabSz="1371600"/>
            <a:r>
              <a:rPr lang="en-NZ" sz="2100" dirty="0">
                <a:solidFill>
                  <a:prstClr val="black"/>
                </a:solidFill>
                <a:latin typeface="Arial" panose="020B0604020202020204" pitchFamily="34" charset="0"/>
                <a:ea typeface="Times New Roman" panose="02020603050405020304" pitchFamily="18" charset="0"/>
              </a:rPr>
              <a:t> </a:t>
            </a:r>
          </a:p>
          <a:p>
            <a:pPr defTabSz="1371600"/>
            <a:r>
              <a:rPr lang="en-NZ" sz="2100" b="1" dirty="0">
                <a:solidFill>
                  <a:srgbClr val="ED7D31"/>
                </a:solidFill>
                <a:latin typeface="Arial" panose="020B0604020202020204" pitchFamily="34" charset="0"/>
                <a:ea typeface="Times New Roman" panose="02020603050405020304" pitchFamily="18" charset="0"/>
              </a:rPr>
              <a:t>Northland</a:t>
            </a:r>
            <a:r>
              <a:rPr lang="en-NZ" sz="2100" dirty="0">
                <a:solidFill>
                  <a:prstClr val="black"/>
                </a:solidFill>
                <a:latin typeface="Arial" panose="020B0604020202020204" pitchFamily="34" charset="0"/>
                <a:ea typeface="Times New Roman" panose="02020603050405020304" pitchFamily="18" charset="0"/>
              </a:rPr>
              <a:t> RSLG insights singularly focussed on healthcare and aged services, including underrepresentation of Māori workforce.</a:t>
            </a:r>
          </a:p>
          <a:p>
            <a:pPr defTabSz="1371600"/>
            <a:r>
              <a:rPr lang="en-NZ" sz="2100" dirty="0">
                <a:solidFill>
                  <a:prstClr val="black"/>
                </a:solidFill>
                <a:latin typeface="Arial" panose="020B0604020202020204" pitchFamily="34" charset="0"/>
                <a:ea typeface="Times New Roman" panose="02020603050405020304" pitchFamily="18" charset="0"/>
              </a:rPr>
              <a:t> </a:t>
            </a:r>
          </a:p>
          <a:p>
            <a:pPr defTabSz="1371600"/>
            <a:r>
              <a:rPr lang="en-NZ" sz="2100" b="1" dirty="0">
                <a:solidFill>
                  <a:srgbClr val="ED7D31"/>
                </a:solidFill>
                <a:latin typeface="Arial" panose="020B0604020202020204" pitchFamily="34" charset="0"/>
                <a:ea typeface="Times New Roman" panose="02020603050405020304" pitchFamily="18" charset="0"/>
              </a:rPr>
              <a:t>Taranaki</a:t>
            </a:r>
            <a:r>
              <a:rPr lang="en-NZ" sz="2100" b="1" dirty="0">
                <a:solidFill>
                  <a:prstClr val="black"/>
                </a:solidFill>
                <a:latin typeface="Arial" panose="020B0604020202020204" pitchFamily="34" charset="0"/>
                <a:ea typeface="Times New Roman" panose="02020603050405020304" pitchFamily="18" charset="0"/>
              </a:rPr>
              <a:t> </a:t>
            </a:r>
            <a:r>
              <a:rPr lang="en-NZ" sz="2100" dirty="0">
                <a:solidFill>
                  <a:prstClr val="black"/>
                </a:solidFill>
                <a:latin typeface="Arial" panose="020B0604020202020204" pitchFamily="34" charset="0"/>
                <a:ea typeface="Times New Roman" panose="02020603050405020304" pitchFamily="18" charset="0"/>
              </a:rPr>
              <a:t>noting difficulties and lags attracting healthcare professionals into region, with both provision and recruitment gaps.</a:t>
            </a:r>
          </a:p>
          <a:p>
            <a:pPr defTabSz="1371600"/>
            <a:r>
              <a:rPr lang="en-NZ" sz="2100" dirty="0">
                <a:solidFill>
                  <a:prstClr val="black"/>
                </a:solidFill>
                <a:latin typeface="Arial" panose="020B0604020202020204" pitchFamily="34" charset="0"/>
                <a:ea typeface="Times New Roman" panose="02020603050405020304" pitchFamily="18" charset="0"/>
              </a:rPr>
              <a:t> </a:t>
            </a:r>
          </a:p>
          <a:p>
            <a:pPr defTabSz="1371600"/>
            <a:r>
              <a:rPr lang="en-NZ" sz="2100" b="1" dirty="0">
                <a:solidFill>
                  <a:srgbClr val="ED7D31"/>
                </a:solidFill>
                <a:latin typeface="Arial" panose="020B0604020202020204" pitchFamily="34" charset="0"/>
                <a:ea typeface="Times New Roman" panose="02020603050405020304" pitchFamily="18" charset="0"/>
              </a:rPr>
              <a:t>Manawatu</a:t>
            </a:r>
            <a:r>
              <a:rPr lang="en-NZ" sz="2100" b="1" dirty="0">
                <a:solidFill>
                  <a:prstClr val="black"/>
                </a:solidFill>
                <a:latin typeface="Arial" panose="020B0604020202020204" pitchFamily="34" charset="0"/>
                <a:ea typeface="Times New Roman" panose="02020603050405020304" pitchFamily="18" charset="0"/>
              </a:rPr>
              <a:t> </a:t>
            </a:r>
            <a:r>
              <a:rPr lang="en-NZ" sz="2100" b="1" dirty="0">
                <a:solidFill>
                  <a:srgbClr val="ED7D31"/>
                </a:solidFill>
                <a:latin typeface="Arial" panose="020B0604020202020204" pitchFamily="34" charset="0"/>
                <a:ea typeface="Times New Roman" panose="02020603050405020304" pitchFamily="18" charset="0"/>
              </a:rPr>
              <a:t>– Whanganui </a:t>
            </a:r>
            <a:r>
              <a:rPr lang="en-NZ" sz="2100" dirty="0">
                <a:solidFill>
                  <a:prstClr val="black"/>
                </a:solidFill>
                <a:latin typeface="Arial" panose="020B0604020202020204" pitchFamily="34" charset="0"/>
                <a:ea typeface="Times New Roman" panose="02020603050405020304" pitchFamily="18" charset="0"/>
              </a:rPr>
              <a:t>noting a strong focus for the region to develop a </a:t>
            </a:r>
            <a:r>
              <a:rPr lang="en-NZ" sz="2100" dirty="0" err="1">
                <a:solidFill>
                  <a:prstClr val="black"/>
                </a:solidFill>
                <a:latin typeface="Arial" panose="020B0604020202020204" pitchFamily="34" charset="0"/>
                <a:ea typeface="Times New Roman" panose="02020603050405020304" pitchFamily="18" charset="0"/>
              </a:rPr>
              <a:t>kaiāwhina</a:t>
            </a:r>
            <a:r>
              <a:rPr lang="en-NZ" sz="2100" dirty="0">
                <a:solidFill>
                  <a:prstClr val="black"/>
                </a:solidFill>
                <a:latin typeface="Arial" panose="020B0604020202020204" pitchFamily="34" charset="0"/>
                <a:ea typeface="Times New Roman" panose="02020603050405020304" pitchFamily="18" charset="0"/>
              </a:rPr>
              <a:t> workforce, and foundation level healthcare (and Māori healthcare) provision, including recognition of current experience and on-job training. </a:t>
            </a:r>
          </a:p>
          <a:p>
            <a:pPr defTabSz="1371600"/>
            <a:endParaRPr lang="en-NZ" sz="2100" dirty="0">
              <a:solidFill>
                <a:prstClr val="black"/>
              </a:solidFill>
              <a:latin typeface="Arial" panose="020B0604020202020204" pitchFamily="34" charset="0"/>
              <a:ea typeface="Times New Roman" panose="02020603050405020304" pitchFamily="18" charset="0"/>
            </a:endParaRPr>
          </a:p>
          <a:p>
            <a:pPr defTabSz="1371600"/>
            <a:r>
              <a:rPr lang="en-NZ" sz="2100" dirty="0">
                <a:solidFill>
                  <a:prstClr val="black"/>
                </a:solidFill>
                <a:latin typeface="Arial" panose="020B0604020202020204" pitchFamily="34" charset="0"/>
                <a:ea typeface="Times New Roman" panose="02020603050405020304" pitchFamily="18" charset="0"/>
              </a:rPr>
              <a:t> </a:t>
            </a:r>
          </a:p>
        </p:txBody>
      </p:sp>
      <p:grpSp>
        <p:nvGrpSpPr>
          <p:cNvPr id="9" name="Group 2">
            <a:extLst>
              <a:ext uri="{FF2B5EF4-FFF2-40B4-BE49-F238E27FC236}">
                <a16:creationId xmlns:a16="http://schemas.microsoft.com/office/drawing/2014/main" id="{EF6960EA-1D74-45F6-9D35-8C14D1891AA0}"/>
              </a:ext>
            </a:extLst>
          </p:cNvPr>
          <p:cNvGrpSpPr/>
          <p:nvPr/>
        </p:nvGrpSpPr>
        <p:grpSpPr>
          <a:xfrm>
            <a:off x="2" y="1141520"/>
            <a:ext cx="15481619" cy="839796"/>
            <a:chOff x="0" y="0"/>
            <a:chExt cx="4077463" cy="221181"/>
          </a:xfrm>
        </p:grpSpPr>
        <p:sp>
          <p:nvSpPr>
            <p:cNvPr id="10" name="Freeform 3">
              <a:extLst>
                <a:ext uri="{FF2B5EF4-FFF2-40B4-BE49-F238E27FC236}">
                  <a16:creationId xmlns:a16="http://schemas.microsoft.com/office/drawing/2014/main" id="{8131EB0F-700D-47FB-ADD4-3075BB8B8D6E}"/>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11" name="TextBox 4">
              <a:extLst>
                <a:ext uri="{FF2B5EF4-FFF2-40B4-BE49-F238E27FC236}">
                  <a16:creationId xmlns:a16="http://schemas.microsoft.com/office/drawing/2014/main" id="{BF6FDBE2-4516-47B5-951E-BE4F15C7B164}"/>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2" name="TextBox 5">
            <a:extLst>
              <a:ext uri="{FF2B5EF4-FFF2-40B4-BE49-F238E27FC236}">
                <a16:creationId xmlns:a16="http://schemas.microsoft.com/office/drawing/2014/main" id="{D2F783AB-DE3B-4585-8574-4C717CBF95C5}"/>
              </a:ext>
            </a:extLst>
          </p:cNvPr>
          <p:cNvSpPr txBox="1"/>
          <p:nvPr/>
        </p:nvSpPr>
        <p:spPr>
          <a:xfrm>
            <a:off x="1028702" y="1145493"/>
            <a:ext cx="14452919" cy="682174"/>
          </a:xfrm>
          <a:prstGeom prst="rect">
            <a:avLst/>
          </a:prstGeom>
        </p:spPr>
        <p:txBody>
          <a:bodyPr lIns="0" tIns="0" rIns="0" bIns="0" rtlCol="0" anchor="t">
            <a:spAutoFit/>
          </a:bodyPr>
          <a:lstStyle/>
          <a:p>
            <a:pPr defTabSz="1371600">
              <a:lnSpc>
                <a:spcPts val="5600"/>
              </a:lnSpc>
            </a:pPr>
            <a:r>
              <a:rPr lang="en-US" sz="3999" b="1" dirty="0">
                <a:solidFill>
                  <a:srgbClr val="F8F4EF"/>
                </a:solidFill>
                <a:latin typeface="Poppins Medium Bold"/>
              </a:rPr>
              <a:t>Regional Skills Insights and </a:t>
            </a:r>
            <a:r>
              <a:rPr lang="en-US" sz="3999" b="1" dirty="0" err="1">
                <a:solidFill>
                  <a:srgbClr val="F8F4EF"/>
                </a:solidFill>
                <a:latin typeface="Poppins Medium Bold"/>
              </a:rPr>
              <a:t>Labour</a:t>
            </a:r>
            <a:r>
              <a:rPr lang="en-US" sz="3999" b="1" dirty="0">
                <a:solidFill>
                  <a:srgbClr val="F8F4EF"/>
                </a:solidFill>
                <a:latin typeface="Poppins Medium Bold"/>
              </a:rPr>
              <a:t> Market Data</a:t>
            </a:r>
          </a:p>
        </p:txBody>
      </p:sp>
      <p:grpSp>
        <p:nvGrpSpPr>
          <p:cNvPr id="22" name="Group 8">
            <a:extLst>
              <a:ext uri="{FF2B5EF4-FFF2-40B4-BE49-F238E27FC236}">
                <a16:creationId xmlns:a16="http://schemas.microsoft.com/office/drawing/2014/main" id="{0D2BD5C1-2975-45DE-8E52-F82633620837}"/>
              </a:ext>
            </a:extLst>
          </p:cNvPr>
          <p:cNvGrpSpPr/>
          <p:nvPr/>
        </p:nvGrpSpPr>
        <p:grpSpPr>
          <a:xfrm>
            <a:off x="1862377" y="8343900"/>
            <a:ext cx="1371657" cy="1398725"/>
            <a:chOff x="0" y="0"/>
            <a:chExt cx="152400" cy="559917"/>
          </a:xfrm>
        </p:grpSpPr>
        <p:sp>
          <p:nvSpPr>
            <p:cNvPr id="23" name="Freeform 9">
              <a:extLst>
                <a:ext uri="{FF2B5EF4-FFF2-40B4-BE49-F238E27FC236}">
                  <a16:creationId xmlns:a16="http://schemas.microsoft.com/office/drawing/2014/main" id="{D8AE5C7A-953D-4FA0-A5F5-AACC4ED3F753}"/>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24" name="Group 10">
            <a:extLst>
              <a:ext uri="{FF2B5EF4-FFF2-40B4-BE49-F238E27FC236}">
                <a16:creationId xmlns:a16="http://schemas.microsoft.com/office/drawing/2014/main" id="{0941F2CD-2FDD-4A9C-BF2B-FEFFD284E2E0}"/>
              </a:ext>
            </a:extLst>
          </p:cNvPr>
          <p:cNvGrpSpPr/>
          <p:nvPr/>
        </p:nvGrpSpPr>
        <p:grpSpPr>
          <a:xfrm>
            <a:off x="5384391" y="2684754"/>
            <a:ext cx="1702209" cy="1542864"/>
            <a:chOff x="0" y="0"/>
            <a:chExt cx="1857159" cy="152400"/>
          </a:xfrm>
        </p:grpSpPr>
        <p:sp>
          <p:nvSpPr>
            <p:cNvPr id="25" name="Freeform 11">
              <a:extLst>
                <a:ext uri="{FF2B5EF4-FFF2-40B4-BE49-F238E27FC236}">
                  <a16:creationId xmlns:a16="http://schemas.microsoft.com/office/drawing/2014/main" id="{8D624264-325F-47B0-9F01-99F309112210}"/>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sp>
        <p:nvSpPr>
          <p:cNvPr id="13" name="TextBox 6">
            <a:extLst>
              <a:ext uri="{FF2B5EF4-FFF2-40B4-BE49-F238E27FC236}">
                <a16:creationId xmlns:a16="http://schemas.microsoft.com/office/drawing/2014/main" id="{70D1C4AE-960C-4CB7-AA23-864541319CFF}"/>
              </a:ext>
            </a:extLst>
          </p:cNvPr>
          <p:cNvSpPr txBox="1"/>
          <p:nvPr/>
        </p:nvSpPr>
        <p:spPr>
          <a:xfrm>
            <a:off x="423977" y="177989"/>
            <a:ext cx="14663623" cy="682238"/>
          </a:xfrm>
          <a:prstGeom prst="rect">
            <a:avLst/>
          </a:prstGeom>
        </p:spPr>
        <p:txBody>
          <a:bodyPr wrap="square" lIns="0" tIns="0" rIns="0" bIns="0" rtlCol="0" anchor="t">
            <a:spAutoFit/>
          </a:bodyPr>
          <a:lstStyle/>
          <a:p>
            <a:pPr defTabSz="1371600">
              <a:lnSpc>
                <a:spcPts val="5600"/>
              </a:lnSpc>
            </a:pPr>
            <a:r>
              <a:rPr lang="en-US" sz="4000" dirty="0">
                <a:solidFill>
                  <a:srgbClr val="EC6417"/>
                </a:solidFill>
                <a:latin typeface="Poppins Medium Bold"/>
              </a:rPr>
              <a:t>We have overlaid the RSLG lens for healthcare</a:t>
            </a:r>
          </a:p>
        </p:txBody>
      </p:sp>
      <p:pic>
        <p:nvPicPr>
          <p:cNvPr id="7" name="Picture 6">
            <a:extLst>
              <a:ext uri="{FF2B5EF4-FFF2-40B4-BE49-F238E27FC236}">
                <a16:creationId xmlns:a16="http://schemas.microsoft.com/office/drawing/2014/main" id="{940617DD-0443-4FB3-93A0-9E32C5B245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4413" y="2862866"/>
            <a:ext cx="4837025" cy="6690913"/>
          </a:xfrm>
          <a:prstGeom prst="rect">
            <a:avLst/>
          </a:prstGeom>
        </p:spPr>
      </p:pic>
    </p:spTree>
    <p:extLst>
      <p:ext uri="{BB962C8B-B14F-4D97-AF65-F5344CB8AC3E}">
        <p14:creationId xmlns:p14="http://schemas.microsoft.com/office/powerpoint/2010/main" val="3859299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2">
            <a:extLst>
              <a:ext uri="{FF2B5EF4-FFF2-40B4-BE49-F238E27FC236}">
                <a16:creationId xmlns:a16="http://schemas.microsoft.com/office/drawing/2014/main" id="{E6D5BB4B-A50F-4771-B984-FFADE6D7CB1D}"/>
              </a:ext>
            </a:extLst>
          </p:cNvPr>
          <p:cNvGrpSpPr/>
          <p:nvPr/>
        </p:nvGrpSpPr>
        <p:grpSpPr>
          <a:xfrm>
            <a:off x="0" y="-3175"/>
            <a:ext cx="9144000" cy="10290176"/>
            <a:chOff x="0" y="0"/>
            <a:chExt cx="3335756" cy="3753884"/>
          </a:xfrm>
        </p:grpSpPr>
        <p:sp>
          <p:nvSpPr>
            <p:cNvPr id="15" name="Freeform 3">
              <a:extLst>
                <a:ext uri="{FF2B5EF4-FFF2-40B4-BE49-F238E27FC236}">
                  <a16:creationId xmlns:a16="http://schemas.microsoft.com/office/drawing/2014/main" id="{1CDCD2C8-2ED0-4469-A492-63B80BA4DDAB}"/>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16" name="Group 6">
            <a:extLst>
              <a:ext uri="{FF2B5EF4-FFF2-40B4-BE49-F238E27FC236}">
                <a16:creationId xmlns:a16="http://schemas.microsoft.com/office/drawing/2014/main" id="{5F45FDB7-7DB3-4808-8CC2-B16763B18E6F}"/>
              </a:ext>
            </a:extLst>
          </p:cNvPr>
          <p:cNvGrpSpPr/>
          <p:nvPr/>
        </p:nvGrpSpPr>
        <p:grpSpPr>
          <a:xfrm>
            <a:off x="17259300" y="0"/>
            <a:ext cx="1028700" cy="10287000"/>
            <a:chOff x="0" y="0"/>
            <a:chExt cx="375273" cy="3752725"/>
          </a:xfrm>
        </p:grpSpPr>
        <p:sp>
          <p:nvSpPr>
            <p:cNvPr id="17" name="Freeform 7">
              <a:extLst>
                <a:ext uri="{FF2B5EF4-FFF2-40B4-BE49-F238E27FC236}">
                  <a16:creationId xmlns:a16="http://schemas.microsoft.com/office/drawing/2014/main" id="{0BF2C568-BFFC-4969-BCD5-ABDE5F5664B4}"/>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18" name="Group 8">
            <a:extLst>
              <a:ext uri="{FF2B5EF4-FFF2-40B4-BE49-F238E27FC236}">
                <a16:creationId xmlns:a16="http://schemas.microsoft.com/office/drawing/2014/main" id="{921156C4-258A-4455-A88D-FDE8AA110A93}"/>
              </a:ext>
            </a:extLst>
          </p:cNvPr>
          <p:cNvGrpSpPr/>
          <p:nvPr/>
        </p:nvGrpSpPr>
        <p:grpSpPr>
          <a:xfrm>
            <a:off x="9352382" y="7121956"/>
            <a:ext cx="1371657" cy="1398725"/>
            <a:chOff x="0" y="0"/>
            <a:chExt cx="152400" cy="559917"/>
          </a:xfrm>
        </p:grpSpPr>
        <p:sp>
          <p:nvSpPr>
            <p:cNvPr id="19" name="Freeform 9">
              <a:extLst>
                <a:ext uri="{FF2B5EF4-FFF2-40B4-BE49-F238E27FC236}">
                  <a16:creationId xmlns:a16="http://schemas.microsoft.com/office/drawing/2014/main" id="{17A2677C-33F7-4970-BA47-3E3411C7D6D4}"/>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20" name="Group 10">
            <a:extLst>
              <a:ext uri="{FF2B5EF4-FFF2-40B4-BE49-F238E27FC236}">
                <a16:creationId xmlns:a16="http://schemas.microsoft.com/office/drawing/2014/main" id="{1AA4AE04-79B5-439F-BE22-EAC5ED39F4C5}"/>
              </a:ext>
            </a:extLst>
          </p:cNvPr>
          <p:cNvGrpSpPr/>
          <p:nvPr/>
        </p:nvGrpSpPr>
        <p:grpSpPr>
          <a:xfrm>
            <a:off x="16256435" y="2660534"/>
            <a:ext cx="1702209" cy="1163346"/>
            <a:chOff x="0" y="0"/>
            <a:chExt cx="1857159" cy="152400"/>
          </a:xfrm>
        </p:grpSpPr>
        <p:sp>
          <p:nvSpPr>
            <p:cNvPr id="21" name="Freeform 11">
              <a:extLst>
                <a:ext uri="{FF2B5EF4-FFF2-40B4-BE49-F238E27FC236}">
                  <a16:creationId xmlns:a16="http://schemas.microsoft.com/office/drawing/2014/main" id="{12FE1918-2A85-4EBA-971A-6F2521414D33}"/>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sp>
        <p:nvSpPr>
          <p:cNvPr id="3" name="TextBox 2">
            <a:extLst>
              <a:ext uri="{FF2B5EF4-FFF2-40B4-BE49-F238E27FC236}">
                <a16:creationId xmlns:a16="http://schemas.microsoft.com/office/drawing/2014/main" id="{A4CA702B-3A8E-40C5-A912-8A78D8764AA0}"/>
              </a:ext>
            </a:extLst>
          </p:cNvPr>
          <p:cNvSpPr txBox="1"/>
          <p:nvPr/>
        </p:nvSpPr>
        <p:spPr>
          <a:xfrm>
            <a:off x="1028701" y="2696195"/>
            <a:ext cx="7231835" cy="5632311"/>
          </a:xfrm>
          <a:prstGeom prst="rect">
            <a:avLst/>
          </a:prstGeom>
          <a:noFill/>
        </p:spPr>
        <p:txBody>
          <a:bodyPr wrap="square" rtlCol="0">
            <a:spAutoFit/>
          </a:bodyPr>
          <a:lstStyle/>
          <a:p>
            <a:pPr defTabSz="1371600"/>
            <a:r>
              <a:rPr lang="en-NZ" sz="2400" b="1" dirty="0">
                <a:solidFill>
                  <a:srgbClr val="ED7D31"/>
                </a:solidFill>
                <a:latin typeface="Arial" panose="020B0604020202020204" pitchFamily="34" charset="0"/>
                <a:ea typeface="Times New Roman" panose="02020603050405020304" pitchFamily="18" charset="0"/>
              </a:rPr>
              <a:t>Wellington</a:t>
            </a:r>
            <a:r>
              <a:rPr lang="en-NZ" sz="2400" b="1" dirty="0">
                <a:solidFill>
                  <a:prstClr val="black"/>
                </a:solidFill>
                <a:latin typeface="Arial" panose="020B0604020202020204" pitchFamily="34" charset="0"/>
                <a:ea typeface="Times New Roman" panose="02020603050405020304" pitchFamily="18" charset="0"/>
              </a:rPr>
              <a:t> </a:t>
            </a:r>
            <a:r>
              <a:rPr lang="en-NZ" sz="2400" dirty="0">
                <a:solidFill>
                  <a:prstClr val="black"/>
                </a:solidFill>
                <a:latin typeface="Arial" panose="020B0604020202020204" pitchFamily="34" charset="0"/>
                <a:ea typeface="Times New Roman" panose="02020603050405020304" pitchFamily="18" charset="0"/>
              </a:rPr>
              <a:t>notes wellbeing and mental health issues in workplaces, Strong demand for trained healthcare and aged care.  Note while other regions claim difficult to attract workers, Wellington sees itself a victim of poaching.</a:t>
            </a:r>
          </a:p>
          <a:p>
            <a:pPr defTabSz="1371600"/>
            <a:r>
              <a:rPr lang="en-NZ" sz="2400" dirty="0">
                <a:solidFill>
                  <a:prstClr val="black"/>
                </a:solidFill>
                <a:latin typeface="Arial" panose="020B0604020202020204" pitchFamily="34" charset="0"/>
                <a:ea typeface="Times New Roman" panose="02020603050405020304" pitchFamily="18" charset="0"/>
              </a:rPr>
              <a:t> </a:t>
            </a:r>
          </a:p>
          <a:p>
            <a:pPr defTabSz="1371600"/>
            <a:r>
              <a:rPr lang="en-NZ" sz="2400" b="1" dirty="0">
                <a:solidFill>
                  <a:srgbClr val="ED7D31"/>
                </a:solidFill>
                <a:latin typeface="Arial" panose="020B0604020202020204" pitchFamily="34" charset="0"/>
                <a:ea typeface="Times New Roman" panose="02020603050405020304" pitchFamily="18" charset="0"/>
              </a:rPr>
              <a:t>Marlborough</a:t>
            </a:r>
            <a:r>
              <a:rPr lang="en-NZ" sz="2400" b="1" dirty="0">
                <a:solidFill>
                  <a:prstClr val="black"/>
                </a:solidFill>
                <a:latin typeface="Arial" panose="020B0604020202020204" pitchFamily="34" charset="0"/>
                <a:ea typeface="Times New Roman" panose="02020603050405020304" pitchFamily="18" charset="0"/>
              </a:rPr>
              <a:t> </a:t>
            </a:r>
            <a:r>
              <a:rPr lang="en-NZ" sz="2400" dirty="0">
                <a:solidFill>
                  <a:prstClr val="black"/>
                </a:solidFill>
                <a:latin typeface="Arial" panose="020B0604020202020204" pitchFamily="34" charset="0"/>
                <a:ea typeface="Times New Roman" panose="02020603050405020304" pitchFamily="18" charset="0"/>
              </a:rPr>
              <a:t>is keen to fast-track the development of  medical cannabis, notes shortages in aged care and health workforce, wants to work with WDC and lobby TEC for investment.</a:t>
            </a:r>
          </a:p>
          <a:p>
            <a:pPr defTabSz="1371600"/>
            <a:r>
              <a:rPr lang="en-NZ" sz="2400" dirty="0">
                <a:solidFill>
                  <a:prstClr val="black"/>
                </a:solidFill>
                <a:latin typeface="Arial" panose="020B0604020202020204" pitchFamily="34" charset="0"/>
                <a:ea typeface="Times New Roman" panose="02020603050405020304" pitchFamily="18" charset="0"/>
              </a:rPr>
              <a:t> </a:t>
            </a:r>
          </a:p>
          <a:p>
            <a:pPr defTabSz="1371600"/>
            <a:r>
              <a:rPr lang="en-NZ" sz="2400" b="1" dirty="0">
                <a:solidFill>
                  <a:srgbClr val="ED7D31"/>
                </a:solidFill>
                <a:latin typeface="Arial" panose="020B0604020202020204" pitchFamily="34" charset="0"/>
                <a:ea typeface="Times New Roman" panose="02020603050405020304" pitchFamily="18" charset="0"/>
              </a:rPr>
              <a:t>Nelson</a:t>
            </a:r>
            <a:r>
              <a:rPr lang="en-NZ" sz="2400" b="1" dirty="0">
                <a:solidFill>
                  <a:prstClr val="black"/>
                </a:solidFill>
                <a:latin typeface="Arial" panose="020B0604020202020204" pitchFamily="34" charset="0"/>
                <a:ea typeface="Times New Roman" panose="02020603050405020304" pitchFamily="18" charset="0"/>
              </a:rPr>
              <a:t> </a:t>
            </a:r>
            <a:r>
              <a:rPr lang="en-NZ" sz="2400" dirty="0">
                <a:solidFill>
                  <a:prstClr val="black"/>
                </a:solidFill>
                <a:latin typeface="Arial" panose="020B0604020202020204" pitchFamily="34" charset="0"/>
                <a:ea typeface="Times New Roman" panose="02020603050405020304" pitchFamily="18" charset="0"/>
              </a:rPr>
              <a:t>also citing mental health concerns, and looking to support youth services organisations, and building skills pipelines to support capital development such as Nelson Hospital rebuild.</a:t>
            </a:r>
          </a:p>
        </p:txBody>
      </p:sp>
      <p:pic>
        <p:nvPicPr>
          <p:cNvPr id="23" name="Picture 22" descr="Person holding a hand">
            <a:extLst>
              <a:ext uri="{FF2B5EF4-FFF2-40B4-BE49-F238E27FC236}">
                <a16:creationId xmlns:a16="http://schemas.microsoft.com/office/drawing/2014/main" id="{D3BC9044-D3D7-4BCB-91E7-A9445AF026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08733" y="2835238"/>
            <a:ext cx="8264918" cy="5509946"/>
          </a:xfrm>
          <a:prstGeom prst="rect">
            <a:avLst/>
          </a:prstGeom>
        </p:spPr>
      </p:pic>
      <p:grpSp>
        <p:nvGrpSpPr>
          <p:cNvPr id="24" name="Group 8">
            <a:extLst>
              <a:ext uri="{FF2B5EF4-FFF2-40B4-BE49-F238E27FC236}">
                <a16:creationId xmlns:a16="http://schemas.microsoft.com/office/drawing/2014/main" id="{E8509AA8-60BB-40D1-85E1-977CF3FDEA4D}"/>
              </a:ext>
            </a:extLst>
          </p:cNvPr>
          <p:cNvGrpSpPr/>
          <p:nvPr/>
        </p:nvGrpSpPr>
        <p:grpSpPr>
          <a:xfrm>
            <a:off x="1" y="8801100"/>
            <a:ext cx="404438" cy="1485900"/>
            <a:chOff x="0" y="0"/>
            <a:chExt cx="152400" cy="559917"/>
          </a:xfrm>
        </p:grpSpPr>
        <p:sp>
          <p:nvSpPr>
            <p:cNvPr id="25" name="Freeform 9">
              <a:extLst>
                <a:ext uri="{FF2B5EF4-FFF2-40B4-BE49-F238E27FC236}">
                  <a16:creationId xmlns:a16="http://schemas.microsoft.com/office/drawing/2014/main" id="{0F548EDF-987A-4C58-84EF-2DCB1D55BFA2}"/>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22" name="Group 2">
            <a:extLst>
              <a:ext uri="{FF2B5EF4-FFF2-40B4-BE49-F238E27FC236}">
                <a16:creationId xmlns:a16="http://schemas.microsoft.com/office/drawing/2014/main" id="{15BF1328-14A8-4462-954C-D2A46BD6B39E}"/>
              </a:ext>
            </a:extLst>
          </p:cNvPr>
          <p:cNvGrpSpPr/>
          <p:nvPr/>
        </p:nvGrpSpPr>
        <p:grpSpPr>
          <a:xfrm>
            <a:off x="2" y="1141520"/>
            <a:ext cx="15481619" cy="839796"/>
            <a:chOff x="0" y="0"/>
            <a:chExt cx="4077463" cy="221181"/>
          </a:xfrm>
        </p:grpSpPr>
        <p:sp>
          <p:nvSpPr>
            <p:cNvPr id="28" name="Freeform 3">
              <a:extLst>
                <a:ext uri="{FF2B5EF4-FFF2-40B4-BE49-F238E27FC236}">
                  <a16:creationId xmlns:a16="http://schemas.microsoft.com/office/drawing/2014/main" id="{474D5937-3A2A-4D12-9825-6FD6807F3DEF}"/>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29" name="TextBox 4">
              <a:extLst>
                <a:ext uri="{FF2B5EF4-FFF2-40B4-BE49-F238E27FC236}">
                  <a16:creationId xmlns:a16="http://schemas.microsoft.com/office/drawing/2014/main" id="{CA016917-2B48-47C0-A84D-C01E03BE8B5B}"/>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30" name="TextBox 5">
            <a:extLst>
              <a:ext uri="{FF2B5EF4-FFF2-40B4-BE49-F238E27FC236}">
                <a16:creationId xmlns:a16="http://schemas.microsoft.com/office/drawing/2014/main" id="{44FCD936-1453-4649-858B-472EC3FCFAA5}"/>
              </a:ext>
            </a:extLst>
          </p:cNvPr>
          <p:cNvSpPr txBox="1"/>
          <p:nvPr/>
        </p:nvSpPr>
        <p:spPr>
          <a:xfrm>
            <a:off x="1028702" y="1145493"/>
            <a:ext cx="14452919" cy="682174"/>
          </a:xfrm>
          <a:prstGeom prst="rect">
            <a:avLst/>
          </a:prstGeom>
        </p:spPr>
        <p:txBody>
          <a:bodyPr lIns="0" tIns="0" rIns="0" bIns="0" rtlCol="0" anchor="t">
            <a:spAutoFit/>
          </a:bodyPr>
          <a:lstStyle/>
          <a:p>
            <a:pPr defTabSz="1371600">
              <a:lnSpc>
                <a:spcPts val="5600"/>
              </a:lnSpc>
            </a:pPr>
            <a:r>
              <a:rPr lang="en-US" sz="3999" b="1" dirty="0">
                <a:solidFill>
                  <a:srgbClr val="F8F4EF"/>
                </a:solidFill>
                <a:latin typeface="Poppins Medium Bold"/>
              </a:rPr>
              <a:t>Regional Skills Insights and </a:t>
            </a:r>
            <a:r>
              <a:rPr lang="en-US" sz="3999" b="1" dirty="0" err="1">
                <a:solidFill>
                  <a:srgbClr val="F8F4EF"/>
                </a:solidFill>
                <a:latin typeface="Poppins Medium Bold"/>
              </a:rPr>
              <a:t>Labour</a:t>
            </a:r>
            <a:r>
              <a:rPr lang="en-US" sz="3999" b="1" dirty="0">
                <a:solidFill>
                  <a:srgbClr val="F8F4EF"/>
                </a:solidFill>
                <a:latin typeface="Poppins Medium Bold"/>
              </a:rPr>
              <a:t> Market Data</a:t>
            </a:r>
          </a:p>
        </p:txBody>
      </p:sp>
      <p:sp>
        <p:nvSpPr>
          <p:cNvPr id="31" name="TextBox 6">
            <a:extLst>
              <a:ext uri="{FF2B5EF4-FFF2-40B4-BE49-F238E27FC236}">
                <a16:creationId xmlns:a16="http://schemas.microsoft.com/office/drawing/2014/main" id="{CEEFCD35-3331-45AB-950C-773DA477F9B8}"/>
              </a:ext>
            </a:extLst>
          </p:cNvPr>
          <p:cNvSpPr txBox="1"/>
          <p:nvPr/>
        </p:nvSpPr>
        <p:spPr>
          <a:xfrm>
            <a:off x="423977" y="177989"/>
            <a:ext cx="14663623" cy="682238"/>
          </a:xfrm>
          <a:prstGeom prst="rect">
            <a:avLst/>
          </a:prstGeom>
        </p:spPr>
        <p:txBody>
          <a:bodyPr wrap="square" lIns="0" tIns="0" rIns="0" bIns="0" rtlCol="0" anchor="t">
            <a:spAutoFit/>
          </a:bodyPr>
          <a:lstStyle/>
          <a:p>
            <a:pPr defTabSz="1371600">
              <a:lnSpc>
                <a:spcPts val="5600"/>
              </a:lnSpc>
            </a:pPr>
            <a:r>
              <a:rPr lang="en-US" sz="4000" dirty="0">
                <a:solidFill>
                  <a:srgbClr val="EC6417"/>
                </a:solidFill>
                <a:latin typeface="Poppins Medium Bold"/>
              </a:rPr>
              <a:t>We have overlaid the RSLG lens for healthcare</a:t>
            </a:r>
          </a:p>
        </p:txBody>
      </p:sp>
    </p:spTree>
    <p:extLst>
      <p:ext uri="{BB962C8B-B14F-4D97-AF65-F5344CB8AC3E}">
        <p14:creationId xmlns:p14="http://schemas.microsoft.com/office/powerpoint/2010/main" val="3648534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
            <a:extLst>
              <a:ext uri="{FF2B5EF4-FFF2-40B4-BE49-F238E27FC236}">
                <a16:creationId xmlns:a16="http://schemas.microsoft.com/office/drawing/2014/main" id="{6A655EC7-C564-4A49-8F4F-7AEDCB944501}"/>
              </a:ext>
            </a:extLst>
          </p:cNvPr>
          <p:cNvGrpSpPr/>
          <p:nvPr/>
        </p:nvGrpSpPr>
        <p:grpSpPr>
          <a:xfrm>
            <a:off x="8775254" y="-3176"/>
            <a:ext cx="9144000" cy="10290176"/>
            <a:chOff x="0" y="0"/>
            <a:chExt cx="3335756" cy="3753884"/>
          </a:xfrm>
        </p:grpSpPr>
        <p:sp>
          <p:nvSpPr>
            <p:cNvPr id="18" name="Freeform 3">
              <a:extLst>
                <a:ext uri="{FF2B5EF4-FFF2-40B4-BE49-F238E27FC236}">
                  <a16:creationId xmlns:a16="http://schemas.microsoft.com/office/drawing/2014/main" id="{61E15842-7E91-4956-96AC-2174030D9D07}"/>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19" name="Group 6">
            <a:extLst>
              <a:ext uri="{FF2B5EF4-FFF2-40B4-BE49-F238E27FC236}">
                <a16:creationId xmlns:a16="http://schemas.microsoft.com/office/drawing/2014/main" id="{08D945B3-769E-497A-BE18-8D64EFC7F4AB}"/>
              </a:ext>
            </a:extLst>
          </p:cNvPr>
          <p:cNvGrpSpPr/>
          <p:nvPr/>
        </p:nvGrpSpPr>
        <p:grpSpPr>
          <a:xfrm>
            <a:off x="17259300" y="0"/>
            <a:ext cx="1028700" cy="10287000"/>
            <a:chOff x="0" y="0"/>
            <a:chExt cx="375273" cy="3752725"/>
          </a:xfrm>
        </p:grpSpPr>
        <p:sp>
          <p:nvSpPr>
            <p:cNvPr id="20" name="Freeform 7">
              <a:extLst>
                <a:ext uri="{FF2B5EF4-FFF2-40B4-BE49-F238E27FC236}">
                  <a16:creationId xmlns:a16="http://schemas.microsoft.com/office/drawing/2014/main" id="{3059AAB8-5000-4183-9163-4D8F11078260}"/>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21" name="Group 8">
            <a:extLst>
              <a:ext uri="{FF2B5EF4-FFF2-40B4-BE49-F238E27FC236}">
                <a16:creationId xmlns:a16="http://schemas.microsoft.com/office/drawing/2014/main" id="{CA56DB36-BED3-48CB-8269-6FB04C52E1F8}"/>
              </a:ext>
            </a:extLst>
          </p:cNvPr>
          <p:cNvGrpSpPr/>
          <p:nvPr/>
        </p:nvGrpSpPr>
        <p:grpSpPr>
          <a:xfrm>
            <a:off x="1" y="8801100"/>
            <a:ext cx="404438" cy="1485900"/>
            <a:chOff x="0" y="0"/>
            <a:chExt cx="152400" cy="559917"/>
          </a:xfrm>
        </p:grpSpPr>
        <p:sp>
          <p:nvSpPr>
            <p:cNvPr id="22" name="Freeform 9">
              <a:extLst>
                <a:ext uri="{FF2B5EF4-FFF2-40B4-BE49-F238E27FC236}">
                  <a16:creationId xmlns:a16="http://schemas.microsoft.com/office/drawing/2014/main" id="{8CC77CB0-B7D7-447C-BE64-34932F732C09}"/>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23" name="Group 10">
            <a:extLst>
              <a:ext uri="{FF2B5EF4-FFF2-40B4-BE49-F238E27FC236}">
                <a16:creationId xmlns:a16="http://schemas.microsoft.com/office/drawing/2014/main" id="{8C8F6FAC-3699-4B05-A9B6-3E831DC4A851}"/>
              </a:ext>
            </a:extLst>
          </p:cNvPr>
          <p:cNvGrpSpPr/>
          <p:nvPr/>
        </p:nvGrpSpPr>
        <p:grpSpPr>
          <a:xfrm flipH="1">
            <a:off x="16362597" y="-3175"/>
            <a:ext cx="896703" cy="1031875"/>
            <a:chOff x="0" y="0"/>
            <a:chExt cx="1857159" cy="152400"/>
          </a:xfrm>
        </p:grpSpPr>
        <p:sp>
          <p:nvSpPr>
            <p:cNvPr id="24" name="Freeform 11">
              <a:extLst>
                <a:ext uri="{FF2B5EF4-FFF2-40B4-BE49-F238E27FC236}">
                  <a16:creationId xmlns:a16="http://schemas.microsoft.com/office/drawing/2014/main" id="{C690F193-1828-42FD-AD2C-19C1F261A2B3}"/>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sp>
        <p:nvSpPr>
          <p:cNvPr id="3" name="TextBox 2">
            <a:extLst>
              <a:ext uri="{FF2B5EF4-FFF2-40B4-BE49-F238E27FC236}">
                <a16:creationId xmlns:a16="http://schemas.microsoft.com/office/drawing/2014/main" id="{A4CA702B-3A8E-40C5-A912-8A78D8764AA0}"/>
              </a:ext>
            </a:extLst>
          </p:cNvPr>
          <p:cNvSpPr txBox="1"/>
          <p:nvPr/>
        </p:nvSpPr>
        <p:spPr>
          <a:xfrm>
            <a:off x="9214330" y="2171700"/>
            <a:ext cx="8169800" cy="7871386"/>
          </a:xfrm>
          <a:prstGeom prst="rect">
            <a:avLst/>
          </a:prstGeom>
          <a:noFill/>
        </p:spPr>
        <p:txBody>
          <a:bodyPr wrap="square" rtlCol="0">
            <a:spAutoFit/>
          </a:bodyPr>
          <a:lstStyle/>
          <a:p>
            <a:pPr defTabSz="1371600"/>
            <a:r>
              <a:rPr lang="en-US" sz="1950" dirty="0">
                <a:solidFill>
                  <a:prstClr val="black"/>
                </a:solidFill>
                <a:latin typeface="Arial" panose="020B0604020202020204" pitchFamily="34" charset="0"/>
                <a:ea typeface="Times New Roman" panose="02020603050405020304" pitchFamily="18" charset="0"/>
              </a:rPr>
              <a:t>Establishing employment working groups for people with disabilities</a:t>
            </a:r>
            <a:br>
              <a:rPr lang="en-US" sz="1950" dirty="0">
                <a:solidFill>
                  <a:prstClr val="black"/>
                </a:solidFill>
                <a:latin typeface="Arial" panose="020B0604020202020204" pitchFamily="34" charset="0"/>
                <a:ea typeface="Times New Roman" panose="02020603050405020304" pitchFamily="18" charset="0"/>
              </a:rPr>
            </a:br>
            <a:endParaRPr lang="en-US" sz="1950" dirty="0">
              <a:solidFill>
                <a:prstClr val="black"/>
              </a:solidFill>
              <a:latin typeface="Arial" panose="020B0604020202020204" pitchFamily="34" charset="0"/>
              <a:ea typeface="Times New Roman" panose="02020603050405020304" pitchFamily="18" charset="0"/>
            </a:endParaRPr>
          </a:p>
          <a:p>
            <a:pPr defTabSz="1371600"/>
            <a:r>
              <a:rPr lang="en-US" sz="1950" dirty="0">
                <a:solidFill>
                  <a:prstClr val="black"/>
                </a:solidFill>
                <a:latin typeface="Arial" panose="020B0604020202020204" pitchFamily="34" charset="0"/>
                <a:ea typeface="Times New Roman" panose="02020603050405020304" pitchFamily="18" charset="0"/>
              </a:rPr>
              <a:t>Supporting the government’s </a:t>
            </a:r>
            <a:r>
              <a:rPr lang="en-US" sz="1950" b="1" dirty="0">
                <a:solidFill>
                  <a:prstClr val="black"/>
                </a:solidFill>
                <a:latin typeface="Arial" panose="020B0604020202020204" pitchFamily="34" charset="0"/>
                <a:ea typeface="Times New Roman" panose="02020603050405020304" pitchFamily="18" charset="0"/>
              </a:rPr>
              <a:t>Working Matters Disability Employment Action Plan</a:t>
            </a:r>
            <a:r>
              <a:rPr lang="en-US" sz="1950" dirty="0">
                <a:solidFill>
                  <a:prstClr val="black"/>
                </a:solidFill>
                <a:latin typeface="Arial" panose="020B0604020202020204" pitchFamily="34" charset="0"/>
                <a:ea typeface="Times New Roman" panose="02020603050405020304" pitchFamily="18" charset="0"/>
              </a:rPr>
              <a:t> (WMDEAP) which aims to help ensure an inclusive employment economy where people with disabilities and health conditions can participate in employment as they want to, on an equal basis.</a:t>
            </a:r>
            <a:br>
              <a:rPr lang="en-US" sz="1950" dirty="0">
                <a:solidFill>
                  <a:prstClr val="black"/>
                </a:solidFill>
                <a:latin typeface="Arial" panose="020B0604020202020204" pitchFamily="34" charset="0"/>
                <a:ea typeface="Times New Roman" panose="02020603050405020304" pitchFamily="18" charset="0"/>
              </a:rPr>
            </a:br>
            <a:endParaRPr lang="en-US" sz="1950" dirty="0">
              <a:solidFill>
                <a:prstClr val="black"/>
              </a:solidFill>
              <a:latin typeface="Arial" panose="020B0604020202020204" pitchFamily="34" charset="0"/>
              <a:ea typeface="Times New Roman" panose="02020603050405020304" pitchFamily="18" charset="0"/>
            </a:endParaRPr>
          </a:p>
          <a:p>
            <a:pPr defTabSz="1371600"/>
            <a:r>
              <a:rPr lang="en-US" sz="1950" dirty="0">
                <a:solidFill>
                  <a:prstClr val="black"/>
                </a:solidFill>
                <a:latin typeface="Arial" panose="020B0604020202020204" pitchFamily="34" charset="0"/>
                <a:ea typeface="Times New Roman" panose="02020603050405020304" pitchFamily="18" charset="0"/>
              </a:rPr>
              <a:t>Developing a robust understanding of the needs of people with disabilities in </a:t>
            </a:r>
            <a:r>
              <a:rPr lang="en-US" sz="1950" dirty="0" err="1">
                <a:solidFill>
                  <a:prstClr val="black"/>
                </a:solidFill>
                <a:latin typeface="Arial" panose="020B0604020202020204" pitchFamily="34" charset="0"/>
                <a:ea typeface="Times New Roman" panose="02020603050405020304" pitchFamily="18" charset="0"/>
              </a:rPr>
              <a:t>Tāmaki</a:t>
            </a:r>
            <a:r>
              <a:rPr lang="en-US" sz="1950" dirty="0">
                <a:solidFill>
                  <a:prstClr val="black"/>
                </a:solidFill>
                <a:latin typeface="Arial" panose="020B0604020202020204" pitchFamily="34" charset="0"/>
                <a:ea typeface="Times New Roman" panose="02020603050405020304" pitchFamily="18" charset="0"/>
              </a:rPr>
              <a:t> Makaurau based on the WMDEAP.</a:t>
            </a:r>
            <a:br>
              <a:rPr lang="en-US" sz="1950" dirty="0">
                <a:solidFill>
                  <a:prstClr val="black"/>
                </a:solidFill>
                <a:latin typeface="Arial" panose="020B0604020202020204" pitchFamily="34" charset="0"/>
                <a:ea typeface="Times New Roman" panose="02020603050405020304" pitchFamily="18" charset="0"/>
              </a:rPr>
            </a:br>
            <a:endParaRPr lang="en-US" sz="1950" dirty="0">
              <a:solidFill>
                <a:prstClr val="black"/>
              </a:solidFill>
              <a:latin typeface="Arial" panose="020B0604020202020204" pitchFamily="34" charset="0"/>
              <a:ea typeface="Times New Roman" panose="02020603050405020304" pitchFamily="18" charset="0"/>
            </a:endParaRPr>
          </a:p>
          <a:p>
            <a:pPr defTabSz="1371600"/>
            <a:r>
              <a:rPr lang="en-US" sz="1950" dirty="0">
                <a:solidFill>
                  <a:prstClr val="black"/>
                </a:solidFill>
                <a:latin typeface="Arial" panose="020B0604020202020204" pitchFamily="34" charset="0"/>
                <a:ea typeface="Times New Roman" panose="02020603050405020304" pitchFamily="18" charset="0"/>
              </a:rPr>
              <a:t>Career stair-casing from unregulated, enrolled nursing, registered nursing, and nurse practitioners across to other medical roles removing barriers and fast-tracking local and migrant training.</a:t>
            </a:r>
            <a:br>
              <a:rPr lang="en-US" sz="1950" dirty="0">
                <a:solidFill>
                  <a:prstClr val="black"/>
                </a:solidFill>
                <a:latin typeface="Arial" panose="020B0604020202020204" pitchFamily="34" charset="0"/>
                <a:ea typeface="Times New Roman" panose="02020603050405020304" pitchFamily="18" charset="0"/>
              </a:rPr>
            </a:br>
            <a:endParaRPr lang="en-US" sz="1950" dirty="0">
              <a:solidFill>
                <a:prstClr val="black"/>
              </a:solidFill>
              <a:latin typeface="Arial" panose="020B0604020202020204" pitchFamily="34" charset="0"/>
              <a:ea typeface="Times New Roman" panose="02020603050405020304" pitchFamily="18" charset="0"/>
            </a:endParaRPr>
          </a:p>
          <a:p>
            <a:pPr defTabSz="1371600"/>
            <a:r>
              <a:rPr lang="en-US" sz="1950" dirty="0">
                <a:solidFill>
                  <a:prstClr val="black"/>
                </a:solidFill>
                <a:latin typeface="Arial" panose="020B0604020202020204" pitchFamily="34" charset="0"/>
                <a:ea typeface="Times New Roman" panose="02020603050405020304" pitchFamily="18" charset="0"/>
              </a:rPr>
              <a:t>Support options to allow “step-on, step-off” studying while being able to work in the sector at their current level.</a:t>
            </a:r>
            <a:br>
              <a:rPr lang="en-US" sz="1950" dirty="0">
                <a:solidFill>
                  <a:prstClr val="black"/>
                </a:solidFill>
                <a:latin typeface="Arial" panose="020B0604020202020204" pitchFamily="34" charset="0"/>
                <a:ea typeface="Times New Roman" panose="02020603050405020304" pitchFamily="18" charset="0"/>
              </a:rPr>
            </a:br>
            <a:endParaRPr lang="en-US" sz="1950" dirty="0">
              <a:solidFill>
                <a:prstClr val="black"/>
              </a:solidFill>
              <a:latin typeface="Arial" panose="020B0604020202020204" pitchFamily="34" charset="0"/>
              <a:ea typeface="Times New Roman" panose="02020603050405020304" pitchFamily="18" charset="0"/>
            </a:endParaRPr>
          </a:p>
          <a:p>
            <a:pPr defTabSz="1371600"/>
            <a:r>
              <a:rPr lang="en-US" sz="1950" dirty="0">
                <a:solidFill>
                  <a:prstClr val="black"/>
                </a:solidFill>
                <a:latin typeface="Arial" panose="020B0604020202020204" pitchFamily="34" charset="0"/>
                <a:ea typeface="Times New Roman" panose="02020603050405020304" pitchFamily="18" charset="0"/>
              </a:rPr>
              <a:t>Endorse and support ‘earn as you learn’ option for all fields of nursing and a fees and support structure that at least matches male dominated sectors.</a:t>
            </a:r>
            <a:br>
              <a:rPr lang="en-US" sz="1950" dirty="0">
                <a:solidFill>
                  <a:prstClr val="black"/>
                </a:solidFill>
                <a:latin typeface="Arial" panose="020B0604020202020204" pitchFamily="34" charset="0"/>
                <a:ea typeface="Times New Roman" panose="02020603050405020304" pitchFamily="18" charset="0"/>
              </a:rPr>
            </a:br>
            <a:endParaRPr lang="en-US" sz="1950" dirty="0">
              <a:solidFill>
                <a:prstClr val="black"/>
              </a:solidFill>
              <a:latin typeface="Arial" panose="020B0604020202020204" pitchFamily="34" charset="0"/>
              <a:ea typeface="Times New Roman" panose="02020603050405020304" pitchFamily="18" charset="0"/>
            </a:endParaRPr>
          </a:p>
          <a:p>
            <a:pPr defTabSz="1371600"/>
            <a:r>
              <a:rPr lang="en-US" sz="1950" dirty="0">
                <a:solidFill>
                  <a:prstClr val="black"/>
                </a:solidFill>
                <a:latin typeface="Arial" panose="020B0604020202020204" pitchFamily="34" charset="0"/>
                <a:ea typeface="Times New Roman" panose="02020603050405020304" pitchFamily="18" charset="0"/>
              </a:rPr>
              <a:t>Take affirmative action to fast-track migrant and existing domestic students and resident workforce at this time of acute shortages, especially in nurse-led practitioner roles. </a:t>
            </a:r>
          </a:p>
          <a:p>
            <a:pPr defTabSz="1371600"/>
            <a:endParaRPr lang="en-US" dirty="0">
              <a:solidFill>
                <a:prstClr val="black"/>
              </a:solidFill>
              <a:latin typeface="Arial" panose="020B0604020202020204" pitchFamily="34" charset="0"/>
              <a:ea typeface="Times New Roman" panose="02020603050405020304" pitchFamily="18" charset="0"/>
            </a:endParaRPr>
          </a:p>
        </p:txBody>
      </p:sp>
      <p:grpSp>
        <p:nvGrpSpPr>
          <p:cNvPr id="12" name="Group 2">
            <a:extLst>
              <a:ext uri="{FF2B5EF4-FFF2-40B4-BE49-F238E27FC236}">
                <a16:creationId xmlns:a16="http://schemas.microsoft.com/office/drawing/2014/main" id="{8F6F6F66-A6E7-4A8C-9382-69591F169A04}"/>
              </a:ext>
            </a:extLst>
          </p:cNvPr>
          <p:cNvGrpSpPr/>
          <p:nvPr/>
        </p:nvGrpSpPr>
        <p:grpSpPr>
          <a:xfrm>
            <a:off x="3" y="1141520"/>
            <a:ext cx="12953998" cy="839796"/>
            <a:chOff x="0" y="0"/>
            <a:chExt cx="4077463" cy="221181"/>
          </a:xfrm>
        </p:grpSpPr>
        <p:sp>
          <p:nvSpPr>
            <p:cNvPr id="13" name="Freeform 3">
              <a:extLst>
                <a:ext uri="{FF2B5EF4-FFF2-40B4-BE49-F238E27FC236}">
                  <a16:creationId xmlns:a16="http://schemas.microsoft.com/office/drawing/2014/main" id="{B6E04183-8E62-4C79-AE71-8EC05194DB7F}"/>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14" name="TextBox 4">
              <a:extLst>
                <a:ext uri="{FF2B5EF4-FFF2-40B4-BE49-F238E27FC236}">
                  <a16:creationId xmlns:a16="http://schemas.microsoft.com/office/drawing/2014/main" id="{B459A73A-CF3D-49D3-84B1-1129D28EF7E6}"/>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5" name="TextBox 5">
            <a:extLst>
              <a:ext uri="{FF2B5EF4-FFF2-40B4-BE49-F238E27FC236}">
                <a16:creationId xmlns:a16="http://schemas.microsoft.com/office/drawing/2014/main" id="{A737522A-F09E-4A2F-A574-05022FFADA9C}"/>
              </a:ext>
            </a:extLst>
          </p:cNvPr>
          <p:cNvSpPr txBox="1"/>
          <p:nvPr/>
        </p:nvSpPr>
        <p:spPr>
          <a:xfrm>
            <a:off x="1028702" y="1145493"/>
            <a:ext cx="14452919" cy="682174"/>
          </a:xfrm>
          <a:prstGeom prst="rect">
            <a:avLst/>
          </a:prstGeom>
        </p:spPr>
        <p:txBody>
          <a:bodyPr lIns="0" tIns="0" rIns="0" bIns="0" rtlCol="0" anchor="t">
            <a:spAutoFit/>
          </a:bodyPr>
          <a:lstStyle/>
          <a:p>
            <a:pPr defTabSz="1371600">
              <a:lnSpc>
                <a:spcPts val="5600"/>
              </a:lnSpc>
            </a:pPr>
            <a:r>
              <a:rPr lang="en-US" sz="3999" dirty="0">
                <a:solidFill>
                  <a:srgbClr val="F8F4EF"/>
                </a:solidFill>
                <a:latin typeface="Poppins Medium Bold"/>
              </a:rPr>
              <a:t>Top </a:t>
            </a:r>
            <a:r>
              <a:rPr lang="en-US" sz="3999" dirty="0" err="1">
                <a:solidFill>
                  <a:srgbClr val="F8F4EF"/>
                </a:solidFill>
                <a:latin typeface="Poppins Medium Bold"/>
              </a:rPr>
              <a:t>labour</a:t>
            </a:r>
            <a:r>
              <a:rPr lang="en-US" sz="3999" dirty="0">
                <a:solidFill>
                  <a:srgbClr val="F8F4EF"/>
                </a:solidFill>
                <a:latin typeface="Poppins Medium Bold"/>
              </a:rPr>
              <a:t> market opportunity. </a:t>
            </a:r>
          </a:p>
        </p:txBody>
      </p:sp>
      <p:sp>
        <p:nvSpPr>
          <p:cNvPr id="6" name="TextBox 5">
            <a:extLst>
              <a:ext uri="{FF2B5EF4-FFF2-40B4-BE49-F238E27FC236}">
                <a16:creationId xmlns:a16="http://schemas.microsoft.com/office/drawing/2014/main" id="{5137320E-F2BC-4927-8EE7-4D05414BD67B}"/>
              </a:ext>
            </a:extLst>
          </p:cNvPr>
          <p:cNvSpPr txBox="1"/>
          <p:nvPr/>
        </p:nvSpPr>
        <p:spPr>
          <a:xfrm>
            <a:off x="763235" y="3784342"/>
            <a:ext cx="7653223" cy="4093428"/>
          </a:xfrm>
          <a:prstGeom prst="rect">
            <a:avLst/>
          </a:prstGeom>
          <a:noFill/>
        </p:spPr>
        <p:txBody>
          <a:bodyPr wrap="square" rtlCol="0">
            <a:spAutoFit/>
          </a:bodyPr>
          <a:lstStyle/>
          <a:p>
            <a:pPr defTabSz="1371600"/>
            <a:r>
              <a:rPr lang="en-NZ" sz="2800" dirty="0">
                <a:solidFill>
                  <a:prstClr val="black"/>
                </a:solidFill>
                <a:latin typeface="Arial" panose="020B0604020202020204" pitchFamily="34" charset="0"/>
                <a:ea typeface="Times New Roman" panose="02020603050405020304" pitchFamily="18" charset="0"/>
              </a:rPr>
              <a:t>Micro-credentialing noted as the hot opportunity to upskill priority workforce areas.  </a:t>
            </a:r>
          </a:p>
          <a:p>
            <a:pPr defTabSz="1371600"/>
            <a:endParaRPr lang="en-NZ" sz="2800" dirty="0">
              <a:solidFill>
                <a:prstClr val="black"/>
              </a:solidFill>
              <a:latin typeface="Arial" panose="020B0604020202020204" pitchFamily="34" charset="0"/>
              <a:ea typeface="Times New Roman" panose="02020603050405020304" pitchFamily="18" charset="0"/>
            </a:endParaRPr>
          </a:p>
          <a:p>
            <a:pPr defTabSz="1371600"/>
            <a:r>
              <a:rPr lang="en-NZ" sz="2800" dirty="0">
                <a:solidFill>
                  <a:prstClr val="black"/>
                </a:solidFill>
                <a:latin typeface="Arial" panose="020B0604020202020204" pitchFamily="34" charset="0"/>
                <a:ea typeface="Times New Roman" panose="02020603050405020304" pitchFamily="18" charset="0"/>
              </a:rPr>
              <a:t>Wellbeing and mental health a top issue for employers. Its RSLG views a disjointed journey from vocational education and training to tertiary training that the Review of Vocational Education (ROVE) has not addressed. </a:t>
            </a:r>
          </a:p>
          <a:p>
            <a:pPr defTabSz="1371600"/>
            <a:endParaRPr lang="en-NZ" sz="3600" dirty="0">
              <a:solidFill>
                <a:prstClr val="black"/>
              </a:solidFill>
              <a:latin typeface="Calibri" panose="020F0502020204030204"/>
            </a:endParaRPr>
          </a:p>
        </p:txBody>
      </p:sp>
      <p:sp>
        <p:nvSpPr>
          <p:cNvPr id="26" name="TextBox 6">
            <a:extLst>
              <a:ext uri="{FF2B5EF4-FFF2-40B4-BE49-F238E27FC236}">
                <a16:creationId xmlns:a16="http://schemas.microsoft.com/office/drawing/2014/main" id="{E4B73E33-5771-4094-9701-E5F535FE3D47}"/>
              </a:ext>
            </a:extLst>
          </p:cNvPr>
          <p:cNvSpPr txBox="1"/>
          <p:nvPr/>
        </p:nvSpPr>
        <p:spPr>
          <a:xfrm>
            <a:off x="423977" y="17799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Auckland Healthcare is the third largest employer</a:t>
            </a:r>
          </a:p>
        </p:txBody>
      </p:sp>
    </p:spTree>
    <p:extLst>
      <p:ext uri="{BB962C8B-B14F-4D97-AF65-F5344CB8AC3E}">
        <p14:creationId xmlns:p14="http://schemas.microsoft.com/office/powerpoint/2010/main" val="1744355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6AFCAB52-9217-44F7-8008-067CA80CAEDF}"/>
              </a:ext>
            </a:extLst>
          </p:cNvPr>
          <p:cNvGrpSpPr/>
          <p:nvPr/>
        </p:nvGrpSpPr>
        <p:grpSpPr>
          <a:xfrm>
            <a:off x="9146316" y="-3175"/>
            <a:ext cx="9144000" cy="10290176"/>
            <a:chOff x="0" y="0"/>
            <a:chExt cx="3335756" cy="3753884"/>
          </a:xfrm>
        </p:grpSpPr>
        <p:sp>
          <p:nvSpPr>
            <p:cNvPr id="19" name="Freeform 3">
              <a:extLst>
                <a:ext uri="{FF2B5EF4-FFF2-40B4-BE49-F238E27FC236}">
                  <a16:creationId xmlns:a16="http://schemas.microsoft.com/office/drawing/2014/main" id="{5C474F8B-699F-4139-A7F1-C0CD9B55025A}"/>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20" name="Group 6">
            <a:extLst>
              <a:ext uri="{FF2B5EF4-FFF2-40B4-BE49-F238E27FC236}">
                <a16:creationId xmlns:a16="http://schemas.microsoft.com/office/drawing/2014/main" id="{45BD806F-CCD7-41C9-9F9D-DB19C44E9B43}"/>
              </a:ext>
            </a:extLst>
          </p:cNvPr>
          <p:cNvGrpSpPr/>
          <p:nvPr/>
        </p:nvGrpSpPr>
        <p:grpSpPr>
          <a:xfrm>
            <a:off x="-21578" y="0"/>
            <a:ext cx="1028700" cy="10287000"/>
            <a:chOff x="0" y="0"/>
            <a:chExt cx="375273" cy="3752725"/>
          </a:xfrm>
        </p:grpSpPr>
        <p:sp>
          <p:nvSpPr>
            <p:cNvPr id="21" name="Freeform 7">
              <a:extLst>
                <a:ext uri="{FF2B5EF4-FFF2-40B4-BE49-F238E27FC236}">
                  <a16:creationId xmlns:a16="http://schemas.microsoft.com/office/drawing/2014/main" id="{63AB2106-5E6A-43EC-9BF0-44A66D876EC6}"/>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22" name="Group 8">
            <a:extLst>
              <a:ext uri="{FF2B5EF4-FFF2-40B4-BE49-F238E27FC236}">
                <a16:creationId xmlns:a16="http://schemas.microsoft.com/office/drawing/2014/main" id="{2B73A303-C349-4DB8-8DDB-6ED3A431E9D6}"/>
              </a:ext>
            </a:extLst>
          </p:cNvPr>
          <p:cNvGrpSpPr/>
          <p:nvPr/>
        </p:nvGrpSpPr>
        <p:grpSpPr>
          <a:xfrm>
            <a:off x="17897648" y="8801100"/>
            <a:ext cx="404438" cy="1485900"/>
            <a:chOff x="0" y="0"/>
            <a:chExt cx="152400" cy="559917"/>
          </a:xfrm>
        </p:grpSpPr>
        <p:sp>
          <p:nvSpPr>
            <p:cNvPr id="23" name="Freeform 9">
              <a:extLst>
                <a:ext uri="{FF2B5EF4-FFF2-40B4-BE49-F238E27FC236}">
                  <a16:creationId xmlns:a16="http://schemas.microsoft.com/office/drawing/2014/main" id="{00140D88-1312-4E76-98EE-4FE26FFA9862}"/>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pic>
        <p:nvPicPr>
          <p:cNvPr id="2049" name="Picture 7">
            <a:extLst>
              <a:ext uri="{FF2B5EF4-FFF2-40B4-BE49-F238E27FC236}">
                <a16:creationId xmlns:a16="http://schemas.microsoft.com/office/drawing/2014/main" id="{95D31EF7-40E8-4F0F-9B05-567423999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 y="3449198"/>
            <a:ext cx="3801212" cy="521216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17">
            <a:extLst>
              <a:ext uri="{FF2B5EF4-FFF2-40B4-BE49-F238E27FC236}">
                <a16:creationId xmlns:a16="http://schemas.microsoft.com/office/drawing/2014/main" id="{90F12205-72EA-4773-8DF5-EEE27BF2D4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0408" y="3449198"/>
            <a:ext cx="5303318" cy="522418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C39F0E6A-2C63-40DE-9AEA-E6F7E4015D60}"/>
              </a:ext>
            </a:extLst>
          </p:cNvPr>
          <p:cNvSpPr>
            <a:spLocks noChangeArrowheads="1"/>
          </p:cNvSpPr>
          <p:nvPr/>
        </p:nvSpPr>
        <p:spPr bwMode="auto">
          <a:xfrm>
            <a:off x="347620" y="2601934"/>
            <a:ext cx="2770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a:endParaRPr lang="en-NZ" sz="2700">
              <a:solidFill>
                <a:prstClr val="black"/>
              </a:solidFill>
              <a:latin typeface="Calibri" panose="020F0502020204030204"/>
            </a:endParaRPr>
          </a:p>
        </p:txBody>
      </p:sp>
      <p:sp>
        <p:nvSpPr>
          <p:cNvPr id="6" name="Rectangle 4">
            <a:extLst>
              <a:ext uri="{FF2B5EF4-FFF2-40B4-BE49-F238E27FC236}">
                <a16:creationId xmlns:a16="http://schemas.microsoft.com/office/drawing/2014/main" id="{F7F6B7C6-7E13-474E-97A6-DEB602DE5074}"/>
              </a:ext>
            </a:extLst>
          </p:cNvPr>
          <p:cNvSpPr>
            <a:spLocks noChangeArrowheads="1"/>
          </p:cNvSpPr>
          <p:nvPr/>
        </p:nvSpPr>
        <p:spPr bwMode="auto">
          <a:xfrm>
            <a:off x="347620" y="2944834"/>
            <a:ext cx="2770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a:endParaRPr lang="en-NZ" sz="2700">
              <a:solidFill>
                <a:prstClr val="black"/>
              </a:solidFill>
              <a:latin typeface="Calibri" panose="020F0502020204030204"/>
            </a:endParaRPr>
          </a:p>
        </p:txBody>
      </p:sp>
      <p:sp>
        <p:nvSpPr>
          <p:cNvPr id="12" name="TextBox 11">
            <a:extLst>
              <a:ext uri="{FF2B5EF4-FFF2-40B4-BE49-F238E27FC236}">
                <a16:creationId xmlns:a16="http://schemas.microsoft.com/office/drawing/2014/main" id="{C23E25BD-B14E-441D-B72E-EF5D2EE088DD}"/>
              </a:ext>
            </a:extLst>
          </p:cNvPr>
          <p:cNvSpPr txBox="1"/>
          <p:nvPr/>
        </p:nvSpPr>
        <p:spPr>
          <a:xfrm>
            <a:off x="-86046" y="2899975"/>
            <a:ext cx="9316092" cy="830997"/>
          </a:xfrm>
          <a:prstGeom prst="rect">
            <a:avLst/>
          </a:prstGeom>
          <a:noFill/>
        </p:spPr>
        <p:txBody>
          <a:bodyPr wrap="square">
            <a:spAutoFit/>
          </a:bodyPr>
          <a:lstStyle/>
          <a:p>
            <a:pPr defTabSz="1371600"/>
            <a:r>
              <a:rPr lang="en-NZ" sz="2400" b="1" dirty="0">
                <a:solidFill>
                  <a:prstClr val="black"/>
                </a:solidFill>
                <a:latin typeface="Arial" panose="020B0604020202020204" pitchFamily="34" charset="0"/>
                <a:ea typeface="Times New Roman" panose="02020603050405020304" pitchFamily="18" charset="0"/>
              </a:rPr>
              <a:t>Employment by region 2021	    VET Enrolment by region		</a:t>
            </a:r>
            <a:endParaRPr lang="en-NZ" sz="2400" dirty="0">
              <a:solidFill>
                <a:prstClr val="black"/>
              </a:solidFill>
              <a:latin typeface="Calibri" panose="020F0502020204030204"/>
            </a:endParaRPr>
          </a:p>
        </p:txBody>
      </p:sp>
      <p:grpSp>
        <p:nvGrpSpPr>
          <p:cNvPr id="13" name="Group 2">
            <a:extLst>
              <a:ext uri="{FF2B5EF4-FFF2-40B4-BE49-F238E27FC236}">
                <a16:creationId xmlns:a16="http://schemas.microsoft.com/office/drawing/2014/main" id="{7934B548-24FF-48E4-8DBE-54FF36C5BE42}"/>
              </a:ext>
            </a:extLst>
          </p:cNvPr>
          <p:cNvGrpSpPr/>
          <p:nvPr/>
        </p:nvGrpSpPr>
        <p:grpSpPr>
          <a:xfrm>
            <a:off x="2" y="1141520"/>
            <a:ext cx="15481619" cy="839796"/>
            <a:chOff x="0" y="0"/>
            <a:chExt cx="4077463" cy="221181"/>
          </a:xfrm>
        </p:grpSpPr>
        <p:sp>
          <p:nvSpPr>
            <p:cNvPr id="14" name="Freeform 3">
              <a:extLst>
                <a:ext uri="{FF2B5EF4-FFF2-40B4-BE49-F238E27FC236}">
                  <a16:creationId xmlns:a16="http://schemas.microsoft.com/office/drawing/2014/main" id="{99267778-DCBD-469E-A74C-7E4B0F94BA3F}"/>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15" name="TextBox 4">
              <a:extLst>
                <a:ext uri="{FF2B5EF4-FFF2-40B4-BE49-F238E27FC236}">
                  <a16:creationId xmlns:a16="http://schemas.microsoft.com/office/drawing/2014/main" id="{BA6C5184-61AB-448D-A4BD-2E2803F43E13}"/>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6" name="TextBox 5">
            <a:extLst>
              <a:ext uri="{FF2B5EF4-FFF2-40B4-BE49-F238E27FC236}">
                <a16:creationId xmlns:a16="http://schemas.microsoft.com/office/drawing/2014/main" id="{933D630C-288C-4686-8147-555E99721A6E}"/>
              </a:ext>
            </a:extLst>
          </p:cNvPr>
          <p:cNvSpPr txBox="1"/>
          <p:nvPr/>
        </p:nvSpPr>
        <p:spPr>
          <a:xfrm>
            <a:off x="1028702" y="1145493"/>
            <a:ext cx="14452919" cy="682174"/>
          </a:xfrm>
          <a:prstGeom prst="rect">
            <a:avLst/>
          </a:prstGeom>
        </p:spPr>
        <p:txBody>
          <a:bodyPr lIns="0" tIns="0" rIns="0" bIns="0" rtlCol="0" anchor="t">
            <a:spAutoFit/>
          </a:bodyPr>
          <a:lstStyle/>
          <a:p>
            <a:pPr defTabSz="1371600">
              <a:lnSpc>
                <a:spcPts val="5600"/>
              </a:lnSpc>
            </a:pPr>
            <a:r>
              <a:rPr lang="en-US" sz="3999" dirty="0">
                <a:solidFill>
                  <a:srgbClr val="F8F4EF"/>
                </a:solidFill>
                <a:latin typeface="Poppins Medium Bold"/>
              </a:rPr>
              <a:t>severely underserved</a:t>
            </a:r>
          </a:p>
        </p:txBody>
      </p:sp>
      <p:sp>
        <p:nvSpPr>
          <p:cNvPr id="9" name="TextBox 8">
            <a:extLst>
              <a:ext uri="{FF2B5EF4-FFF2-40B4-BE49-F238E27FC236}">
                <a16:creationId xmlns:a16="http://schemas.microsoft.com/office/drawing/2014/main" id="{C40BFB66-21EC-4760-B42E-B2D8CE036940}"/>
              </a:ext>
            </a:extLst>
          </p:cNvPr>
          <p:cNvSpPr txBox="1"/>
          <p:nvPr/>
        </p:nvSpPr>
        <p:spPr>
          <a:xfrm>
            <a:off x="9646466" y="2648658"/>
            <a:ext cx="7681635" cy="6370975"/>
          </a:xfrm>
          <a:prstGeom prst="rect">
            <a:avLst/>
          </a:prstGeom>
          <a:noFill/>
        </p:spPr>
        <p:txBody>
          <a:bodyPr wrap="square" rtlCol="0">
            <a:spAutoFit/>
          </a:bodyPr>
          <a:lstStyle/>
          <a:p>
            <a:pPr defTabSz="1371600"/>
            <a:r>
              <a:rPr lang="en-NZ" sz="3000" b="1" dirty="0">
                <a:solidFill>
                  <a:prstClr val="white"/>
                </a:solidFill>
                <a:latin typeface="Arial" panose="020B0604020202020204" pitchFamily="34" charset="0"/>
                <a:ea typeface="Times New Roman" panose="02020603050405020304" pitchFamily="18" charset="0"/>
              </a:rPr>
              <a:t>Major undersupply </a:t>
            </a:r>
            <a:r>
              <a:rPr lang="en-NZ" sz="3000" dirty="0">
                <a:solidFill>
                  <a:prstClr val="black"/>
                </a:solidFill>
                <a:latin typeface="Arial" panose="020B0604020202020204" pitchFamily="34" charset="0"/>
                <a:ea typeface="Times New Roman" panose="02020603050405020304" pitchFamily="18" charset="0"/>
              </a:rPr>
              <a:t>- 74% of course based VET level training in just three regions, with migration historically filling (or failing to fill) a large gap. </a:t>
            </a:r>
          </a:p>
          <a:p>
            <a:pPr defTabSz="1371600"/>
            <a:endParaRPr lang="en-NZ" sz="3000" dirty="0">
              <a:solidFill>
                <a:prstClr val="black"/>
              </a:solidFill>
              <a:latin typeface="Arial" panose="020B0604020202020204" pitchFamily="34" charset="0"/>
              <a:ea typeface="Times New Roman" panose="02020603050405020304" pitchFamily="18" charset="0"/>
            </a:endParaRPr>
          </a:p>
          <a:p>
            <a:pPr defTabSz="1371600"/>
            <a:endParaRPr lang="en-NZ" sz="3000" dirty="0">
              <a:solidFill>
                <a:prstClr val="black"/>
              </a:solidFill>
              <a:latin typeface="Arial" panose="020B0604020202020204" pitchFamily="34" charset="0"/>
              <a:ea typeface="Times New Roman" panose="02020603050405020304" pitchFamily="18" charset="0"/>
            </a:endParaRPr>
          </a:p>
          <a:p>
            <a:pPr defTabSz="1371600"/>
            <a:r>
              <a:rPr lang="en-NZ" sz="3000" dirty="0">
                <a:solidFill>
                  <a:prstClr val="black"/>
                </a:solidFill>
                <a:latin typeface="Arial" panose="020B0604020202020204" pitchFamily="34" charset="0"/>
                <a:ea typeface="Times New Roman" panose="02020603050405020304" pitchFamily="18" charset="0"/>
              </a:rPr>
              <a:t>Many learners move following training suggesting </a:t>
            </a:r>
            <a:r>
              <a:rPr lang="en-NZ" sz="3000" b="1" dirty="0">
                <a:solidFill>
                  <a:prstClr val="white"/>
                </a:solidFill>
                <a:latin typeface="Arial" panose="020B0604020202020204" pitchFamily="34" charset="0"/>
                <a:ea typeface="Times New Roman" panose="02020603050405020304" pitchFamily="18" charset="0"/>
              </a:rPr>
              <a:t>poor regional outreach</a:t>
            </a:r>
            <a:r>
              <a:rPr lang="en-NZ" sz="3000" dirty="0">
                <a:solidFill>
                  <a:prstClr val="black"/>
                </a:solidFill>
                <a:latin typeface="Arial" panose="020B0604020202020204" pitchFamily="34" charset="0"/>
                <a:ea typeface="Times New Roman" panose="02020603050405020304" pitchFamily="18" charset="0"/>
              </a:rPr>
              <a:t>, particularly in regions struggling to attract care workforce.  </a:t>
            </a:r>
            <a:r>
              <a:rPr lang="en-NZ" sz="3000" b="1" dirty="0">
                <a:solidFill>
                  <a:prstClr val="white"/>
                </a:solidFill>
                <a:latin typeface="Arial" panose="020B0604020202020204" pitchFamily="34" charset="0"/>
                <a:ea typeface="Times New Roman" panose="02020603050405020304" pitchFamily="18" charset="0"/>
              </a:rPr>
              <a:t>Struggles to attract younger workforce</a:t>
            </a:r>
            <a:r>
              <a:rPr lang="en-NZ" sz="3000" dirty="0">
                <a:solidFill>
                  <a:prstClr val="white"/>
                </a:solidFill>
                <a:latin typeface="Arial" panose="020B0604020202020204" pitchFamily="34" charset="0"/>
                <a:ea typeface="Times New Roman" panose="02020603050405020304" pitchFamily="18" charset="0"/>
              </a:rPr>
              <a:t> </a:t>
            </a:r>
            <a:r>
              <a:rPr lang="en-NZ" sz="3000" dirty="0">
                <a:solidFill>
                  <a:prstClr val="black"/>
                </a:solidFill>
                <a:latin typeface="Arial" panose="020B0604020202020204" pitchFamily="34" charset="0"/>
                <a:ea typeface="Times New Roman" panose="02020603050405020304" pitchFamily="18" charset="0"/>
              </a:rPr>
              <a:t>– albeit this also reflects industry preference somewhat, which will need to change. </a:t>
            </a:r>
          </a:p>
          <a:p>
            <a:pPr defTabSz="1371600"/>
            <a:endParaRPr lang="en-NZ" dirty="0">
              <a:solidFill>
                <a:prstClr val="black"/>
              </a:solidFill>
              <a:latin typeface="Calibri" panose="020F0502020204030204"/>
            </a:endParaRPr>
          </a:p>
        </p:txBody>
      </p:sp>
      <p:grpSp>
        <p:nvGrpSpPr>
          <p:cNvPr id="28" name="Group 10">
            <a:extLst>
              <a:ext uri="{FF2B5EF4-FFF2-40B4-BE49-F238E27FC236}">
                <a16:creationId xmlns:a16="http://schemas.microsoft.com/office/drawing/2014/main" id="{D3049B28-357F-49AF-8A50-42D0F48D504B}"/>
              </a:ext>
            </a:extLst>
          </p:cNvPr>
          <p:cNvGrpSpPr/>
          <p:nvPr/>
        </p:nvGrpSpPr>
        <p:grpSpPr>
          <a:xfrm>
            <a:off x="-64168" y="8613938"/>
            <a:ext cx="9210485" cy="78657"/>
            <a:chOff x="0" y="0"/>
            <a:chExt cx="1857159" cy="152400"/>
          </a:xfrm>
        </p:grpSpPr>
        <p:sp>
          <p:nvSpPr>
            <p:cNvPr id="29" name="Freeform 11">
              <a:extLst>
                <a:ext uri="{FF2B5EF4-FFF2-40B4-BE49-F238E27FC236}">
                  <a16:creationId xmlns:a16="http://schemas.microsoft.com/office/drawing/2014/main" id="{8F6BD4FA-E5BB-43B8-A927-87C9B8DD657F}"/>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30" name="Group 10">
            <a:extLst>
              <a:ext uri="{FF2B5EF4-FFF2-40B4-BE49-F238E27FC236}">
                <a16:creationId xmlns:a16="http://schemas.microsoft.com/office/drawing/2014/main" id="{B73A0165-7E94-4DF5-9642-599185687252}"/>
              </a:ext>
            </a:extLst>
          </p:cNvPr>
          <p:cNvGrpSpPr/>
          <p:nvPr/>
        </p:nvGrpSpPr>
        <p:grpSpPr>
          <a:xfrm>
            <a:off x="-21577" y="2879955"/>
            <a:ext cx="9210485" cy="78657"/>
            <a:chOff x="0" y="0"/>
            <a:chExt cx="1857159" cy="152400"/>
          </a:xfrm>
        </p:grpSpPr>
        <p:sp>
          <p:nvSpPr>
            <p:cNvPr id="31" name="Freeform 11">
              <a:extLst>
                <a:ext uri="{FF2B5EF4-FFF2-40B4-BE49-F238E27FC236}">
                  <a16:creationId xmlns:a16="http://schemas.microsoft.com/office/drawing/2014/main" id="{EA3A7430-89EB-4869-AC75-C004F108C722}"/>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32" name="Group 10">
            <a:extLst>
              <a:ext uri="{FF2B5EF4-FFF2-40B4-BE49-F238E27FC236}">
                <a16:creationId xmlns:a16="http://schemas.microsoft.com/office/drawing/2014/main" id="{0859E440-CB27-4031-8E9A-D5568554C262}"/>
              </a:ext>
            </a:extLst>
          </p:cNvPr>
          <p:cNvGrpSpPr/>
          <p:nvPr/>
        </p:nvGrpSpPr>
        <p:grpSpPr>
          <a:xfrm rot="5400000">
            <a:off x="6262061" y="5757912"/>
            <a:ext cx="5797364" cy="72009"/>
            <a:chOff x="0" y="0"/>
            <a:chExt cx="1857159" cy="152400"/>
          </a:xfrm>
        </p:grpSpPr>
        <p:sp>
          <p:nvSpPr>
            <p:cNvPr id="33" name="Freeform 11">
              <a:extLst>
                <a:ext uri="{FF2B5EF4-FFF2-40B4-BE49-F238E27FC236}">
                  <a16:creationId xmlns:a16="http://schemas.microsoft.com/office/drawing/2014/main" id="{2E1D4566-3963-4F52-A5B3-6D3154933792}"/>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34" name="Group 10">
            <a:extLst>
              <a:ext uri="{FF2B5EF4-FFF2-40B4-BE49-F238E27FC236}">
                <a16:creationId xmlns:a16="http://schemas.microsoft.com/office/drawing/2014/main" id="{0BF9A2BF-793A-476C-8E89-EC37341FBB14}"/>
              </a:ext>
            </a:extLst>
          </p:cNvPr>
          <p:cNvGrpSpPr/>
          <p:nvPr/>
        </p:nvGrpSpPr>
        <p:grpSpPr>
          <a:xfrm rot="5400000">
            <a:off x="-2910276" y="5738697"/>
            <a:ext cx="5797364" cy="72009"/>
            <a:chOff x="0" y="0"/>
            <a:chExt cx="1857159" cy="152400"/>
          </a:xfrm>
        </p:grpSpPr>
        <p:sp>
          <p:nvSpPr>
            <p:cNvPr id="35" name="Freeform 11">
              <a:extLst>
                <a:ext uri="{FF2B5EF4-FFF2-40B4-BE49-F238E27FC236}">
                  <a16:creationId xmlns:a16="http://schemas.microsoft.com/office/drawing/2014/main" id="{ADE16941-F1CE-4C4A-AA66-FDCAEC00E524}"/>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sp>
        <p:nvSpPr>
          <p:cNvPr id="2" name="TextBox 6">
            <a:extLst>
              <a:ext uri="{FF2B5EF4-FFF2-40B4-BE49-F238E27FC236}">
                <a16:creationId xmlns:a16="http://schemas.microsoft.com/office/drawing/2014/main" id="{475B5E41-0926-7817-3CA3-92C5DEEF6A81}"/>
              </a:ext>
            </a:extLst>
          </p:cNvPr>
          <p:cNvSpPr txBox="1"/>
          <p:nvPr/>
        </p:nvSpPr>
        <p:spPr>
          <a:xfrm>
            <a:off x="1143000" y="255246"/>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We’ve identified that there are areas which are </a:t>
            </a:r>
          </a:p>
        </p:txBody>
      </p:sp>
    </p:spTree>
    <p:extLst>
      <p:ext uri="{BB962C8B-B14F-4D97-AF65-F5344CB8AC3E}">
        <p14:creationId xmlns:p14="http://schemas.microsoft.com/office/powerpoint/2010/main" val="250205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
            <a:extLst>
              <a:ext uri="{FF2B5EF4-FFF2-40B4-BE49-F238E27FC236}">
                <a16:creationId xmlns:a16="http://schemas.microsoft.com/office/drawing/2014/main" id="{9770D858-E767-4AA8-BEDB-B1C451E703AB}"/>
              </a:ext>
            </a:extLst>
          </p:cNvPr>
          <p:cNvGrpSpPr/>
          <p:nvPr/>
        </p:nvGrpSpPr>
        <p:grpSpPr>
          <a:xfrm>
            <a:off x="9146316" y="-3175"/>
            <a:ext cx="9144000" cy="10290176"/>
            <a:chOff x="0" y="0"/>
            <a:chExt cx="3335756" cy="3753884"/>
          </a:xfrm>
        </p:grpSpPr>
        <p:sp>
          <p:nvSpPr>
            <p:cNvPr id="18" name="Freeform 3">
              <a:extLst>
                <a:ext uri="{FF2B5EF4-FFF2-40B4-BE49-F238E27FC236}">
                  <a16:creationId xmlns:a16="http://schemas.microsoft.com/office/drawing/2014/main" id="{9D190B00-9FC0-4AAD-8771-FB12D90D7F19}"/>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19" name="Group 6">
            <a:extLst>
              <a:ext uri="{FF2B5EF4-FFF2-40B4-BE49-F238E27FC236}">
                <a16:creationId xmlns:a16="http://schemas.microsoft.com/office/drawing/2014/main" id="{D8540317-1BD7-44A1-A674-50088370607A}"/>
              </a:ext>
            </a:extLst>
          </p:cNvPr>
          <p:cNvGrpSpPr/>
          <p:nvPr/>
        </p:nvGrpSpPr>
        <p:grpSpPr>
          <a:xfrm>
            <a:off x="-21578" y="0"/>
            <a:ext cx="1028700" cy="10287000"/>
            <a:chOff x="0" y="0"/>
            <a:chExt cx="375273" cy="3752725"/>
          </a:xfrm>
        </p:grpSpPr>
        <p:sp>
          <p:nvSpPr>
            <p:cNvPr id="20" name="Freeform 7">
              <a:extLst>
                <a:ext uri="{FF2B5EF4-FFF2-40B4-BE49-F238E27FC236}">
                  <a16:creationId xmlns:a16="http://schemas.microsoft.com/office/drawing/2014/main" id="{188DE575-F126-41AF-8D69-938C3AF5F1C4}"/>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21" name="Group 8">
            <a:extLst>
              <a:ext uri="{FF2B5EF4-FFF2-40B4-BE49-F238E27FC236}">
                <a16:creationId xmlns:a16="http://schemas.microsoft.com/office/drawing/2014/main" id="{3BB84939-82C9-47FE-BFCA-06E7BDA20C79}"/>
              </a:ext>
            </a:extLst>
          </p:cNvPr>
          <p:cNvGrpSpPr/>
          <p:nvPr/>
        </p:nvGrpSpPr>
        <p:grpSpPr>
          <a:xfrm>
            <a:off x="17897648" y="8801100"/>
            <a:ext cx="404438" cy="1485900"/>
            <a:chOff x="0" y="0"/>
            <a:chExt cx="152400" cy="559917"/>
          </a:xfrm>
        </p:grpSpPr>
        <p:sp>
          <p:nvSpPr>
            <p:cNvPr id="22" name="Freeform 9">
              <a:extLst>
                <a:ext uri="{FF2B5EF4-FFF2-40B4-BE49-F238E27FC236}">
                  <a16:creationId xmlns:a16="http://schemas.microsoft.com/office/drawing/2014/main" id="{B4696FCF-2A66-4AF3-AC1A-B9032024C713}"/>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sp>
        <p:nvSpPr>
          <p:cNvPr id="4" name="Title 3">
            <a:extLst>
              <a:ext uri="{FF2B5EF4-FFF2-40B4-BE49-F238E27FC236}">
                <a16:creationId xmlns:a16="http://schemas.microsoft.com/office/drawing/2014/main" id="{E4B5C4F0-5955-403B-9856-53364C8D4A84}"/>
              </a:ext>
            </a:extLst>
          </p:cNvPr>
          <p:cNvSpPr>
            <a:spLocks noGrp="1"/>
          </p:cNvSpPr>
          <p:nvPr>
            <p:ph type="title"/>
          </p:nvPr>
        </p:nvSpPr>
        <p:spPr/>
        <p:txBody>
          <a:bodyPr/>
          <a:lstStyle/>
          <a:p>
            <a:r>
              <a:rPr lang="en-US" dirty="0"/>
              <a:t>Aged Care </a:t>
            </a:r>
            <a:r>
              <a:rPr lang="en-US" sz="3000" dirty="0" err="1"/>
              <a:t>Careerforce’s</a:t>
            </a:r>
            <a:r>
              <a:rPr lang="en-US" sz="3000" dirty="0"/>
              <a:t> Community Client Care</a:t>
            </a:r>
            <a:endParaRPr lang="en-NZ" sz="9900" dirty="0"/>
          </a:p>
        </p:txBody>
      </p:sp>
      <p:sp>
        <p:nvSpPr>
          <p:cNvPr id="5" name="Rectangle 3">
            <a:extLst>
              <a:ext uri="{FF2B5EF4-FFF2-40B4-BE49-F238E27FC236}">
                <a16:creationId xmlns:a16="http://schemas.microsoft.com/office/drawing/2014/main" id="{C39F0E6A-2C63-40DE-9AEA-E6F7E4015D60}"/>
              </a:ext>
            </a:extLst>
          </p:cNvPr>
          <p:cNvSpPr>
            <a:spLocks noChangeArrowheads="1"/>
          </p:cNvSpPr>
          <p:nvPr/>
        </p:nvSpPr>
        <p:spPr bwMode="auto">
          <a:xfrm>
            <a:off x="347620" y="2601934"/>
            <a:ext cx="2770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a:endParaRPr lang="en-NZ" sz="2700">
              <a:solidFill>
                <a:prstClr val="black"/>
              </a:solidFill>
              <a:latin typeface="Calibri" panose="020F0502020204030204"/>
            </a:endParaRPr>
          </a:p>
        </p:txBody>
      </p:sp>
      <p:sp>
        <p:nvSpPr>
          <p:cNvPr id="6" name="Rectangle 4">
            <a:extLst>
              <a:ext uri="{FF2B5EF4-FFF2-40B4-BE49-F238E27FC236}">
                <a16:creationId xmlns:a16="http://schemas.microsoft.com/office/drawing/2014/main" id="{F7F6B7C6-7E13-474E-97A6-DEB602DE5074}"/>
              </a:ext>
            </a:extLst>
          </p:cNvPr>
          <p:cNvSpPr>
            <a:spLocks noChangeArrowheads="1"/>
          </p:cNvSpPr>
          <p:nvPr/>
        </p:nvSpPr>
        <p:spPr bwMode="auto">
          <a:xfrm>
            <a:off x="347620" y="2944834"/>
            <a:ext cx="2770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a:endParaRPr lang="en-NZ" sz="2700">
              <a:solidFill>
                <a:prstClr val="black"/>
              </a:solidFill>
              <a:latin typeface="Calibri" panose="020F0502020204030204"/>
            </a:endParaRPr>
          </a:p>
        </p:txBody>
      </p:sp>
      <p:sp>
        <p:nvSpPr>
          <p:cNvPr id="7" name="Rectangle 2">
            <a:extLst>
              <a:ext uri="{FF2B5EF4-FFF2-40B4-BE49-F238E27FC236}">
                <a16:creationId xmlns:a16="http://schemas.microsoft.com/office/drawing/2014/main" id="{3120A810-2516-4BDD-B764-8EB5E192F33F}"/>
              </a:ext>
            </a:extLst>
          </p:cNvPr>
          <p:cNvSpPr>
            <a:spLocks noChangeArrowheads="1"/>
          </p:cNvSpPr>
          <p:nvPr/>
        </p:nvSpPr>
        <p:spPr bwMode="auto">
          <a:xfrm>
            <a:off x="1808006" y="2066899"/>
            <a:ext cx="3822578"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pPr>
            <a:r>
              <a:rPr lang="en-NZ" altLang="en-US" sz="1650" b="1" dirty="0" err="1">
                <a:solidFill>
                  <a:prstClr val="black"/>
                </a:solidFill>
                <a:latin typeface="Arial" panose="020B0604020202020204" pitchFamily="34" charset="0"/>
                <a:ea typeface="Times New Roman" panose="02020603050405020304" pitchFamily="18" charset="0"/>
                <a:cs typeface="Arial" panose="020B0604020202020204" pitchFamily="34" charset="0"/>
              </a:rPr>
              <a:t>Careerforce</a:t>
            </a:r>
            <a:r>
              <a:rPr lang="en-NZ" altLang="en-US" sz="1650" b="1" dirty="0">
                <a:solidFill>
                  <a:prstClr val="black"/>
                </a:solidFill>
                <a:latin typeface="Arial" panose="020B0604020202020204" pitchFamily="34" charset="0"/>
                <a:ea typeface="Times New Roman" panose="02020603050405020304" pitchFamily="18" charset="0"/>
                <a:cs typeface="Arial" panose="020B0604020202020204" pitchFamily="34" charset="0"/>
              </a:rPr>
              <a:t> Apprenticeships - 2021</a:t>
            </a:r>
            <a:endParaRPr lang="en-NZ" altLang="en-US" sz="1200" dirty="0">
              <a:solidFill>
                <a:prstClr val="black"/>
              </a:solidFill>
              <a:latin typeface="Calibri" panose="020F0502020204030204"/>
            </a:endParaRPr>
          </a:p>
        </p:txBody>
      </p:sp>
      <p:pic>
        <p:nvPicPr>
          <p:cNvPr id="3073" name="Picture 2">
            <a:extLst>
              <a:ext uri="{FF2B5EF4-FFF2-40B4-BE49-F238E27FC236}">
                <a16:creationId xmlns:a16="http://schemas.microsoft.com/office/drawing/2014/main" id="{C1D66C08-4BEC-4D28-A97C-0C41A5EC4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052" y="2463422"/>
            <a:ext cx="4352487" cy="429429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4">
            <a:extLst>
              <a:ext uri="{FF2B5EF4-FFF2-40B4-BE49-F238E27FC236}">
                <a16:creationId xmlns:a16="http://schemas.microsoft.com/office/drawing/2014/main" id="{3C152B1C-BA91-4F4E-A2EA-1CEFFF72A93F}"/>
              </a:ext>
            </a:extLst>
          </p:cNvPr>
          <p:cNvSpPr>
            <a:spLocks noChangeArrowheads="1"/>
          </p:cNvSpPr>
          <p:nvPr/>
        </p:nvSpPr>
        <p:spPr bwMode="auto">
          <a:xfrm>
            <a:off x="11736094" y="2069743"/>
            <a:ext cx="3557759"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pPr>
            <a:r>
              <a:rPr lang="en-NZ" altLang="en-US" sz="1650" b="1" dirty="0" err="1">
                <a:solidFill>
                  <a:prstClr val="black"/>
                </a:solidFill>
                <a:latin typeface="Arial" panose="020B0604020202020204" pitchFamily="34" charset="0"/>
                <a:ea typeface="Times New Roman" panose="02020603050405020304" pitchFamily="18" charset="0"/>
                <a:cs typeface="Arial" panose="020B0604020202020204" pitchFamily="34" charset="0"/>
              </a:rPr>
              <a:t>Careerforce</a:t>
            </a:r>
            <a:r>
              <a:rPr lang="en-NZ" altLang="en-US" sz="1650" b="1" dirty="0">
                <a:solidFill>
                  <a:prstClr val="black"/>
                </a:solidFill>
                <a:latin typeface="Arial" panose="020B0604020202020204" pitchFamily="34" charset="0"/>
                <a:ea typeface="Times New Roman" panose="02020603050405020304" pitchFamily="18" charset="0"/>
                <a:cs typeface="Arial" panose="020B0604020202020204" pitchFamily="34" charset="0"/>
              </a:rPr>
              <a:t> Traineeships – 2021</a:t>
            </a:r>
            <a:endParaRPr lang="en-NZ" altLang="en-US" sz="1200" dirty="0">
              <a:solidFill>
                <a:prstClr val="black"/>
              </a:solidFill>
              <a:latin typeface="Calibri" panose="020F0502020204030204"/>
            </a:endParaRPr>
          </a:p>
        </p:txBody>
      </p:sp>
      <p:pic>
        <p:nvPicPr>
          <p:cNvPr id="3075" name="Picture 12">
            <a:extLst>
              <a:ext uri="{FF2B5EF4-FFF2-40B4-BE49-F238E27FC236}">
                <a16:creationId xmlns:a16="http://schemas.microsoft.com/office/drawing/2014/main" id="{95BBA935-4AE8-4BEA-9FD7-3F07F8F6A1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38650" y="2463422"/>
            <a:ext cx="4352646" cy="429429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61820E8-4AAE-4300-A38C-3E8C04ABBB37}"/>
              </a:ext>
            </a:extLst>
          </p:cNvPr>
          <p:cNvSpPr txBox="1"/>
          <p:nvPr/>
        </p:nvSpPr>
        <p:spPr>
          <a:xfrm>
            <a:off x="9615163" y="6878429"/>
            <a:ext cx="8270715" cy="2677656"/>
          </a:xfrm>
          <a:prstGeom prst="rect">
            <a:avLst/>
          </a:prstGeom>
          <a:noFill/>
        </p:spPr>
        <p:txBody>
          <a:bodyPr wrap="square" rtlCol="0">
            <a:spAutoFit/>
          </a:bodyPr>
          <a:lstStyle/>
          <a:p>
            <a:pPr defTabSz="1371600"/>
            <a:r>
              <a:rPr lang="en-NZ" sz="2100" dirty="0">
                <a:solidFill>
                  <a:prstClr val="black"/>
                </a:solidFill>
                <a:latin typeface="Arial" panose="020B0604020202020204" pitchFamily="34" charset="0"/>
                <a:ea typeface="Times New Roman" panose="02020603050405020304" pitchFamily="18" charset="0"/>
              </a:rPr>
              <a:t>Over the years, related Industry Associations have expressed unhappiness with the state of industry training, and pointed the finger at the ITO, perhaps unfairly due to chronic labour shortages that an ITO cannot resolve, and wider industrial issues. It will be some time before those advocates’ high hopes for Te </a:t>
            </a:r>
            <a:r>
              <a:rPr lang="en-NZ" sz="2100" dirty="0" err="1">
                <a:solidFill>
                  <a:prstClr val="black"/>
                </a:solidFill>
                <a:latin typeface="Arial" panose="020B0604020202020204" pitchFamily="34" charset="0"/>
                <a:ea typeface="Times New Roman" panose="02020603050405020304" pitchFamily="18" charset="0"/>
              </a:rPr>
              <a:t>Pūkenga</a:t>
            </a:r>
            <a:r>
              <a:rPr lang="en-NZ" sz="2100" dirty="0">
                <a:solidFill>
                  <a:prstClr val="black"/>
                </a:solidFill>
                <a:latin typeface="Arial" panose="020B0604020202020204" pitchFamily="34" charset="0"/>
                <a:ea typeface="Times New Roman" panose="02020603050405020304" pitchFamily="18" charset="0"/>
              </a:rPr>
              <a:t> management and support will be realised, given that this training has traditionally operated as a 100 percent workplace model, with no polytechnic involvement.</a:t>
            </a:r>
          </a:p>
        </p:txBody>
      </p:sp>
      <p:grpSp>
        <p:nvGrpSpPr>
          <p:cNvPr id="11" name="Group 2">
            <a:extLst>
              <a:ext uri="{FF2B5EF4-FFF2-40B4-BE49-F238E27FC236}">
                <a16:creationId xmlns:a16="http://schemas.microsoft.com/office/drawing/2014/main" id="{7D9148BB-7F20-4073-8DA7-FF3CD2B169A6}"/>
              </a:ext>
            </a:extLst>
          </p:cNvPr>
          <p:cNvGrpSpPr/>
          <p:nvPr/>
        </p:nvGrpSpPr>
        <p:grpSpPr>
          <a:xfrm>
            <a:off x="2" y="1141520"/>
            <a:ext cx="15481619" cy="839796"/>
            <a:chOff x="0" y="0"/>
            <a:chExt cx="4077463" cy="221181"/>
          </a:xfrm>
        </p:grpSpPr>
        <p:sp>
          <p:nvSpPr>
            <p:cNvPr id="12" name="Freeform 3">
              <a:extLst>
                <a:ext uri="{FF2B5EF4-FFF2-40B4-BE49-F238E27FC236}">
                  <a16:creationId xmlns:a16="http://schemas.microsoft.com/office/drawing/2014/main" id="{079BA547-50DF-408C-B882-DA72D8968349}"/>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13" name="TextBox 4">
              <a:extLst>
                <a:ext uri="{FF2B5EF4-FFF2-40B4-BE49-F238E27FC236}">
                  <a16:creationId xmlns:a16="http://schemas.microsoft.com/office/drawing/2014/main" id="{83CF9727-13FB-4B38-9077-47872491FBBC}"/>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4" name="TextBox 5">
            <a:extLst>
              <a:ext uri="{FF2B5EF4-FFF2-40B4-BE49-F238E27FC236}">
                <a16:creationId xmlns:a16="http://schemas.microsoft.com/office/drawing/2014/main" id="{822880D0-32D3-4813-B589-C935BE2430C4}"/>
              </a:ext>
            </a:extLst>
          </p:cNvPr>
          <p:cNvSpPr txBox="1"/>
          <p:nvPr/>
        </p:nvSpPr>
        <p:spPr>
          <a:xfrm>
            <a:off x="1028702" y="1145493"/>
            <a:ext cx="14452919" cy="682174"/>
          </a:xfrm>
          <a:prstGeom prst="rect">
            <a:avLst/>
          </a:prstGeom>
        </p:spPr>
        <p:txBody>
          <a:bodyPr lIns="0" tIns="0" rIns="0" bIns="0" rtlCol="0" anchor="t">
            <a:spAutoFit/>
          </a:bodyPr>
          <a:lstStyle/>
          <a:p>
            <a:pPr defTabSz="1371600">
              <a:lnSpc>
                <a:spcPts val="5600"/>
              </a:lnSpc>
            </a:pPr>
            <a:r>
              <a:rPr lang="en-US" sz="3999" dirty="0" err="1">
                <a:solidFill>
                  <a:srgbClr val="F8F4EF"/>
                </a:solidFill>
                <a:latin typeface="Poppins Medium Bold"/>
              </a:rPr>
              <a:t>Careerforce’s</a:t>
            </a:r>
            <a:r>
              <a:rPr lang="en-US" sz="3999" dirty="0">
                <a:solidFill>
                  <a:srgbClr val="F8F4EF"/>
                </a:solidFill>
                <a:latin typeface="Poppins Medium Bold"/>
              </a:rPr>
              <a:t> Community Client Care</a:t>
            </a:r>
          </a:p>
        </p:txBody>
      </p:sp>
      <p:sp>
        <p:nvSpPr>
          <p:cNvPr id="15" name="TextBox 6">
            <a:extLst>
              <a:ext uri="{FF2B5EF4-FFF2-40B4-BE49-F238E27FC236}">
                <a16:creationId xmlns:a16="http://schemas.microsoft.com/office/drawing/2014/main" id="{DD9CBAB9-EBBB-482C-9F91-F533AAD55B6E}"/>
              </a:ext>
            </a:extLst>
          </p:cNvPr>
          <p:cNvSpPr txBox="1"/>
          <p:nvPr/>
        </p:nvSpPr>
        <p:spPr>
          <a:xfrm>
            <a:off x="1028701" y="31115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We are hoping to build on previous initiatives such as</a:t>
            </a:r>
          </a:p>
        </p:txBody>
      </p:sp>
      <p:sp>
        <p:nvSpPr>
          <p:cNvPr id="16" name="TextBox 15">
            <a:extLst>
              <a:ext uri="{FF2B5EF4-FFF2-40B4-BE49-F238E27FC236}">
                <a16:creationId xmlns:a16="http://schemas.microsoft.com/office/drawing/2014/main" id="{84C204ED-9ED5-4094-8263-B8977B587620}"/>
              </a:ext>
            </a:extLst>
          </p:cNvPr>
          <p:cNvSpPr txBox="1"/>
          <p:nvPr/>
        </p:nvSpPr>
        <p:spPr>
          <a:xfrm>
            <a:off x="1043822" y="6840587"/>
            <a:ext cx="7700078" cy="3323987"/>
          </a:xfrm>
          <a:prstGeom prst="rect">
            <a:avLst/>
          </a:prstGeom>
          <a:noFill/>
        </p:spPr>
        <p:txBody>
          <a:bodyPr wrap="square" rtlCol="0">
            <a:spAutoFit/>
          </a:bodyPr>
          <a:lstStyle/>
          <a:p>
            <a:pPr defTabSz="1371600"/>
            <a:r>
              <a:rPr lang="en-NZ" sz="2100" dirty="0" err="1">
                <a:solidFill>
                  <a:prstClr val="black"/>
                </a:solidFill>
                <a:latin typeface="Arial" panose="020B0604020202020204" pitchFamily="34" charset="0"/>
                <a:ea typeface="Times New Roman" panose="02020603050405020304" pitchFamily="18" charset="0"/>
              </a:rPr>
              <a:t>Careerforce’s</a:t>
            </a:r>
            <a:r>
              <a:rPr lang="en-NZ" sz="2100" dirty="0">
                <a:solidFill>
                  <a:prstClr val="black"/>
                </a:solidFill>
                <a:latin typeface="Arial" panose="020B0604020202020204" pitchFamily="34" charset="0"/>
                <a:ea typeface="Times New Roman" panose="02020603050405020304" pitchFamily="18" charset="0"/>
              </a:rPr>
              <a:t> “Community Client Care” learners - which account for 83% of its apprenticeships and 74% of its traineeships – have transferred to Te </a:t>
            </a:r>
            <a:r>
              <a:rPr lang="en-NZ" sz="2100" dirty="0" err="1">
                <a:solidFill>
                  <a:prstClr val="black"/>
                </a:solidFill>
                <a:latin typeface="Arial" panose="020B0604020202020204" pitchFamily="34" charset="0"/>
                <a:ea typeface="Times New Roman" panose="02020603050405020304" pitchFamily="18" charset="0"/>
              </a:rPr>
              <a:t>Pūkenga</a:t>
            </a:r>
            <a:r>
              <a:rPr lang="en-NZ" sz="2100" dirty="0">
                <a:solidFill>
                  <a:prstClr val="black"/>
                </a:solidFill>
                <a:latin typeface="Arial" panose="020B0604020202020204" pitchFamily="34" charset="0"/>
                <a:ea typeface="Times New Roman" panose="02020603050405020304" pitchFamily="18" charset="0"/>
              </a:rPr>
              <a:t>.  </a:t>
            </a:r>
            <a:r>
              <a:rPr lang="en-NZ" sz="2100" dirty="0" err="1">
                <a:solidFill>
                  <a:prstClr val="black"/>
                </a:solidFill>
                <a:latin typeface="Arial" panose="020B0604020202020204" pitchFamily="34" charset="0"/>
                <a:ea typeface="Times New Roman" panose="02020603050405020304" pitchFamily="18" charset="0"/>
              </a:rPr>
              <a:t>Careerforce’s</a:t>
            </a:r>
            <a:r>
              <a:rPr lang="en-NZ" sz="2100" dirty="0">
                <a:solidFill>
                  <a:prstClr val="black"/>
                </a:solidFill>
                <a:latin typeface="Arial" panose="020B0604020202020204" pitchFamily="34" charset="0"/>
                <a:ea typeface="Times New Roman" panose="02020603050405020304" pitchFamily="18" charset="0"/>
              </a:rPr>
              <a:t> enrolments show a greater geographic spread than course-based provision, and make up the lion’s share of the training for the aged care industry.  There is a notable and interesting overrepresentation at the top of the south, proportionate to the local population, however, as noted, these regions are still focussed on the need to attract more trained workers in health and aged care. </a:t>
            </a:r>
          </a:p>
        </p:txBody>
      </p:sp>
      <p:grpSp>
        <p:nvGrpSpPr>
          <p:cNvPr id="23" name="Group 10">
            <a:extLst>
              <a:ext uri="{FF2B5EF4-FFF2-40B4-BE49-F238E27FC236}">
                <a16:creationId xmlns:a16="http://schemas.microsoft.com/office/drawing/2014/main" id="{49DC4877-2E20-4BA6-B065-668918E5E793}"/>
              </a:ext>
            </a:extLst>
          </p:cNvPr>
          <p:cNvGrpSpPr/>
          <p:nvPr/>
        </p:nvGrpSpPr>
        <p:grpSpPr>
          <a:xfrm>
            <a:off x="1493731" y="6716378"/>
            <a:ext cx="4439822" cy="82686"/>
            <a:chOff x="0" y="0"/>
            <a:chExt cx="1857159" cy="152400"/>
          </a:xfrm>
        </p:grpSpPr>
        <p:sp>
          <p:nvSpPr>
            <p:cNvPr id="24" name="Freeform 11">
              <a:extLst>
                <a:ext uri="{FF2B5EF4-FFF2-40B4-BE49-F238E27FC236}">
                  <a16:creationId xmlns:a16="http://schemas.microsoft.com/office/drawing/2014/main" id="{41C4C0CA-E62A-44E8-8643-5E4E1EC6C7A5}"/>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25" name="Group 10">
            <a:extLst>
              <a:ext uri="{FF2B5EF4-FFF2-40B4-BE49-F238E27FC236}">
                <a16:creationId xmlns:a16="http://schemas.microsoft.com/office/drawing/2014/main" id="{6A3F34DB-4AE2-4E99-84E1-EAC448A39581}"/>
              </a:ext>
            </a:extLst>
          </p:cNvPr>
          <p:cNvGrpSpPr/>
          <p:nvPr/>
        </p:nvGrpSpPr>
        <p:grpSpPr>
          <a:xfrm>
            <a:off x="1493731" y="2417682"/>
            <a:ext cx="4433918" cy="97251"/>
            <a:chOff x="0" y="0"/>
            <a:chExt cx="1857159" cy="152400"/>
          </a:xfrm>
        </p:grpSpPr>
        <p:sp>
          <p:nvSpPr>
            <p:cNvPr id="26" name="Freeform 11">
              <a:extLst>
                <a:ext uri="{FF2B5EF4-FFF2-40B4-BE49-F238E27FC236}">
                  <a16:creationId xmlns:a16="http://schemas.microsoft.com/office/drawing/2014/main" id="{2D4ADAF1-7F55-4536-806A-56645F014BBB}"/>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27" name="Group 10">
            <a:extLst>
              <a:ext uri="{FF2B5EF4-FFF2-40B4-BE49-F238E27FC236}">
                <a16:creationId xmlns:a16="http://schemas.microsoft.com/office/drawing/2014/main" id="{0779CEC2-5897-4DD2-9E49-38A883429F6E}"/>
              </a:ext>
            </a:extLst>
          </p:cNvPr>
          <p:cNvGrpSpPr/>
          <p:nvPr/>
        </p:nvGrpSpPr>
        <p:grpSpPr>
          <a:xfrm rot="5400000" flipV="1">
            <a:off x="3754498" y="4553413"/>
            <a:ext cx="4277726" cy="68579"/>
            <a:chOff x="0" y="0"/>
            <a:chExt cx="1857159" cy="152400"/>
          </a:xfrm>
        </p:grpSpPr>
        <p:sp>
          <p:nvSpPr>
            <p:cNvPr id="28" name="Freeform 11">
              <a:extLst>
                <a:ext uri="{FF2B5EF4-FFF2-40B4-BE49-F238E27FC236}">
                  <a16:creationId xmlns:a16="http://schemas.microsoft.com/office/drawing/2014/main" id="{3E86DB79-9FEF-4F9A-B6E5-380DC66EDE53}"/>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29" name="Group 10">
            <a:extLst>
              <a:ext uri="{FF2B5EF4-FFF2-40B4-BE49-F238E27FC236}">
                <a16:creationId xmlns:a16="http://schemas.microsoft.com/office/drawing/2014/main" id="{13BDDA9A-D56E-46E7-AC13-950D2DD6376D}"/>
              </a:ext>
            </a:extLst>
          </p:cNvPr>
          <p:cNvGrpSpPr/>
          <p:nvPr/>
        </p:nvGrpSpPr>
        <p:grpSpPr>
          <a:xfrm rot="5400000">
            <a:off x="-610526" y="4526334"/>
            <a:ext cx="4294302" cy="85785"/>
            <a:chOff x="0" y="0"/>
            <a:chExt cx="1857159" cy="152400"/>
          </a:xfrm>
        </p:grpSpPr>
        <p:sp>
          <p:nvSpPr>
            <p:cNvPr id="30" name="Freeform 11">
              <a:extLst>
                <a:ext uri="{FF2B5EF4-FFF2-40B4-BE49-F238E27FC236}">
                  <a16:creationId xmlns:a16="http://schemas.microsoft.com/office/drawing/2014/main" id="{A185B252-6603-440B-8FBA-7CC75A5689BE}"/>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31" name="Group 10">
            <a:extLst>
              <a:ext uri="{FF2B5EF4-FFF2-40B4-BE49-F238E27FC236}">
                <a16:creationId xmlns:a16="http://schemas.microsoft.com/office/drawing/2014/main" id="{D851BAF7-72D6-4457-8212-1E9BB29705D4}"/>
              </a:ext>
            </a:extLst>
          </p:cNvPr>
          <p:cNvGrpSpPr/>
          <p:nvPr/>
        </p:nvGrpSpPr>
        <p:grpSpPr>
          <a:xfrm>
            <a:off x="11315099" y="6700632"/>
            <a:ext cx="4439822" cy="82686"/>
            <a:chOff x="0" y="0"/>
            <a:chExt cx="1857159" cy="152400"/>
          </a:xfrm>
        </p:grpSpPr>
        <p:sp>
          <p:nvSpPr>
            <p:cNvPr id="32" name="Freeform 11">
              <a:extLst>
                <a:ext uri="{FF2B5EF4-FFF2-40B4-BE49-F238E27FC236}">
                  <a16:creationId xmlns:a16="http://schemas.microsoft.com/office/drawing/2014/main" id="{23288A53-B638-48D5-8BC5-D8408A021861}"/>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33" name="Group 10">
            <a:extLst>
              <a:ext uri="{FF2B5EF4-FFF2-40B4-BE49-F238E27FC236}">
                <a16:creationId xmlns:a16="http://schemas.microsoft.com/office/drawing/2014/main" id="{0F539C3D-FEF6-497D-9FB8-B8D55F184078}"/>
              </a:ext>
            </a:extLst>
          </p:cNvPr>
          <p:cNvGrpSpPr/>
          <p:nvPr/>
        </p:nvGrpSpPr>
        <p:grpSpPr>
          <a:xfrm>
            <a:off x="11315099" y="2401937"/>
            <a:ext cx="4433918" cy="97251"/>
            <a:chOff x="0" y="0"/>
            <a:chExt cx="1857159" cy="152400"/>
          </a:xfrm>
        </p:grpSpPr>
        <p:sp>
          <p:nvSpPr>
            <p:cNvPr id="34" name="Freeform 11">
              <a:extLst>
                <a:ext uri="{FF2B5EF4-FFF2-40B4-BE49-F238E27FC236}">
                  <a16:creationId xmlns:a16="http://schemas.microsoft.com/office/drawing/2014/main" id="{46FF615F-C824-4514-A033-09F7D8AFF753}"/>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35" name="Group 10">
            <a:extLst>
              <a:ext uri="{FF2B5EF4-FFF2-40B4-BE49-F238E27FC236}">
                <a16:creationId xmlns:a16="http://schemas.microsoft.com/office/drawing/2014/main" id="{B2CE327A-BF0C-40CA-AA44-A725F4D292B4}"/>
              </a:ext>
            </a:extLst>
          </p:cNvPr>
          <p:cNvGrpSpPr/>
          <p:nvPr/>
        </p:nvGrpSpPr>
        <p:grpSpPr>
          <a:xfrm rot="5400000" flipV="1">
            <a:off x="13575866" y="4537667"/>
            <a:ext cx="4277726" cy="68579"/>
            <a:chOff x="0" y="0"/>
            <a:chExt cx="1857159" cy="152400"/>
          </a:xfrm>
        </p:grpSpPr>
        <p:sp>
          <p:nvSpPr>
            <p:cNvPr id="36" name="Freeform 11">
              <a:extLst>
                <a:ext uri="{FF2B5EF4-FFF2-40B4-BE49-F238E27FC236}">
                  <a16:creationId xmlns:a16="http://schemas.microsoft.com/office/drawing/2014/main" id="{266DF3D5-9BF2-4307-83F9-D17408FBECAB}"/>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grpSp>
        <p:nvGrpSpPr>
          <p:cNvPr id="37" name="Group 10">
            <a:extLst>
              <a:ext uri="{FF2B5EF4-FFF2-40B4-BE49-F238E27FC236}">
                <a16:creationId xmlns:a16="http://schemas.microsoft.com/office/drawing/2014/main" id="{A5033AE7-0626-4A1E-894C-327DC4851637}"/>
              </a:ext>
            </a:extLst>
          </p:cNvPr>
          <p:cNvGrpSpPr/>
          <p:nvPr/>
        </p:nvGrpSpPr>
        <p:grpSpPr>
          <a:xfrm rot="5400000">
            <a:off x="9210843" y="4510589"/>
            <a:ext cx="4294302" cy="85785"/>
            <a:chOff x="0" y="0"/>
            <a:chExt cx="1857159" cy="152400"/>
          </a:xfrm>
        </p:grpSpPr>
        <p:sp>
          <p:nvSpPr>
            <p:cNvPr id="38" name="Freeform 11">
              <a:extLst>
                <a:ext uri="{FF2B5EF4-FFF2-40B4-BE49-F238E27FC236}">
                  <a16:creationId xmlns:a16="http://schemas.microsoft.com/office/drawing/2014/main" id="{D3EF3A83-C501-4D04-9766-58E56D8A8B35}"/>
                </a:ext>
              </a:extLst>
            </p:cNvPr>
            <p:cNvSpPr/>
            <p:nvPr/>
          </p:nvSpPr>
          <p:spPr>
            <a:xfrm>
              <a:off x="0" y="0"/>
              <a:ext cx="1857159" cy="152400"/>
            </a:xfrm>
            <a:custGeom>
              <a:avLst/>
              <a:gdLst/>
              <a:ahLst/>
              <a:cxnLst/>
              <a:rect l="l" t="t" r="r" b="b"/>
              <a:pathLst>
                <a:path w="1857159" h="152400">
                  <a:moveTo>
                    <a:pt x="0" y="0"/>
                  </a:moveTo>
                  <a:lnTo>
                    <a:pt x="1857159" y="0"/>
                  </a:lnTo>
                  <a:lnTo>
                    <a:pt x="1857159" y="152400"/>
                  </a:lnTo>
                  <a:lnTo>
                    <a:pt x="0" y="152400"/>
                  </a:lnTo>
                  <a:close/>
                </a:path>
              </a:pathLst>
            </a:custGeom>
            <a:solidFill>
              <a:srgbClr val="203040"/>
            </a:solidFill>
          </p:spPr>
        </p:sp>
      </p:grpSp>
    </p:spTree>
    <p:extLst>
      <p:ext uri="{BB962C8B-B14F-4D97-AF65-F5344CB8AC3E}">
        <p14:creationId xmlns:p14="http://schemas.microsoft.com/office/powerpoint/2010/main" val="1323180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8">
            <a:extLst>
              <a:ext uri="{FF2B5EF4-FFF2-40B4-BE49-F238E27FC236}">
                <a16:creationId xmlns:a16="http://schemas.microsoft.com/office/drawing/2014/main" id="{AC5F4F16-8D77-494F-A0B6-26FF1CCAF31F}"/>
              </a:ext>
            </a:extLst>
          </p:cNvPr>
          <p:cNvGrpSpPr/>
          <p:nvPr/>
        </p:nvGrpSpPr>
        <p:grpSpPr>
          <a:xfrm>
            <a:off x="7067336" y="7166227"/>
            <a:ext cx="1835800" cy="1558673"/>
            <a:chOff x="0" y="0"/>
            <a:chExt cx="152400" cy="559917"/>
          </a:xfrm>
        </p:grpSpPr>
        <p:sp>
          <p:nvSpPr>
            <p:cNvPr id="23" name="Freeform 9">
              <a:extLst>
                <a:ext uri="{FF2B5EF4-FFF2-40B4-BE49-F238E27FC236}">
                  <a16:creationId xmlns:a16="http://schemas.microsoft.com/office/drawing/2014/main" id="{7A213A11-F711-4707-9FCB-5A734398078E}"/>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16" name="Group 6">
            <a:extLst>
              <a:ext uri="{FF2B5EF4-FFF2-40B4-BE49-F238E27FC236}">
                <a16:creationId xmlns:a16="http://schemas.microsoft.com/office/drawing/2014/main" id="{DB777E6B-DD24-40EF-A6AA-358FE4C8840B}"/>
              </a:ext>
            </a:extLst>
          </p:cNvPr>
          <p:cNvGrpSpPr/>
          <p:nvPr/>
        </p:nvGrpSpPr>
        <p:grpSpPr>
          <a:xfrm>
            <a:off x="-21578" y="0"/>
            <a:ext cx="1028700" cy="10287000"/>
            <a:chOff x="0" y="0"/>
            <a:chExt cx="375273" cy="3752725"/>
          </a:xfrm>
        </p:grpSpPr>
        <p:sp>
          <p:nvSpPr>
            <p:cNvPr id="17" name="Freeform 7">
              <a:extLst>
                <a:ext uri="{FF2B5EF4-FFF2-40B4-BE49-F238E27FC236}">
                  <a16:creationId xmlns:a16="http://schemas.microsoft.com/office/drawing/2014/main" id="{274BE73C-EB09-4D05-9969-062986530C40}"/>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14" name="Group 2">
            <a:extLst>
              <a:ext uri="{FF2B5EF4-FFF2-40B4-BE49-F238E27FC236}">
                <a16:creationId xmlns:a16="http://schemas.microsoft.com/office/drawing/2014/main" id="{09E610D8-64CA-4056-805D-1D5557A22E06}"/>
              </a:ext>
            </a:extLst>
          </p:cNvPr>
          <p:cNvGrpSpPr/>
          <p:nvPr/>
        </p:nvGrpSpPr>
        <p:grpSpPr>
          <a:xfrm>
            <a:off x="9146316" y="-3175"/>
            <a:ext cx="9144000" cy="10290176"/>
            <a:chOff x="0" y="0"/>
            <a:chExt cx="3335756" cy="3753884"/>
          </a:xfrm>
        </p:grpSpPr>
        <p:sp>
          <p:nvSpPr>
            <p:cNvPr id="15" name="Freeform 3">
              <a:extLst>
                <a:ext uri="{FF2B5EF4-FFF2-40B4-BE49-F238E27FC236}">
                  <a16:creationId xmlns:a16="http://schemas.microsoft.com/office/drawing/2014/main" id="{6C026CDA-F6B6-444D-B9C8-C58CE2EA1A58}"/>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20" name="Group 8">
            <a:extLst>
              <a:ext uri="{FF2B5EF4-FFF2-40B4-BE49-F238E27FC236}">
                <a16:creationId xmlns:a16="http://schemas.microsoft.com/office/drawing/2014/main" id="{49C59D95-9487-4DC4-8DEF-3A2861EEF687}"/>
              </a:ext>
            </a:extLst>
          </p:cNvPr>
          <p:cNvGrpSpPr/>
          <p:nvPr/>
        </p:nvGrpSpPr>
        <p:grpSpPr>
          <a:xfrm>
            <a:off x="1143000" y="3432427"/>
            <a:ext cx="1835800" cy="1558673"/>
            <a:chOff x="0" y="0"/>
            <a:chExt cx="152400" cy="559917"/>
          </a:xfrm>
        </p:grpSpPr>
        <p:sp>
          <p:nvSpPr>
            <p:cNvPr id="21" name="Freeform 9">
              <a:extLst>
                <a:ext uri="{FF2B5EF4-FFF2-40B4-BE49-F238E27FC236}">
                  <a16:creationId xmlns:a16="http://schemas.microsoft.com/office/drawing/2014/main" id="{2745E1E0-E65D-413D-8833-EC57E93221BE}"/>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18" name="Group 8">
            <a:extLst>
              <a:ext uri="{FF2B5EF4-FFF2-40B4-BE49-F238E27FC236}">
                <a16:creationId xmlns:a16="http://schemas.microsoft.com/office/drawing/2014/main" id="{A152C91E-1099-4C99-BEC0-2FE10C94502C}"/>
              </a:ext>
            </a:extLst>
          </p:cNvPr>
          <p:cNvGrpSpPr/>
          <p:nvPr/>
        </p:nvGrpSpPr>
        <p:grpSpPr>
          <a:xfrm>
            <a:off x="17897648" y="8801100"/>
            <a:ext cx="404438" cy="1485900"/>
            <a:chOff x="0" y="0"/>
            <a:chExt cx="152400" cy="559917"/>
          </a:xfrm>
        </p:grpSpPr>
        <p:sp>
          <p:nvSpPr>
            <p:cNvPr id="19" name="Freeform 9">
              <a:extLst>
                <a:ext uri="{FF2B5EF4-FFF2-40B4-BE49-F238E27FC236}">
                  <a16:creationId xmlns:a16="http://schemas.microsoft.com/office/drawing/2014/main" id="{D8565902-6859-4A3D-85DD-1EB13969829D}"/>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sp>
        <p:nvSpPr>
          <p:cNvPr id="6" name="Rectangle 4">
            <a:extLst>
              <a:ext uri="{FF2B5EF4-FFF2-40B4-BE49-F238E27FC236}">
                <a16:creationId xmlns:a16="http://schemas.microsoft.com/office/drawing/2014/main" id="{F7F6B7C6-7E13-474E-97A6-DEB602DE5074}"/>
              </a:ext>
            </a:extLst>
          </p:cNvPr>
          <p:cNvSpPr>
            <a:spLocks noChangeArrowheads="1"/>
          </p:cNvSpPr>
          <p:nvPr/>
        </p:nvSpPr>
        <p:spPr bwMode="auto">
          <a:xfrm>
            <a:off x="347620" y="2944834"/>
            <a:ext cx="2770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a:endParaRPr lang="en-NZ" sz="2700">
              <a:solidFill>
                <a:prstClr val="black"/>
              </a:solidFill>
              <a:latin typeface="Calibri" panose="020F0502020204030204"/>
            </a:endParaRPr>
          </a:p>
        </p:txBody>
      </p:sp>
      <p:sp>
        <p:nvSpPr>
          <p:cNvPr id="3" name="TextBox 2">
            <a:extLst>
              <a:ext uri="{FF2B5EF4-FFF2-40B4-BE49-F238E27FC236}">
                <a16:creationId xmlns:a16="http://schemas.microsoft.com/office/drawing/2014/main" id="{E9186960-7807-4B4C-B933-7F60D68F9B90}"/>
              </a:ext>
            </a:extLst>
          </p:cNvPr>
          <p:cNvSpPr txBox="1"/>
          <p:nvPr/>
        </p:nvSpPr>
        <p:spPr>
          <a:xfrm>
            <a:off x="9385443" y="2612237"/>
            <a:ext cx="8554938" cy="6748001"/>
          </a:xfrm>
          <a:prstGeom prst="rect">
            <a:avLst/>
          </a:prstGeom>
          <a:noFill/>
        </p:spPr>
        <p:txBody>
          <a:bodyPr wrap="square" rtlCol="0">
            <a:spAutoFit/>
          </a:bodyPr>
          <a:lstStyle/>
          <a:p>
            <a:pPr defTabSz="1371600"/>
            <a:r>
              <a:rPr lang="en-NZ" sz="2100" dirty="0">
                <a:solidFill>
                  <a:prstClr val="black"/>
                </a:solidFill>
                <a:latin typeface="Arial" panose="020B0604020202020204" pitchFamily="34" charset="0"/>
                <a:ea typeface="Times New Roman" panose="02020603050405020304" pitchFamily="18" charset="0"/>
              </a:rPr>
              <a:t>The nursing enrolments in </a:t>
            </a:r>
            <a:r>
              <a:rPr lang="en-NZ" sz="2100" dirty="0" err="1">
                <a:solidFill>
                  <a:prstClr val="black"/>
                </a:solidFill>
                <a:latin typeface="Arial" panose="020B0604020202020204" pitchFamily="34" charset="0"/>
                <a:ea typeface="Times New Roman" panose="02020603050405020304" pitchFamily="18" charset="0"/>
              </a:rPr>
              <a:t>Careerforce</a:t>
            </a:r>
            <a:r>
              <a:rPr lang="en-NZ" sz="2100" dirty="0">
                <a:solidFill>
                  <a:prstClr val="black"/>
                </a:solidFill>
                <a:latin typeface="Arial" panose="020B0604020202020204" pitchFamily="34" charset="0"/>
                <a:ea typeface="Times New Roman" panose="02020603050405020304" pitchFamily="18" charset="0"/>
              </a:rPr>
              <a:t> reflect a partial overlap, and only a proportion will end up specifically in Aged Care roles.  </a:t>
            </a:r>
            <a:r>
              <a:rPr lang="en-NZ" sz="2100" dirty="0" err="1">
                <a:solidFill>
                  <a:prstClr val="black"/>
                </a:solidFill>
                <a:latin typeface="Arial" panose="020B0604020202020204" pitchFamily="34" charset="0"/>
                <a:ea typeface="Times New Roman" panose="02020603050405020304" pitchFamily="18" charset="0"/>
              </a:rPr>
              <a:t>Careerforce’s</a:t>
            </a:r>
            <a:r>
              <a:rPr lang="en-NZ" sz="2100" dirty="0">
                <a:solidFill>
                  <a:prstClr val="black"/>
                </a:solidFill>
                <a:latin typeface="Arial" panose="020B0604020202020204" pitchFamily="34" charset="0"/>
                <a:ea typeface="Times New Roman" panose="02020603050405020304" pitchFamily="18" charset="0"/>
              </a:rPr>
              <a:t> transition option to ‘lift and shift’ into Te </a:t>
            </a:r>
            <a:r>
              <a:rPr lang="en-NZ" sz="2100" dirty="0" err="1">
                <a:solidFill>
                  <a:prstClr val="black"/>
                </a:solidFill>
                <a:latin typeface="Arial" panose="020B0604020202020204" pitchFamily="34" charset="0"/>
                <a:ea typeface="Times New Roman" panose="02020603050405020304" pitchFamily="18" charset="0"/>
              </a:rPr>
              <a:t>Pūkenga</a:t>
            </a:r>
            <a:r>
              <a:rPr lang="en-NZ" sz="2100" dirty="0">
                <a:solidFill>
                  <a:prstClr val="black"/>
                </a:solidFill>
                <a:latin typeface="Arial" panose="020B0604020202020204" pitchFamily="34" charset="0"/>
                <a:ea typeface="Times New Roman" panose="02020603050405020304" pitchFamily="18" charset="0"/>
              </a:rPr>
              <a:t> has been welcomed by some in the industry but it’s worth noting there was no </a:t>
            </a:r>
            <a:r>
              <a:rPr lang="en-NZ" sz="2100" b="1" dirty="0">
                <a:solidFill>
                  <a:prstClr val="black"/>
                </a:solidFill>
                <a:latin typeface="Arial" panose="020B0604020202020204" pitchFamily="34" charset="0"/>
                <a:ea typeface="Times New Roman" panose="02020603050405020304" pitchFamily="18" charset="0"/>
              </a:rPr>
              <a:t>Polytechnic involvement in </a:t>
            </a:r>
            <a:r>
              <a:rPr lang="en-NZ" sz="2100" b="1" dirty="0" err="1">
                <a:solidFill>
                  <a:prstClr val="black"/>
                </a:solidFill>
                <a:latin typeface="Arial" panose="020B0604020202020204" pitchFamily="34" charset="0"/>
                <a:ea typeface="Times New Roman" panose="02020603050405020304" pitchFamily="18" charset="0"/>
              </a:rPr>
              <a:t>Careerforce</a:t>
            </a:r>
            <a:r>
              <a:rPr lang="en-NZ" sz="2100" b="1" dirty="0">
                <a:solidFill>
                  <a:prstClr val="black"/>
                </a:solidFill>
                <a:latin typeface="Arial" panose="020B0604020202020204" pitchFamily="34" charset="0"/>
                <a:ea typeface="Times New Roman" panose="02020603050405020304" pitchFamily="18" charset="0"/>
              </a:rPr>
              <a:t> training, as a 100% on-job model, </a:t>
            </a:r>
            <a:r>
              <a:rPr lang="en-NZ" sz="2100" dirty="0">
                <a:solidFill>
                  <a:prstClr val="black"/>
                </a:solidFill>
                <a:latin typeface="Arial" panose="020B0604020202020204" pitchFamily="34" charset="0"/>
                <a:ea typeface="Times New Roman" panose="02020603050405020304" pitchFamily="18" charset="0"/>
              </a:rPr>
              <a:t>with entirely workplace-led assessment.  It seems very unlikely that the industry – with several smaller but notably a few very large employers – would warm to a model that requires more off-job training.  </a:t>
            </a:r>
          </a:p>
          <a:p>
            <a:pPr defTabSz="1371600"/>
            <a:r>
              <a:rPr lang="en-NZ" sz="2100" dirty="0">
                <a:solidFill>
                  <a:prstClr val="black"/>
                </a:solidFill>
                <a:latin typeface="Arial" panose="020B0604020202020204" pitchFamily="34" charset="0"/>
                <a:ea typeface="Times New Roman" panose="02020603050405020304" pitchFamily="18" charset="0"/>
              </a:rPr>
              <a:t> </a:t>
            </a:r>
          </a:p>
          <a:p>
            <a:pPr defTabSz="1371600"/>
            <a:r>
              <a:rPr lang="en-NZ" sz="2100" dirty="0">
                <a:solidFill>
                  <a:prstClr val="black"/>
                </a:solidFill>
                <a:latin typeface="Arial" panose="020B0604020202020204" pitchFamily="34" charset="0"/>
                <a:ea typeface="Times New Roman" panose="02020603050405020304" pitchFamily="18" charset="0"/>
              </a:rPr>
              <a:t>Demographics, Labour Market, undersupply, and the </a:t>
            </a:r>
            <a:r>
              <a:rPr lang="en-NZ" sz="2100" dirty="0" err="1">
                <a:solidFill>
                  <a:prstClr val="black"/>
                </a:solidFill>
                <a:latin typeface="Arial" panose="020B0604020202020204" pitchFamily="34" charset="0"/>
                <a:ea typeface="Times New Roman" panose="02020603050405020304" pitchFamily="18" charset="0"/>
              </a:rPr>
              <a:t>RoVE</a:t>
            </a:r>
            <a:r>
              <a:rPr lang="en-NZ" sz="2100" dirty="0">
                <a:solidFill>
                  <a:prstClr val="black"/>
                </a:solidFill>
                <a:latin typeface="Arial" panose="020B0604020202020204" pitchFamily="34" charset="0"/>
                <a:ea typeface="Times New Roman" panose="02020603050405020304" pitchFamily="18" charset="0"/>
              </a:rPr>
              <a:t> changes </a:t>
            </a:r>
            <a:r>
              <a:rPr lang="en-NZ" sz="2100" b="1" dirty="0">
                <a:solidFill>
                  <a:prstClr val="white"/>
                </a:solidFill>
                <a:latin typeface="Arial" panose="020B0604020202020204" pitchFamily="34" charset="0"/>
                <a:ea typeface="Times New Roman" panose="02020603050405020304" pitchFamily="18" charset="0"/>
              </a:rPr>
              <a:t>make a clear case to enter the Aged Care market</a:t>
            </a:r>
            <a:r>
              <a:rPr lang="en-NZ" sz="2100" b="1" dirty="0">
                <a:solidFill>
                  <a:schemeClr val="bg1"/>
                </a:solidFill>
                <a:latin typeface="Arial" panose="020B0604020202020204" pitchFamily="34" charset="0"/>
                <a:ea typeface="Times New Roman" panose="02020603050405020304" pitchFamily="18" charset="0"/>
              </a:rPr>
              <a:t>,</a:t>
            </a:r>
            <a:r>
              <a:rPr lang="en-NZ" sz="2100" dirty="0">
                <a:solidFill>
                  <a:prstClr val="black"/>
                </a:solidFill>
                <a:latin typeface="Arial" panose="020B0604020202020204" pitchFamily="34" charset="0"/>
                <a:ea typeface="Times New Roman" panose="02020603050405020304" pitchFamily="18" charset="0"/>
              </a:rPr>
              <a:t> particularly if it can reach (and train in and for) underserved regions.</a:t>
            </a:r>
          </a:p>
          <a:p>
            <a:pPr defTabSz="1371600"/>
            <a:r>
              <a:rPr lang="en-NZ" sz="2100" dirty="0">
                <a:solidFill>
                  <a:prstClr val="black"/>
                </a:solidFill>
                <a:latin typeface="Arial" panose="020B0604020202020204" pitchFamily="34" charset="0"/>
                <a:ea typeface="Times New Roman" panose="02020603050405020304" pitchFamily="18" charset="0"/>
              </a:rPr>
              <a:t> </a:t>
            </a:r>
          </a:p>
          <a:p>
            <a:pPr defTabSz="1371600"/>
            <a:r>
              <a:rPr lang="en-NZ" sz="2100" dirty="0">
                <a:solidFill>
                  <a:prstClr val="black"/>
                </a:solidFill>
                <a:latin typeface="Arial" panose="020B0604020202020204" pitchFamily="34" charset="0"/>
                <a:ea typeface="Times New Roman" panose="02020603050405020304" pitchFamily="18" charset="0"/>
              </a:rPr>
              <a:t>Consulting: work with Te </a:t>
            </a:r>
            <a:r>
              <a:rPr lang="en-NZ" sz="2100" dirty="0" err="1">
                <a:solidFill>
                  <a:prstClr val="black"/>
                </a:solidFill>
                <a:latin typeface="Arial" panose="020B0604020202020204" pitchFamily="34" charset="0"/>
                <a:ea typeface="Times New Roman" panose="02020603050405020304" pitchFamily="18" charset="0"/>
              </a:rPr>
              <a:t>Hiku’s</a:t>
            </a:r>
            <a:r>
              <a:rPr lang="en-NZ" sz="2100" dirty="0">
                <a:solidFill>
                  <a:prstClr val="black"/>
                </a:solidFill>
                <a:latin typeface="Arial" panose="020B0604020202020204" pitchFamily="34" charset="0"/>
                <a:ea typeface="Times New Roman" panose="02020603050405020304" pitchFamily="18" charset="0"/>
              </a:rPr>
              <a:t> joint work plan could readily build out into health and aged care – via a Tupu-</a:t>
            </a:r>
            <a:r>
              <a:rPr lang="en-NZ" sz="2100" dirty="0" err="1">
                <a:solidFill>
                  <a:prstClr val="black"/>
                </a:solidFill>
                <a:latin typeface="Arial" panose="020B0604020202020204" pitchFamily="34" charset="0"/>
                <a:ea typeface="Times New Roman" panose="02020603050405020304" pitchFamily="18" charset="0"/>
              </a:rPr>
              <a:t>esque</a:t>
            </a:r>
            <a:r>
              <a:rPr lang="en-NZ" sz="2100" dirty="0">
                <a:solidFill>
                  <a:prstClr val="black"/>
                </a:solidFill>
                <a:latin typeface="Arial" panose="020B0604020202020204" pitchFamily="34" charset="0"/>
                <a:ea typeface="Times New Roman" panose="02020603050405020304" pitchFamily="18" charset="0"/>
              </a:rPr>
              <a:t> group training model.</a:t>
            </a:r>
          </a:p>
          <a:p>
            <a:pPr defTabSz="1371600"/>
            <a:r>
              <a:rPr lang="en-NZ" sz="2100" dirty="0">
                <a:solidFill>
                  <a:prstClr val="black"/>
                </a:solidFill>
                <a:latin typeface="Arial" panose="020B0604020202020204" pitchFamily="34" charset="0"/>
                <a:ea typeface="Times New Roman" panose="02020603050405020304" pitchFamily="18" charset="0"/>
              </a:rPr>
              <a:t> </a:t>
            </a:r>
          </a:p>
          <a:p>
            <a:pPr defTabSz="1371600"/>
            <a:r>
              <a:rPr lang="en-NZ" sz="2100" dirty="0">
                <a:solidFill>
                  <a:prstClr val="black"/>
                </a:solidFill>
                <a:latin typeface="Arial" panose="020B0604020202020204" pitchFamily="34" charset="0"/>
                <a:ea typeface="Times New Roman" panose="02020603050405020304" pitchFamily="18" charset="0"/>
              </a:rPr>
              <a:t> </a:t>
            </a:r>
          </a:p>
          <a:p>
            <a:pPr marL="822960" marR="822960" algn="ctr" defTabSz="1371600">
              <a:spcBef>
                <a:spcPts val="1500"/>
              </a:spcBef>
            </a:pPr>
            <a:r>
              <a:rPr lang="en-NZ" sz="2100" b="1" i="1" dirty="0">
                <a:solidFill>
                  <a:srgbClr val="1A2637"/>
                </a:solidFill>
                <a:latin typeface="Georgia" panose="02040502050405020303" pitchFamily="18" charset="0"/>
                <a:ea typeface="Times New Roman" panose="02020603050405020304" pitchFamily="18" charset="0"/>
                <a:cs typeface="Arial" panose="020B0604020202020204" pitchFamily="34" charset="0"/>
              </a:rPr>
              <a:t>VET Training enthusiasm score : 21/100</a:t>
            </a:r>
          </a:p>
          <a:p>
            <a:pPr defTabSz="1371600"/>
            <a:endParaRPr lang="en-NZ" sz="2100" dirty="0">
              <a:solidFill>
                <a:prstClr val="black"/>
              </a:solidFill>
              <a:latin typeface="Calibri" panose="020F0502020204030204"/>
            </a:endParaRPr>
          </a:p>
        </p:txBody>
      </p:sp>
      <p:grpSp>
        <p:nvGrpSpPr>
          <p:cNvPr id="5" name="Group 2">
            <a:extLst>
              <a:ext uri="{FF2B5EF4-FFF2-40B4-BE49-F238E27FC236}">
                <a16:creationId xmlns:a16="http://schemas.microsoft.com/office/drawing/2014/main" id="{602AE520-54E4-49B5-AFB0-8C4B73363056}"/>
              </a:ext>
            </a:extLst>
          </p:cNvPr>
          <p:cNvGrpSpPr/>
          <p:nvPr/>
        </p:nvGrpSpPr>
        <p:grpSpPr>
          <a:xfrm>
            <a:off x="2" y="1141520"/>
            <a:ext cx="15481619" cy="839796"/>
            <a:chOff x="0" y="0"/>
            <a:chExt cx="4077463" cy="221181"/>
          </a:xfrm>
        </p:grpSpPr>
        <p:sp>
          <p:nvSpPr>
            <p:cNvPr id="7" name="Freeform 3">
              <a:extLst>
                <a:ext uri="{FF2B5EF4-FFF2-40B4-BE49-F238E27FC236}">
                  <a16:creationId xmlns:a16="http://schemas.microsoft.com/office/drawing/2014/main" id="{39C7B4FD-C07F-46AD-8B14-A4EC9E0EF979}"/>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8" name="TextBox 4">
              <a:extLst>
                <a:ext uri="{FF2B5EF4-FFF2-40B4-BE49-F238E27FC236}">
                  <a16:creationId xmlns:a16="http://schemas.microsoft.com/office/drawing/2014/main" id="{22EF8EDA-8278-4A42-98B1-A13B87C962A6}"/>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9" name="TextBox 5">
            <a:extLst>
              <a:ext uri="{FF2B5EF4-FFF2-40B4-BE49-F238E27FC236}">
                <a16:creationId xmlns:a16="http://schemas.microsoft.com/office/drawing/2014/main" id="{F32B395A-6A3C-4DE5-9144-9B2056A0AF22}"/>
              </a:ext>
            </a:extLst>
          </p:cNvPr>
          <p:cNvSpPr txBox="1"/>
          <p:nvPr/>
        </p:nvSpPr>
        <p:spPr>
          <a:xfrm>
            <a:off x="1028702" y="1145493"/>
            <a:ext cx="14452919" cy="682174"/>
          </a:xfrm>
          <a:prstGeom prst="rect">
            <a:avLst/>
          </a:prstGeom>
        </p:spPr>
        <p:txBody>
          <a:bodyPr lIns="0" tIns="0" rIns="0" bIns="0" rtlCol="0" anchor="t">
            <a:spAutoFit/>
          </a:bodyPr>
          <a:lstStyle/>
          <a:p>
            <a:pPr defTabSz="1371600">
              <a:lnSpc>
                <a:spcPts val="5600"/>
              </a:lnSpc>
            </a:pPr>
            <a:r>
              <a:rPr lang="en-US" sz="3999" dirty="0">
                <a:solidFill>
                  <a:srgbClr val="F8F4EF"/>
                </a:solidFill>
                <a:latin typeface="Poppins Medium Bold"/>
              </a:rPr>
              <a:t>Opportunity to blend a school and on-job model</a:t>
            </a:r>
          </a:p>
        </p:txBody>
      </p:sp>
      <p:sp>
        <p:nvSpPr>
          <p:cNvPr id="10" name="TextBox 6">
            <a:extLst>
              <a:ext uri="{FF2B5EF4-FFF2-40B4-BE49-F238E27FC236}">
                <a16:creationId xmlns:a16="http://schemas.microsoft.com/office/drawing/2014/main" id="{0B4EF1B9-F8F3-4040-9BB0-6B490423D029}"/>
              </a:ext>
            </a:extLst>
          </p:cNvPr>
          <p:cNvSpPr txBox="1"/>
          <p:nvPr/>
        </p:nvSpPr>
        <p:spPr>
          <a:xfrm>
            <a:off x="1028701" y="31115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We can offer a dual delivery, work-based learning</a:t>
            </a:r>
          </a:p>
        </p:txBody>
      </p:sp>
      <p:pic>
        <p:nvPicPr>
          <p:cNvPr id="4" name="Picture 3" descr="Healthcare professional talking to a patient in bed">
            <a:extLst>
              <a:ext uri="{FF2B5EF4-FFF2-40B4-BE49-F238E27FC236}">
                <a16:creationId xmlns:a16="http://schemas.microsoft.com/office/drawing/2014/main" id="{FD900F28-CDA2-4E0C-BA90-A1EAAD6BB9C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334400" y="3595961"/>
            <a:ext cx="7334991" cy="4889994"/>
          </a:xfrm>
          <a:prstGeom prst="rect">
            <a:avLst/>
          </a:prstGeom>
        </p:spPr>
      </p:pic>
    </p:spTree>
    <p:extLst>
      <p:ext uri="{BB962C8B-B14F-4D97-AF65-F5344CB8AC3E}">
        <p14:creationId xmlns:p14="http://schemas.microsoft.com/office/powerpoint/2010/main" val="3517161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6">
            <a:extLst>
              <a:ext uri="{FF2B5EF4-FFF2-40B4-BE49-F238E27FC236}">
                <a16:creationId xmlns:a16="http://schemas.microsoft.com/office/drawing/2014/main" id="{5CC9C986-B1C5-43E3-AB9F-5D62DFAD0769}"/>
              </a:ext>
            </a:extLst>
          </p:cNvPr>
          <p:cNvGrpSpPr/>
          <p:nvPr/>
        </p:nvGrpSpPr>
        <p:grpSpPr>
          <a:xfrm>
            <a:off x="-21578" y="0"/>
            <a:ext cx="1028700" cy="10287000"/>
            <a:chOff x="0" y="0"/>
            <a:chExt cx="375273" cy="3752725"/>
          </a:xfrm>
        </p:grpSpPr>
        <p:sp>
          <p:nvSpPr>
            <p:cNvPr id="10" name="Freeform 7">
              <a:extLst>
                <a:ext uri="{FF2B5EF4-FFF2-40B4-BE49-F238E27FC236}">
                  <a16:creationId xmlns:a16="http://schemas.microsoft.com/office/drawing/2014/main" id="{1ABC5B1D-A10D-45E7-8F66-94120AAF524C}"/>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11" name="Group 8">
            <a:extLst>
              <a:ext uri="{FF2B5EF4-FFF2-40B4-BE49-F238E27FC236}">
                <a16:creationId xmlns:a16="http://schemas.microsoft.com/office/drawing/2014/main" id="{88250095-9C27-44EB-A152-0E7DE3585B1E}"/>
              </a:ext>
            </a:extLst>
          </p:cNvPr>
          <p:cNvGrpSpPr/>
          <p:nvPr/>
        </p:nvGrpSpPr>
        <p:grpSpPr>
          <a:xfrm>
            <a:off x="-12335" y="9290142"/>
            <a:ext cx="3086100" cy="1006593"/>
            <a:chOff x="0" y="0"/>
            <a:chExt cx="152400" cy="559917"/>
          </a:xfrm>
        </p:grpSpPr>
        <p:sp>
          <p:nvSpPr>
            <p:cNvPr id="12" name="Freeform 9">
              <a:extLst>
                <a:ext uri="{FF2B5EF4-FFF2-40B4-BE49-F238E27FC236}">
                  <a16:creationId xmlns:a16="http://schemas.microsoft.com/office/drawing/2014/main" id="{1F4CDC7C-4A04-45AC-B905-94D595245412}"/>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7" name="Group 2">
            <a:extLst>
              <a:ext uri="{FF2B5EF4-FFF2-40B4-BE49-F238E27FC236}">
                <a16:creationId xmlns:a16="http://schemas.microsoft.com/office/drawing/2014/main" id="{AE7A98F3-DEAA-420A-80BF-B834998ED883}"/>
              </a:ext>
            </a:extLst>
          </p:cNvPr>
          <p:cNvGrpSpPr/>
          <p:nvPr/>
        </p:nvGrpSpPr>
        <p:grpSpPr>
          <a:xfrm>
            <a:off x="1007123" y="2321622"/>
            <a:ext cx="17280878" cy="6760980"/>
            <a:chOff x="0" y="0"/>
            <a:chExt cx="3335756" cy="3753884"/>
          </a:xfrm>
        </p:grpSpPr>
        <p:sp>
          <p:nvSpPr>
            <p:cNvPr id="8" name="Freeform 3">
              <a:extLst>
                <a:ext uri="{FF2B5EF4-FFF2-40B4-BE49-F238E27FC236}">
                  <a16:creationId xmlns:a16="http://schemas.microsoft.com/office/drawing/2014/main" id="{8B6318B7-AE50-48EE-A161-152E84114EFB}"/>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sp>
        <p:nvSpPr>
          <p:cNvPr id="4" name="Content Placeholder 3">
            <a:extLst>
              <a:ext uri="{FF2B5EF4-FFF2-40B4-BE49-F238E27FC236}">
                <a16:creationId xmlns:a16="http://schemas.microsoft.com/office/drawing/2014/main" id="{E4F63C75-567F-43B1-BD37-231E9A420C8E}"/>
              </a:ext>
            </a:extLst>
          </p:cNvPr>
          <p:cNvSpPr>
            <a:spLocks noGrp="1"/>
          </p:cNvSpPr>
          <p:nvPr>
            <p:ph sz="half" idx="2"/>
          </p:nvPr>
        </p:nvSpPr>
        <p:spPr>
          <a:xfrm>
            <a:off x="1113978" y="2321621"/>
            <a:ext cx="7947060" cy="6968522"/>
          </a:xfrm>
        </p:spPr>
        <p:txBody>
          <a:bodyPr>
            <a:normAutofit fontScale="92500" lnSpcReduction="10000"/>
          </a:bodyPr>
          <a:lstStyle/>
          <a:p>
            <a:pPr marL="0" indent="0">
              <a:lnSpc>
                <a:spcPct val="107000"/>
              </a:lnSpc>
              <a:spcAft>
                <a:spcPts val="1200"/>
              </a:spcAft>
              <a:buNone/>
            </a:pPr>
            <a:r>
              <a:rPr lang="mi-NZ" sz="2400" dirty="0">
                <a:latin typeface="Calibri" panose="020F0502020204030204" pitchFamily="34" charset="0"/>
                <a:ea typeface="Calibri" panose="020F0502020204030204" pitchFamily="34" charset="0"/>
                <a:cs typeface="Calibri" panose="020F0502020204030204" pitchFamily="34" charset="0"/>
              </a:rPr>
              <a:t>Any concept proposed by Skills will need to consider whether the preferred focus is on upskilling to build a stronger kaiāwhina workforce, or look to pathways to nursing qualifications (enrolled/registered).  Focus on either option (or pursuing both) will require significant investment.  </a:t>
            </a:r>
          </a:p>
          <a:p>
            <a:pPr marL="0" indent="0">
              <a:lnSpc>
                <a:spcPct val="107000"/>
              </a:lnSpc>
              <a:spcAft>
                <a:spcPts val="1200"/>
              </a:spcAft>
              <a:buNone/>
            </a:pPr>
            <a:r>
              <a:rPr lang="mi-NZ" sz="2400" dirty="0">
                <a:latin typeface="Calibri" panose="020F0502020204030204" pitchFamily="34" charset="0"/>
                <a:ea typeface="Calibri" panose="020F0502020204030204" pitchFamily="34" charset="0"/>
                <a:cs typeface="Calibri" panose="020F0502020204030204" pitchFamily="34" charset="0"/>
              </a:rPr>
              <a:t>In particular, supporting pathways to nursing qualifications could require a long term commitment to a sustained plan of action.  Skills would need to have a high level of confidence of ongoing commitment from its partners, including key stakeholders.  It is forseeable that  Te Pukenga will want to step into this space in the medium to longer term and this needs to be considered – either as a potential investment risk, or a complementary collaborative player.  </a:t>
            </a:r>
            <a:endParaRPr lang="en-NZ"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1200"/>
              </a:spcAft>
              <a:buNone/>
            </a:pPr>
            <a:r>
              <a:rPr lang="mi-NZ" sz="2400" dirty="0">
                <a:latin typeface="Calibri" panose="020F0502020204030204" pitchFamily="34" charset="0"/>
                <a:ea typeface="Calibri" panose="020F0502020204030204" pitchFamily="34" charset="0"/>
                <a:cs typeface="Calibri" panose="020F0502020204030204" pitchFamily="34" charset="0"/>
              </a:rPr>
              <a:t>In the absence of a long term partnering commitment, Skills might be better placed to look at initiatives which strengthen the kaiāwhina workforce </a:t>
            </a:r>
            <a:r>
              <a:rPr lang="mi-NZ" sz="2400" u="sng" dirty="0">
                <a:latin typeface="Calibri" panose="020F0502020204030204" pitchFamily="34" charset="0"/>
                <a:ea typeface="Calibri" panose="020F0502020204030204" pitchFamily="34" charset="0"/>
                <a:cs typeface="Calibri" panose="020F0502020204030204" pitchFamily="34" charset="0"/>
              </a:rPr>
              <a:t>and</a:t>
            </a:r>
            <a:r>
              <a:rPr lang="mi-NZ" sz="2400" dirty="0">
                <a:latin typeface="Calibri" panose="020F0502020204030204" pitchFamily="34" charset="0"/>
                <a:ea typeface="Calibri" panose="020F0502020204030204" pitchFamily="34" charset="0"/>
                <a:cs typeface="Calibri" panose="020F0502020204030204" pitchFamily="34" charset="0"/>
              </a:rPr>
              <a:t> also serve the purpose of addressing key competency areas for nursing.  These areas are more likely to garner support from kaiāwhina, consumers and employers.</a:t>
            </a:r>
            <a:endParaRPr lang="en-NZ"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DD33E382-A735-4242-8729-E44FF7A085B1}"/>
              </a:ext>
            </a:extLst>
          </p:cNvPr>
          <p:cNvSpPr txBox="1"/>
          <p:nvPr/>
        </p:nvSpPr>
        <p:spPr>
          <a:xfrm>
            <a:off x="9883223" y="2125978"/>
            <a:ext cx="7290800" cy="6766404"/>
          </a:xfrm>
          <a:prstGeom prst="rect">
            <a:avLst/>
          </a:prstGeom>
          <a:noFill/>
        </p:spPr>
        <p:txBody>
          <a:bodyPr wrap="square" rtlCol="0">
            <a:spAutoFit/>
          </a:bodyPr>
          <a:lstStyle/>
          <a:p>
            <a:pPr algn="ctr" defTabSz="1371600">
              <a:lnSpc>
                <a:spcPct val="107000"/>
              </a:lnSpc>
              <a:spcAft>
                <a:spcPts val="1200"/>
              </a:spcAft>
            </a:pPr>
            <a:r>
              <a:rPr lang="mi-NZ" sz="5400" b="1" dirty="0">
                <a:solidFill>
                  <a:srgbClr val="ED7D31"/>
                </a:solidFill>
                <a:latin typeface="Calibri" panose="020F0502020204030204" pitchFamily="34" charset="0"/>
                <a:ea typeface="Calibri" panose="020F0502020204030204" pitchFamily="34" charset="0"/>
                <a:cs typeface="Calibri" panose="020F0502020204030204" pitchFamily="34" charset="0"/>
              </a:rPr>
              <a:t>MANDATORIES</a:t>
            </a:r>
          </a:p>
          <a:p>
            <a:pPr defTabSz="1371600">
              <a:lnSpc>
                <a:spcPct val="107000"/>
              </a:lnSpc>
              <a:spcAft>
                <a:spcPts val="1200"/>
              </a:spcAft>
            </a:pPr>
            <a:r>
              <a:rPr lang="mi-NZ" sz="2700" dirty="0">
                <a:solidFill>
                  <a:prstClr val="black"/>
                </a:solidFill>
                <a:latin typeface="Calibri" panose="020F0502020204030204" pitchFamily="34" charset="0"/>
                <a:ea typeface="Calibri" panose="020F0502020204030204" pitchFamily="34" charset="0"/>
                <a:cs typeface="Calibri" panose="020F0502020204030204" pitchFamily="34" charset="0"/>
              </a:rPr>
              <a:t>Whatever options are selected we need to:</a:t>
            </a:r>
            <a:endParaRPr lang="en-NZ" sz="27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28625" indent="-428625" defTabSz="1371600">
              <a:lnSpc>
                <a:spcPct val="107000"/>
              </a:lnSpc>
              <a:spcAft>
                <a:spcPts val="1200"/>
              </a:spcAft>
              <a:buFont typeface="Wingdings" panose="05000000000000000000" pitchFamily="2" charset="2"/>
              <a:buChar char="q"/>
            </a:pPr>
            <a:r>
              <a:rPr lang="mi-NZ" sz="2700" dirty="0">
                <a:solidFill>
                  <a:prstClr val="black"/>
                </a:solidFill>
                <a:latin typeface="Calibri" panose="020F0502020204030204" pitchFamily="34" charset="0"/>
                <a:ea typeface="Calibri" panose="020F0502020204030204" pitchFamily="34" charset="0"/>
                <a:cs typeface="Calibri" panose="020F0502020204030204" pitchFamily="34" charset="0"/>
              </a:rPr>
              <a:t>Focus strongly on developing key stakeholder relationships  – employers, consumers, kaiāwhina, Māori and Pasifika, health sector entitities</a:t>
            </a:r>
          </a:p>
          <a:p>
            <a:pPr marL="428625" indent="-428625" defTabSz="1371600">
              <a:lnSpc>
                <a:spcPct val="107000"/>
              </a:lnSpc>
              <a:spcAft>
                <a:spcPts val="1200"/>
              </a:spcAft>
              <a:buFont typeface="Wingdings" panose="05000000000000000000" pitchFamily="2" charset="2"/>
              <a:buChar char="q"/>
            </a:pPr>
            <a:r>
              <a:rPr lang="mi-NZ" sz="2700" dirty="0">
                <a:solidFill>
                  <a:prstClr val="black"/>
                </a:solidFill>
                <a:latin typeface="Calibri" panose="020F0502020204030204" pitchFamily="34" charset="0"/>
                <a:ea typeface="Calibri" panose="020F0502020204030204" pitchFamily="34" charset="0"/>
                <a:cs typeface="Calibri" panose="020F0502020204030204" pitchFamily="34" charset="0"/>
              </a:rPr>
              <a:t>Continue to build our own capability in matauranga Māori </a:t>
            </a:r>
          </a:p>
          <a:p>
            <a:pPr marL="428625" indent="-428625" defTabSz="1371600">
              <a:lnSpc>
                <a:spcPct val="107000"/>
              </a:lnSpc>
              <a:spcAft>
                <a:spcPts val="1200"/>
              </a:spcAft>
              <a:buFont typeface="Wingdings" panose="05000000000000000000" pitchFamily="2" charset="2"/>
              <a:buChar char="q"/>
            </a:pPr>
            <a:r>
              <a:rPr lang="mi-NZ" sz="2700" dirty="0">
                <a:solidFill>
                  <a:prstClr val="black"/>
                </a:solidFill>
                <a:latin typeface="Calibri" panose="020F0502020204030204" pitchFamily="34" charset="0"/>
                <a:ea typeface="Calibri" panose="020F0502020204030204" pitchFamily="34" charset="0"/>
                <a:cs typeface="Calibri" panose="020F0502020204030204" pitchFamily="34" charset="0"/>
              </a:rPr>
              <a:t>Not duplicate effort happening elsewhere</a:t>
            </a:r>
          </a:p>
          <a:p>
            <a:pPr marL="428625" indent="-428625" defTabSz="1371600">
              <a:lnSpc>
                <a:spcPct val="107000"/>
              </a:lnSpc>
              <a:spcAft>
                <a:spcPts val="1200"/>
              </a:spcAft>
              <a:buFont typeface="Wingdings" panose="05000000000000000000" pitchFamily="2" charset="2"/>
              <a:buChar char="q"/>
            </a:pPr>
            <a:r>
              <a:rPr lang="mi-NZ" sz="2700" dirty="0">
                <a:solidFill>
                  <a:prstClr val="black"/>
                </a:solidFill>
                <a:latin typeface="Calibri" panose="020F0502020204030204" pitchFamily="34" charset="0"/>
                <a:ea typeface="Calibri" panose="020F0502020204030204" pitchFamily="34" charset="0"/>
                <a:cs typeface="Calibri" panose="020F0502020204030204" pitchFamily="34" charset="0"/>
              </a:rPr>
              <a:t>Use co-design models to develop initiatives which will have meanginful impact</a:t>
            </a:r>
            <a:endParaRPr lang="en-NZ" sz="27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endParaRPr lang="en-NZ" sz="2700" dirty="0">
              <a:solidFill>
                <a:prstClr val="black"/>
              </a:solidFill>
              <a:latin typeface="Calibri" panose="020F0502020204030204"/>
            </a:endParaRPr>
          </a:p>
        </p:txBody>
      </p:sp>
      <p:grpSp>
        <p:nvGrpSpPr>
          <p:cNvPr id="13" name="Group 2">
            <a:extLst>
              <a:ext uri="{FF2B5EF4-FFF2-40B4-BE49-F238E27FC236}">
                <a16:creationId xmlns:a16="http://schemas.microsoft.com/office/drawing/2014/main" id="{3B770C08-27F5-47D1-BBBF-902AECD026F9}"/>
              </a:ext>
            </a:extLst>
          </p:cNvPr>
          <p:cNvGrpSpPr/>
          <p:nvPr/>
        </p:nvGrpSpPr>
        <p:grpSpPr>
          <a:xfrm>
            <a:off x="2" y="1141520"/>
            <a:ext cx="15481619" cy="839796"/>
            <a:chOff x="0" y="0"/>
            <a:chExt cx="4077463" cy="221181"/>
          </a:xfrm>
        </p:grpSpPr>
        <p:sp>
          <p:nvSpPr>
            <p:cNvPr id="14" name="Freeform 3">
              <a:extLst>
                <a:ext uri="{FF2B5EF4-FFF2-40B4-BE49-F238E27FC236}">
                  <a16:creationId xmlns:a16="http://schemas.microsoft.com/office/drawing/2014/main" id="{F3908EB8-3818-4067-8568-5C7687E95117}"/>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15" name="TextBox 4">
              <a:extLst>
                <a:ext uri="{FF2B5EF4-FFF2-40B4-BE49-F238E27FC236}">
                  <a16:creationId xmlns:a16="http://schemas.microsoft.com/office/drawing/2014/main" id="{62CF571A-0F99-413D-B6F7-D770B1954A48}"/>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6" name="TextBox 5">
            <a:extLst>
              <a:ext uri="{FF2B5EF4-FFF2-40B4-BE49-F238E27FC236}">
                <a16:creationId xmlns:a16="http://schemas.microsoft.com/office/drawing/2014/main" id="{4F7F28A4-FD31-4A13-A027-7E209F374504}"/>
              </a:ext>
            </a:extLst>
          </p:cNvPr>
          <p:cNvSpPr txBox="1"/>
          <p:nvPr/>
        </p:nvSpPr>
        <p:spPr>
          <a:xfrm>
            <a:off x="1028702" y="1145493"/>
            <a:ext cx="14452919" cy="682174"/>
          </a:xfrm>
          <a:prstGeom prst="rect">
            <a:avLst/>
          </a:prstGeom>
        </p:spPr>
        <p:txBody>
          <a:bodyPr lIns="0" tIns="0" rIns="0" bIns="0" rtlCol="0" anchor="t">
            <a:spAutoFit/>
          </a:bodyPr>
          <a:lstStyle/>
          <a:p>
            <a:pPr defTabSz="1371600">
              <a:lnSpc>
                <a:spcPts val="5600"/>
              </a:lnSpc>
            </a:pPr>
            <a:r>
              <a:rPr lang="en-US" sz="3999" dirty="0">
                <a:solidFill>
                  <a:srgbClr val="F8F4EF"/>
                </a:solidFill>
                <a:latin typeface="Poppins Medium Bold"/>
              </a:rPr>
              <a:t>commitment from our partners</a:t>
            </a:r>
          </a:p>
        </p:txBody>
      </p:sp>
      <p:sp>
        <p:nvSpPr>
          <p:cNvPr id="17" name="TextBox 6">
            <a:extLst>
              <a:ext uri="{FF2B5EF4-FFF2-40B4-BE49-F238E27FC236}">
                <a16:creationId xmlns:a16="http://schemas.microsoft.com/office/drawing/2014/main" id="{79143B16-A23A-4342-B8A4-5F4B7413CF88}"/>
              </a:ext>
            </a:extLst>
          </p:cNvPr>
          <p:cNvSpPr txBox="1"/>
          <p:nvPr/>
        </p:nvSpPr>
        <p:spPr>
          <a:xfrm>
            <a:off x="1028701" y="31115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For the pathways to be successful, we need long term</a:t>
            </a:r>
          </a:p>
        </p:txBody>
      </p:sp>
    </p:spTree>
    <p:extLst>
      <p:ext uri="{BB962C8B-B14F-4D97-AF65-F5344CB8AC3E}">
        <p14:creationId xmlns:p14="http://schemas.microsoft.com/office/powerpoint/2010/main" val="1065074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8">
            <a:extLst>
              <a:ext uri="{FF2B5EF4-FFF2-40B4-BE49-F238E27FC236}">
                <a16:creationId xmlns:a16="http://schemas.microsoft.com/office/drawing/2014/main" id="{EB40BB22-DCB5-4224-A7FA-3659A596CBA0}"/>
              </a:ext>
            </a:extLst>
          </p:cNvPr>
          <p:cNvGrpSpPr/>
          <p:nvPr/>
        </p:nvGrpSpPr>
        <p:grpSpPr>
          <a:xfrm>
            <a:off x="7416691" y="6667500"/>
            <a:ext cx="1955909" cy="1894652"/>
            <a:chOff x="0" y="0"/>
            <a:chExt cx="152400" cy="559917"/>
          </a:xfrm>
        </p:grpSpPr>
        <p:sp>
          <p:nvSpPr>
            <p:cNvPr id="19" name="Freeform 9">
              <a:extLst>
                <a:ext uri="{FF2B5EF4-FFF2-40B4-BE49-F238E27FC236}">
                  <a16:creationId xmlns:a16="http://schemas.microsoft.com/office/drawing/2014/main" id="{71E3E219-E7AE-40C1-9664-114D145B360B}"/>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16" name="Group 8">
            <a:extLst>
              <a:ext uri="{FF2B5EF4-FFF2-40B4-BE49-F238E27FC236}">
                <a16:creationId xmlns:a16="http://schemas.microsoft.com/office/drawing/2014/main" id="{D7D1131C-B438-4CDD-95B1-8A26B3968380}"/>
              </a:ext>
            </a:extLst>
          </p:cNvPr>
          <p:cNvGrpSpPr/>
          <p:nvPr/>
        </p:nvGrpSpPr>
        <p:grpSpPr>
          <a:xfrm>
            <a:off x="1473091" y="2715448"/>
            <a:ext cx="1955909" cy="1894652"/>
            <a:chOff x="0" y="0"/>
            <a:chExt cx="152400" cy="559917"/>
          </a:xfrm>
        </p:grpSpPr>
        <p:sp>
          <p:nvSpPr>
            <p:cNvPr id="17" name="Freeform 9">
              <a:extLst>
                <a:ext uri="{FF2B5EF4-FFF2-40B4-BE49-F238E27FC236}">
                  <a16:creationId xmlns:a16="http://schemas.microsoft.com/office/drawing/2014/main" id="{8FDC9911-4811-411D-91F2-CB732C40310B}"/>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9" name="Group 2">
            <a:extLst>
              <a:ext uri="{FF2B5EF4-FFF2-40B4-BE49-F238E27FC236}">
                <a16:creationId xmlns:a16="http://schemas.microsoft.com/office/drawing/2014/main" id="{E13D8175-2CF4-4F80-B8CF-690160EB64A1}"/>
              </a:ext>
            </a:extLst>
          </p:cNvPr>
          <p:cNvGrpSpPr/>
          <p:nvPr/>
        </p:nvGrpSpPr>
        <p:grpSpPr>
          <a:xfrm>
            <a:off x="9677400" y="0"/>
            <a:ext cx="8610600" cy="10401300"/>
            <a:chOff x="0" y="0"/>
            <a:chExt cx="3335756" cy="3753884"/>
          </a:xfrm>
        </p:grpSpPr>
        <p:sp>
          <p:nvSpPr>
            <p:cNvPr id="10" name="Freeform 3">
              <a:extLst>
                <a:ext uri="{FF2B5EF4-FFF2-40B4-BE49-F238E27FC236}">
                  <a16:creationId xmlns:a16="http://schemas.microsoft.com/office/drawing/2014/main" id="{6CF39E3C-1724-40F0-86AE-6CA3D475C968}"/>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sp>
        <p:nvSpPr>
          <p:cNvPr id="6" name="Content Placeholder 5">
            <a:extLst>
              <a:ext uri="{FF2B5EF4-FFF2-40B4-BE49-F238E27FC236}">
                <a16:creationId xmlns:a16="http://schemas.microsoft.com/office/drawing/2014/main" id="{05606691-54C0-4EDC-82F6-864F72C63CF3}"/>
              </a:ext>
            </a:extLst>
          </p:cNvPr>
          <p:cNvSpPr>
            <a:spLocks noGrp="1"/>
          </p:cNvSpPr>
          <p:nvPr>
            <p:ph sz="half" idx="2"/>
          </p:nvPr>
        </p:nvSpPr>
        <p:spPr>
          <a:xfrm>
            <a:off x="10363200" y="2479161"/>
            <a:ext cx="7241566" cy="6529999"/>
          </a:xfrm>
        </p:spPr>
        <p:txBody>
          <a:bodyPr>
            <a:normAutofit fontScale="92500" lnSpcReduction="10000"/>
          </a:bodyPr>
          <a:lstStyle/>
          <a:p>
            <a:pPr>
              <a:lnSpc>
                <a:spcPct val="107000"/>
              </a:lnSpc>
              <a:spcAft>
                <a:spcPts val="1200"/>
              </a:spcAft>
            </a:pPr>
            <a:r>
              <a:rPr lang="mi-NZ" sz="2000" dirty="0">
                <a:latin typeface="Calibri" panose="020F0502020204030204" pitchFamily="34" charset="0"/>
                <a:ea typeface="Calibri" panose="020F0502020204030204" pitchFamily="34" charset="0"/>
                <a:cs typeface="Calibri" panose="020F0502020204030204" pitchFamily="34" charset="0"/>
              </a:rPr>
              <a:t>Microcredentials with a practical application for kaiāwhina appear to be the </a:t>
            </a:r>
            <a:r>
              <a:rPr lang="mi-NZ" sz="2000" b="1" dirty="0">
                <a:latin typeface="Calibri" panose="020F0502020204030204" pitchFamily="34" charset="0"/>
                <a:ea typeface="Calibri" panose="020F0502020204030204" pitchFamily="34" charset="0"/>
                <a:cs typeface="Calibri" panose="020F0502020204030204" pitchFamily="34" charset="0"/>
              </a:rPr>
              <a:t>best fit</a:t>
            </a:r>
            <a:r>
              <a:rPr lang="mi-NZ" sz="2000" dirty="0">
                <a:latin typeface="Calibri" panose="020F0502020204030204" pitchFamily="34" charset="0"/>
                <a:ea typeface="Calibri" panose="020F0502020204030204" pitchFamily="34" charset="0"/>
                <a:cs typeface="Calibri" panose="020F0502020204030204" pitchFamily="34" charset="0"/>
              </a:rPr>
              <a:t>.  </a:t>
            </a:r>
            <a:br>
              <a:rPr lang="mi-NZ" sz="2000" dirty="0">
                <a:latin typeface="Calibri" panose="020F0502020204030204" pitchFamily="34" charset="0"/>
                <a:ea typeface="Calibri" panose="020F0502020204030204" pitchFamily="34" charset="0"/>
                <a:cs typeface="Calibri" panose="020F0502020204030204" pitchFamily="34" charset="0"/>
              </a:rPr>
            </a:br>
            <a:r>
              <a:rPr lang="mi-NZ" sz="2000" dirty="0">
                <a:latin typeface="Calibri" panose="020F0502020204030204" pitchFamily="34" charset="0"/>
                <a:ea typeface="Calibri" panose="020F0502020204030204" pitchFamily="34" charset="0"/>
                <a:cs typeface="Calibri" panose="020F0502020204030204" pitchFamily="34" charset="0"/>
              </a:rPr>
              <a:t>If these can also contribute to a pathway to (say) EN or RN, that would be beneficial.  Examples of this would be cultural capability and digital fluency.  </a:t>
            </a:r>
          </a:p>
          <a:p>
            <a:pPr>
              <a:lnSpc>
                <a:spcPct val="107000"/>
              </a:lnSpc>
              <a:spcAft>
                <a:spcPts val="1200"/>
              </a:spcAft>
            </a:pPr>
            <a:r>
              <a:rPr lang="mi-NZ" sz="2000" dirty="0">
                <a:latin typeface="Calibri" panose="020F0502020204030204" pitchFamily="34" charset="0"/>
                <a:ea typeface="Calibri" panose="020F0502020204030204" pitchFamily="34" charset="0"/>
                <a:cs typeface="Calibri" panose="020F0502020204030204" pitchFamily="34" charset="0"/>
              </a:rPr>
              <a:t>Competence areas tested in the State Final exams also offer areas where nursing pathway development would be helpful for kaiāwhina developing in their roles, and for school leavers looking to enter  – for example numeracy as it relates to medical calculations, or interpersonal relationships.  These are areas of nursing competence which readily lend themselves to a microcredential (certainly at a foundational level).</a:t>
            </a:r>
            <a:endParaRPr lang="en-NZ"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mi-NZ" sz="2000" dirty="0">
                <a:latin typeface="Calibri" panose="020F0502020204030204" pitchFamily="34" charset="0"/>
                <a:ea typeface="Calibri" panose="020F0502020204030204" pitchFamily="34" charset="0"/>
                <a:cs typeface="Calibri" panose="020F0502020204030204" pitchFamily="34" charset="0"/>
              </a:rPr>
              <a:t>The recommended employer stakeholder partnerships are with Māori entities, rather than Pasifika, and looking at rural areas of need.  Northland would fit this criteria.  Critical to success is our ability to partner with Māori entities.  In discussion with Nancy Purvis,  Skills Te Ao Māori lead, she suggested a pilot for proof of concept with in an organisation she has connections with.  They are looking at cultural competency for their kaiāwhina workforce. </a:t>
            </a:r>
            <a:endParaRPr lang="en-NZ" sz="200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4" name="Group 6">
            <a:extLst>
              <a:ext uri="{FF2B5EF4-FFF2-40B4-BE49-F238E27FC236}">
                <a16:creationId xmlns:a16="http://schemas.microsoft.com/office/drawing/2014/main" id="{AC056C87-9C2E-43C4-8B5E-FA7752DC1265}"/>
              </a:ext>
            </a:extLst>
          </p:cNvPr>
          <p:cNvGrpSpPr/>
          <p:nvPr/>
        </p:nvGrpSpPr>
        <p:grpSpPr>
          <a:xfrm>
            <a:off x="-21578" y="0"/>
            <a:ext cx="1028700" cy="10287000"/>
            <a:chOff x="0" y="0"/>
            <a:chExt cx="375273" cy="3752725"/>
          </a:xfrm>
        </p:grpSpPr>
        <p:sp>
          <p:nvSpPr>
            <p:cNvPr id="5" name="Freeform 7">
              <a:extLst>
                <a:ext uri="{FF2B5EF4-FFF2-40B4-BE49-F238E27FC236}">
                  <a16:creationId xmlns:a16="http://schemas.microsoft.com/office/drawing/2014/main" id="{21F51A80-7F3F-47B4-8A07-D64E08B68CC6}"/>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7" name="Group 8">
            <a:extLst>
              <a:ext uri="{FF2B5EF4-FFF2-40B4-BE49-F238E27FC236}">
                <a16:creationId xmlns:a16="http://schemas.microsoft.com/office/drawing/2014/main" id="{72AFA1DC-06FA-4334-AA90-C76958C06B8D}"/>
              </a:ext>
            </a:extLst>
          </p:cNvPr>
          <p:cNvGrpSpPr/>
          <p:nvPr/>
        </p:nvGrpSpPr>
        <p:grpSpPr>
          <a:xfrm>
            <a:off x="-12335" y="9290142"/>
            <a:ext cx="3086100" cy="1006593"/>
            <a:chOff x="0" y="0"/>
            <a:chExt cx="152400" cy="559917"/>
          </a:xfrm>
        </p:grpSpPr>
        <p:sp>
          <p:nvSpPr>
            <p:cNvPr id="8" name="Freeform 9">
              <a:extLst>
                <a:ext uri="{FF2B5EF4-FFF2-40B4-BE49-F238E27FC236}">
                  <a16:creationId xmlns:a16="http://schemas.microsoft.com/office/drawing/2014/main" id="{F1CD8043-1DCC-4E65-B17C-220808B6F3BE}"/>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11" name="Group 2">
            <a:extLst>
              <a:ext uri="{FF2B5EF4-FFF2-40B4-BE49-F238E27FC236}">
                <a16:creationId xmlns:a16="http://schemas.microsoft.com/office/drawing/2014/main" id="{81147F47-E664-412C-85D7-104CC5F5DE5A}"/>
              </a:ext>
            </a:extLst>
          </p:cNvPr>
          <p:cNvGrpSpPr/>
          <p:nvPr/>
        </p:nvGrpSpPr>
        <p:grpSpPr>
          <a:xfrm>
            <a:off x="2" y="1141520"/>
            <a:ext cx="15481619" cy="839796"/>
            <a:chOff x="0" y="0"/>
            <a:chExt cx="4077463" cy="221181"/>
          </a:xfrm>
        </p:grpSpPr>
        <p:sp>
          <p:nvSpPr>
            <p:cNvPr id="12" name="Freeform 3">
              <a:extLst>
                <a:ext uri="{FF2B5EF4-FFF2-40B4-BE49-F238E27FC236}">
                  <a16:creationId xmlns:a16="http://schemas.microsoft.com/office/drawing/2014/main" id="{6F21EF8B-C9E4-418E-BA3B-BB04AAFE34A1}"/>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13" name="TextBox 4">
              <a:extLst>
                <a:ext uri="{FF2B5EF4-FFF2-40B4-BE49-F238E27FC236}">
                  <a16:creationId xmlns:a16="http://schemas.microsoft.com/office/drawing/2014/main" id="{0419422D-A799-4691-950C-08F00A6104FC}"/>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4" name="TextBox 5">
            <a:extLst>
              <a:ext uri="{FF2B5EF4-FFF2-40B4-BE49-F238E27FC236}">
                <a16:creationId xmlns:a16="http://schemas.microsoft.com/office/drawing/2014/main" id="{1FE9ED3C-BA5D-4A77-ACB5-190A94667702}"/>
              </a:ext>
            </a:extLst>
          </p:cNvPr>
          <p:cNvSpPr txBox="1"/>
          <p:nvPr/>
        </p:nvSpPr>
        <p:spPr>
          <a:xfrm>
            <a:off x="1028702" y="1145493"/>
            <a:ext cx="14452919" cy="687432"/>
          </a:xfrm>
          <a:prstGeom prst="rect">
            <a:avLst/>
          </a:prstGeom>
        </p:spPr>
        <p:txBody>
          <a:bodyPr lIns="0" tIns="0" rIns="0" bIns="0" rtlCol="0" anchor="t">
            <a:spAutoFit/>
          </a:bodyPr>
          <a:lstStyle/>
          <a:p>
            <a:pPr defTabSz="1371600">
              <a:lnSpc>
                <a:spcPts val="5600"/>
              </a:lnSpc>
            </a:pPr>
            <a:r>
              <a:rPr lang="mi-NZ" sz="4200" dirty="0">
                <a:solidFill>
                  <a:prstClr val="white"/>
                </a:solidFill>
                <a:latin typeface="Calibri" panose="020F0502020204030204" pitchFamily="34" charset="0"/>
                <a:ea typeface="Calibri" panose="020F0502020204030204" pitchFamily="34" charset="0"/>
                <a:cs typeface="Calibri" panose="020F0502020204030204" pitchFamily="34" charset="0"/>
              </a:rPr>
              <a:t>strong relationships with our stakeholders</a:t>
            </a:r>
            <a:endParaRPr lang="en-US" sz="3999" dirty="0">
              <a:solidFill>
                <a:prstClr val="white"/>
              </a:solidFill>
              <a:latin typeface="Poppins Medium Bold"/>
            </a:endParaRPr>
          </a:p>
        </p:txBody>
      </p:sp>
      <p:sp>
        <p:nvSpPr>
          <p:cNvPr id="15" name="TextBox 6">
            <a:extLst>
              <a:ext uri="{FF2B5EF4-FFF2-40B4-BE49-F238E27FC236}">
                <a16:creationId xmlns:a16="http://schemas.microsoft.com/office/drawing/2014/main" id="{A5A13ACE-EDA0-4D80-AA47-FA0C0F54F727}"/>
              </a:ext>
            </a:extLst>
          </p:cNvPr>
          <p:cNvSpPr txBox="1"/>
          <p:nvPr/>
        </p:nvSpPr>
        <p:spPr>
          <a:xfrm>
            <a:off x="1028701" y="31115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For the pathways to be successful we need</a:t>
            </a:r>
          </a:p>
        </p:txBody>
      </p:sp>
      <p:pic>
        <p:nvPicPr>
          <p:cNvPr id="3" name="Picture 2" descr="Hands forming circle">
            <a:extLst>
              <a:ext uri="{FF2B5EF4-FFF2-40B4-BE49-F238E27FC236}">
                <a16:creationId xmlns:a16="http://schemas.microsoft.com/office/drawing/2014/main" id="{5F1C66D2-FFB0-494B-97A6-8028AE9B80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1610" y="2890137"/>
            <a:ext cx="7430925" cy="5434664"/>
          </a:xfrm>
          <a:prstGeom prst="rect">
            <a:avLst/>
          </a:prstGeom>
        </p:spPr>
      </p:pic>
    </p:spTree>
    <p:extLst>
      <p:ext uri="{BB962C8B-B14F-4D97-AF65-F5344CB8AC3E}">
        <p14:creationId xmlns:p14="http://schemas.microsoft.com/office/powerpoint/2010/main" val="1210669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F974F58-185D-4EC9-9486-67DA9F2CB358}"/>
              </a:ext>
            </a:extLst>
          </p:cNvPr>
          <p:cNvGrpSpPr/>
          <p:nvPr/>
        </p:nvGrpSpPr>
        <p:grpSpPr>
          <a:xfrm>
            <a:off x="-21578" y="0"/>
            <a:ext cx="1028700" cy="10287000"/>
            <a:chOff x="0" y="0"/>
            <a:chExt cx="375273" cy="3752725"/>
          </a:xfrm>
        </p:grpSpPr>
        <p:sp>
          <p:nvSpPr>
            <p:cNvPr id="8" name="Freeform 7">
              <a:extLst>
                <a:ext uri="{FF2B5EF4-FFF2-40B4-BE49-F238E27FC236}">
                  <a16:creationId xmlns:a16="http://schemas.microsoft.com/office/drawing/2014/main" id="{F341B43F-E364-43CC-98F4-96C3EC4B8812}"/>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17" name="Group 16">
            <a:extLst>
              <a:ext uri="{FF2B5EF4-FFF2-40B4-BE49-F238E27FC236}">
                <a16:creationId xmlns:a16="http://schemas.microsoft.com/office/drawing/2014/main" id="{D9A9A91C-9AE2-400D-901F-FDF778BDA333}"/>
              </a:ext>
            </a:extLst>
          </p:cNvPr>
          <p:cNvGrpSpPr/>
          <p:nvPr/>
        </p:nvGrpSpPr>
        <p:grpSpPr>
          <a:xfrm>
            <a:off x="-14651" y="9290142"/>
            <a:ext cx="3086100" cy="1006593"/>
            <a:chOff x="0" y="0"/>
            <a:chExt cx="152400" cy="559917"/>
          </a:xfrm>
        </p:grpSpPr>
        <p:sp>
          <p:nvSpPr>
            <p:cNvPr id="18" name="Freeform 9">
              <a:extLst>
                <a:ext uri="{FF2B5EF4-FFF2-40B4-BE49-F238E27FC236}">
                  <a16:creationId xmlns:a16="http://schemas.microsoft.com/office/drawing/2014/main" id="{714F69D9-C1F4-4DB9-9B91-F59533017281}"/>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15" name="Group 2">
            <a:extLst>
              <a:ext uri="{FF2B5EF4-FFF2-40B4-BE49-F238E27FC236}">
                <a16:creationId xmlns:a16="http://schemas.microsoft.com/office/drawing/2014/main" id="{04796639-C309-4FFC-8CD8-3A9C3BD42BE8}"/>
              </a:ext>
            </a:extLst>
          </p:cNvPr>
          <p:cNvGrpSpPr/>
          <p:nvPr/>
        </p:nvGrpSpPr>
        <p:grpSpPr>
          <a:xfrm>
            <a:off x="1006995" y="2312929"/>
            <a:ext cx="17280876" cy="6589514"/>
            <a:chOff x="0" y="0"/>
            <a:chExt cx="3335756" cy="3753884"/>
          </a:xfrm>
        </p:grpSpPr>
        <p:sp>
          <p:nvSpPr>
            <p:cNvPr id="16" name="Freeform 3">
              <a:extLst>
                <a:ext uri="{FF2B5EF4-FFF2-40B4-BE49-F238E27FC236}">
                  <a16:creationId xmlns:a16="http://schemas.microsoft.com/office/drawing/2014/main" id="{2E1545FD-1765-4D0C-A594-EDFBAB952E7B}"/>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sp>
        <p:nvSpPr>
          <p:cNvPr id="5" name="Rectangle 2">
            <a:extLst>
              <a:ext uri="{FF2B5EF4-FFF2-40B4-BE49-F238E27FC236}">
                <a16:creationId xmlns:a16="http://schemas.microsoft.com/office/drawing/2014/main" id="{E383576C-7B7A-48DE-ACB2-D42A89998239}"/>
              </a:ext>
            </a:extLst>
          </p:cNvPr>
          <p:cNvSpPr>
            <a:spLocks noChangeArrowheads="1"/>
          </p:cNvSpPr>
          <p:nvPr/>
        </p:nvSpPr>
        <p:spPr bwMode="auto">
          <a:xfrm>
            <a:off x="1543052" y="2312929"/>
            <a:ext cx="6133418"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pPr>
            <a:r>
              <a:rPr lang="en-NZ" altLang="en-US" sz="2100" b="1" dirty="0">
                <a:solidFill>
                  <a:prstClr val="black"/>
                </a:solidFill>
                <a:latin typeface="Calibri" panose="020F0502020204030204" pitchFamily="34" charset="0"/>
                <a:ea typeface="Calibri" panose="020F0502020204030204" pitchFamily="34" charset="0"/>
                <a:cs typeface="Calibri" panose="020F0502020204030204" pitchFamily="34" charset="0"/>
              </a:rPr>
              <a:t>Appendix A: </a:t>
            </a:r>
            <a:r>
              <a:rPr lang="en-NZ" altLang="en-US" sz="2100" b="1" dirty="0" err="1">
                <a:solidFill>
                  <a:prstClr val="black"/>
                </a:solidFill>
                <a:latin typeface="Calibri" panose="020F0502020204030204" pitchFamily="34" charset="0"/>
                <a:ea typeface="Calibri" panose="020F0502020204030204" pitchFamily="34" charset="0"/>
                <a:cs typeface="Calibri" panose="020F0502020204030204" pitchFamily="34" charset="0"/>
              </a:rPr>
              <a:t>Kaiāwhina</a:t>
            </a:r>
            <a:r>
              <a:rPr lang="en-NZ" altLang="en-US" sz="2100" b="1" dirty="0">
                <a:solidFill>
                  <a:prstClr val="black"/>
                </a:solidFill>
                <a:latin typeface="Calibri" panose="020F0502020204030204" pitchFamily="34" charset="0"/>
                <a:ea typeface="Calibri" panose="020F0502020204030204" pitchFamily="34" charset="0"/>
                <a:cs typeface="Calibri" panose="020F0502020204030204" pitchFamily="34" charset="0"/>
              </a:rPr>
              <a:t> Qualification Demographics</a:t>
            </a:r>
            <a:r>
              <a:rPr lang="en-NZ" altLang="en-US" sz="1650" u="sng" baseline="30000" dirty="0">
                <a:solidFill>
                  <a:srgbClr val="954F72"/>
                </a:solidFill>
                <a:latin typeface="Calibri" panose="020F0502020204030204" pitchFamily="34" charset="0"/>
                <a:ea typeface="Calibri" panose="020F0502020204030204" pitchFamily="34" charset="0"/>
                <a:cs typeface="Calibri" panose="020F0502020204030204" pitchFamily="34" charset="0"/>
                <a:hlinkClick r:id="rId2"/>
              </a:rPr>
              <a:t>[</a:t>
            </a:r>
            <a:r>
              <a:rPr lang="en-NZ" altLang="en-US" sz="1650" u="sng" baseline="30000" dirty="0" err="1" bmk="">
                <a:solidFill>
                  <a:srgbClr val="954F72"/>
                </a:solidFill>
                <a:latin typeface="Calibri" panose="020F0502020204030204" pitchFamily="34" charset="0"/>
                <a:ea typeface="Calibri" panose="020F0502020204030204" pitchFamily="34" charset="0"/>
                <a:cs typeface="Calibri" panose="020F0502020204030204" pitchFamily="34" charset="0"/>
                <a:hlinkClick r:id="rId2"/>
              </a:rPr>
              <a:t>i</a:t>
            </a:r>
            <a:r>
              <a:rPr lang="en-NZ" altLang="en-US" sz="1650" u="sng" baseline="30000" dirty="0" bmk="">
                <a:solidFill>
                  <a:srgbClr val="954F72"/>
                </a:solidFill>
                <a:latin typeface="Calibri" panose="020F0502020204030204" pitchFamily="34" charset="0"/>
                <a:ea typeface="Calibri" panose="020F0502020204030204" pitchFamily="34" charset="0"/>
                <a:cs typeface="Calibri" panose="020F0502020204030204" pitchFamily="34" charset="0"/>
                <a:hlinkClick r:id="rId2"/>
              </a:rPr>
              <a:t>]</a:t>
            </a:r>
            <a:endParaRPr lang="en-NZ" altLang="en-US" sz="1200" dirty="0">
              <a:solidFill>
                <a:prstClr val="black"/>
              </a:solidFill>
              <a:latin typeface="Calibri" panose="020F0502020204030204"/>
            </a:endParaRPr>
          </a:p>
          <a:p>
            <a:pPr defTabSz="1371600" eaLnBrk="0" fontAlgn="base" hangingPunct="0">
              <a:spcBef>
                <a:spcPct val="0"/>
              </a:spcBef>
              <a:spcAft>
                <a:spcPct val="0"/>
              </a:spcAft>
            </a:pPr>
            <a:endParaRPr lang="en-NZ" altLang="en-US" sz="2700" dirty="0">
              <a:solidFill>
                <a:prstClr val="black"/>
              </a:solidFill>
              <a:latin typeface="Arial" panose="020B0604020202020204" pitchFamily="34" charset="0"/>
            </a:endParaRPr>
          </a:p>
        </p:txBody>
      </p:sp>
      <p:pic>
        <p:nvPicPr>
          <p:cNvPr id="7169" name="Picture 1" descr="This pie chart shows that in 2017/18, 43% of all home and community support, mental health and addiction and disability sectors workers had no qualification, 20% had a level 2 qualification, 20% had a level 3 qualification and 17% had a level 4 qualification.">
            <a:extLst>
              <a:ext uri="{FF2B5EF4-FFF2-40B4-BE49-F238E27FC236}">
                <a16:creationId xmlns:a16="http://schemas.microsoft.com/office/drawing/2014/main" id="{68977C00-1EB8-4934-8FE3-5D569F3FAD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8703"/>
          <a:stretch>
            <a:fillRect/>
          </a:stretch>
        </p:blipFill>
        <p:spPr bwMode="auto">
          <a:xfrm>
            <a:off x="1953575" y="3190091"/>
            <a:ext cx="5312369" cy="486226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EED427E6-7511-4633-B021-4E67700A6EC2}"/>
              </a:ext>
            </a:extLst>
          </p:cNvPr>
          <p:cNvSpPr>
            <a:spLocks noChangeArrowheads="1"/>
          </p:cNvSpPr>
          <p:nvPr/>
        </p:nvSpPr>
        <p:spPr bwMode="auto">
          <a:xfrm>
            <a:off x="1505534" y="8062376"/>
            <a:ext cx="7104581"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pPr>
            <a:r>
              <a:rPr lang="en-NZ" altLang="en-US" sz="1650" dirty="0">
                <a:solidFill>
                  <a:prstClr val="black"/>
                </a:solidFill>
                <a:latin typeface="Calibri" panose="020F0502020204030204" pitchFamily="34" charset="0"/>
                <a:ea typeface="Calibri" panose="020F0502020204030204" pitchFamily="34" charset="0"/>
                <a:cs typeface="Calibri" panose="020F0502020204030204" pitchFamily="34" charset="0"/>
              </a:rPr>
              <a:t>F</a:t>
            </a:r>
            <a:r>
              <a:rPr lang="en-NZ" altLang="en-US" sz="1650" dirty="0" bmk="">
                <a:solidFill>
                  <a:prstClr val="black"/>
                </a:solidFill>
                <a:latin typeface="Calibri" panose="020F0502020204030204" pitchFamily="34" charset="0"/>
                <a:ea typeface="Calibri" panose="020F0502020204030204" pitchFamily="34" charset="0"/>
                <a:cs typeface="Calibri" panose="020F0502020204030204" pitchFamily="34" charset="0"/>
              </a:rPr>
              <a:t>igure 1: Percentage of workers in home and community support, mental health and addiction and disability sectors, by qualification level, 2017/18</a:t>
            </a:r>
          </a:p>
          <a:p>
            <a:pPr defTabSz="1371600" eaLnBrk="0" fontAlgn="base" hangingPunct="0">
              <a:spcBef>
                <a:spcPct val="0"/>
              </a:spcBef>
              <a:spcAft>
                <a:spcPct val="0"/>
              </a:spcAft>
            </a:pPr>
            <a:r>
              <a:rPr lang="en-NZ" altLang="en-US" sz="1200" u="sng" baseline="30000" dirty="0">
                <a:solidFill>
                  <a:srgbClr val="954F72"/>
                </a:solidFill>
                <a:latin typeface="Calibri" panose="020F0502020204030204" pitchFamily="34" charset="0"/>
                <a:ea typeface="Calibri" panose="020F0502020204030204" pitchFamily="34" charset="0"/>
                <a:cs typeface="Times New Roman" panose="02020603050405020304" pitchFamily="18" charset="0"/>
                <a:hlinkClick r:id="rId4"/>
              </a:rPr>
              <a:t>[</a:t>
            </a:r>
            <a:r>
              <a:rPr lang="en-NZ" altLang="en-US" sz="1200" u="sng" baseline="30000" dirty="0" err="1" bmk="">
                <a:solidFill>
                  <a:srgbClr val="954F72"/>
                </a:solidFill>
                <a:latin typeface="Calibri" panose="020F0502020204030204" pitchFamily="34" charset="0"/>
                <a:ea typeface="Calibri" panose="020F0502020204030204" pitchFamily="34" charset="0"/>
                <a:cs typeface="Times New Roman" panose="02020603050405020304" pitchFamily="18" charset="0"/>
                <a:hlinkClick r:id="rId4"/>
              </a:rPr>
              <a:t>i</a:t>
            </a:r>
            <a:r>
              <a:rPr lang="en-NZ" altLang="en-US" sz="1200" u="sng" baseline="30000" dirty="0" bmk="">
                <a:solidFill>
                  <a:srgbClr val="954F72"/>
                </a:solidFill>
                <a:latin typeface="Calibri" panose="020F0502020204030204" pitchFamily="34" charset="0"/>
                <a:ea typeface="Calibri" panose="020F0502020204030204" pitchFamily="34" charset="0"/>
                <a:cs typeface="Times New Roman" panose="02020603050405020304" pitchFamily="18" charset="0"/>
                <a:hlinkClick r:id="rId4"/>
              </a:rPr>
              <a:t>]</a:t>
            </a:r>
            <a:r>
              <a:rPr lang="en-NZ" altLang="en-US" sz="1200" dirty="0">
                <a:solidFill>
                  <a:prstClr val="black"/>
                </a:solidFill>
                <a:latin typeface="Calibri" panose="020F0502020204030204" pitchFamily="34" charset="0"/>
                <a:ea typeface="Calibri" panose="020F0502020204030204" pitchFamily="34" charset="0"/>
                <a:cs typeface="Times New Roman" panose="02020603050405020304" pitchFamily="18" charset="0"/>
              </a:rPr>
              <a:t> Source: </a:t>
            </a:r>
            <a:r>
              <a:rPr lang="en-NZ" altLang="en-US" sz="12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5"/>
              </a:rPr>
              <a:t>https://www.health.govt.nz/publication/care-and-support-workforce-qualification-attainment</a:t>
            </a:r>
            <a:endParaRPr lang="en-NZ" altLang="en-US" sz="2400" dirty="0">
              <a:solidFill>
                <a:prstClr val="black"/>
              </a:solidFill>
              <a:latin typeface="Arial" panose="020B0604020202020204" pitchFamily="34" charset="0"/>
            </a:endParaRPr>
          </a:p>
          <a:p>
            <a:pPr defTabSz="1371600" eaLnBrk="0" fontAlgn="base" hangingPunct="0">
              <a:spcBef>
                <a:spcPct val="0"/>
              </a:spcBef>
              <a:spcAft>
                <a:spcPct val="0"/>
              </a:spcAft>
            </a:pPr>
            <a:endParaRPr lang="en-NZ" altLang="en-US" sz="1200" dirty="0">
              <a:solidFill>
                <a:prstClr val="black"/>
              </a:solidFill>
              <a:latin typeface="Calibri" panose="020F0502020204030204"/>
            </a:endParaRPr>
          </a:p>
          <a:p>
            <a:pPr defTabSz="1371600" eaLnBrk="0" fontAlgn="base" hangingPunct="0">
              <a:spcBef>
                <a:spcPct val="0"/>
              </a:spcBef>
              <a:spcAft>
                <a:spcPct val="0"/>
              </a:spcAft>
            </a:pPr>
            <a:br>
              <a:rPr lang="en-NZ" altLang="en-US" sz="2700" dirty="0">
                <a:solidFill>
                  <a:prstClr val="black"/>
                </a:solidFill>
                <a:latin typeface="Arial" panose="020B0604020202020204" pitchFamily="34" charset="0"/>
              </a:rPr>
            </a:br>
            <a:endParaRPr lang="en-NZ" altLang="en-US" sz="2700" dirty="0">
              <a:solidFill>
                <a:prstClr val="black"/>
              </a:solidFill>
              <a:latin typeface="Arial" panose="020B0604020202020204" pitchFamily="34" charset="0"/>
            </a:endParaRPr>
          </a:p>
        </p:txBody>
      </p:sp>
      <p:sp>
        <p:nvSpPr>
          <p:cNvPr id="9" name="TextBox 8">
            <a:extLst>
              <a:ext uri="{FF2B5EF4-FFF2-40B4-BE49-F238E27FC236}">
                <a16:creationId xmlns:a16="http://schemas.microsoft.com/office/drawing/2014/main" id="{454D2FEB-BF1E-4DED-B1C2-B7CCBF0B98CD}"/>
              </a:ext>
            </a:extLst>
          </p:cNvPr>
          <p:cNvSpPr txBox="1"/>
          <p:nvPr/>
        </p:nvSpPr>
        <p:spPr>
          <a:xfrm>
            <a:off x="9662845" y="2820257"/>
            <a:ext cx="7705619" cy="6218049"/>
          </a:xfrm>
          <a:prstGeom prst="rect">
            <a:avLst/>
          </a:prstGeom>
          <a:noFill/>
        </p:spPr>
        <p:txBody>
          <a:bodyPr wrap="square" rtlCol="0">
            <a:spAutoFit/>
          </a:bodyPr>
          <a:lstStyle/>
          <a:p>
            <a:pPr defTabSz="1371600">
              <a:lnSpc>
                <a:spcPct val="107000"/>
              </a:lnSpc>
              <a:spcAft>
                <a:spcPts val="1200"/>
              </a:spcAft>
            </a:pPr>
            <a:r>
              <a:rPr lang="en-NZ" sz="2100" i="1" dirty="0">
                <a:solidFill>
                  <a:prstClr val="black"/>
                </a:solidFill>
                <a:latin typeface="Calibri" panose="020F0502020204030204" pitchFamily="34" charset="0"/>
                <a:ea typeface="Calibri" panose="020F0502020204030204" pitchFamily="34" charset="0"/>
                <a:cs typeface="Calibri" panose="020F0502020204030204" pitchFamily="34" charset="0"/>
              </a:rPr>
              <a:t>Home and community support, mental health and addiction, and disability sectors: comparison of qualification levels by numbers of workers</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lnSpc>
                <a:spcPct val="107000"/>
              </a:lnSpc>
              <a:spcAft>
                <a:spcPts val="1200"/>
              </a:spcAft>
            </a:pP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Employees in the February 2019 data were matched with data from the 2017/18 full-year data, to assess whether workers progressed through the qualification levels. This process matched 22,787 employees (79 percent of eligible workers in the February 2019 data).</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lnSpc>
                <a:spcPct val="107000"/>
              </a:lnSpc>
              <a:spcAft>
                <a:spcPts val="1200"/>
              </a:spcAft>
            </a:pP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As of February 2019, there were 4,086 (14 percent) new workers; that is, workers who had started after 30 June 2018. This mostly explains why 21 percent of the data does not match. Other reasons are providers merging and changing employee identifiers.</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lnSpc>
                <a:spcPct val="107000"/>
              </a:lnSpc>
              <a:spcAft>
                <a:spcPts val="1200"/>
              </a:spcAft>
            </a:pP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The detailed data captured in 2017/18 allows us to analyse data by sector, though it should be noted that this applies to only 16,785 support workers of the total 22,787.</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endParaRPr lang="en-NZ" sz="2100" dirty="0">
              <a:solidFill>
                <a:prstClr val="black"/>
              </a:solidFill>
              <a:latin typeface="Calibri" panose="020F0502020204030204"/>
            </a:endParaRPr>
          </a:p>
        </p:txBody>
      </p:sp>
      <p:grpSp>
        <p:nvGrpSpPr>
          <p:cNvPr id="10" name="Group 2">
            <a:extLst>
              <a:ext uri="{FF2B5EF4-FFF2-40B4-BE49-F238E27FC236}">
                <a16:creationId xmlns:a16="http://schemas.microsoft.com/office/drawing/2014/main" id="{1D32A96B-0AD8-4148-B1D8-AF1621C01E75}"/>
              </a:ext>
            </a:extLst>
          </p:cNvPr>
          <p:cNvGrpSpPr/>
          <p:nvPr/>
        </p:nvGrpSpPr>
        <p:grpSpPr>
          <a:xfrm>
            <a:off x="2" y="1141520"/>
            <a:ext cx="15481619" cy="839796"/>
            <a:chOff x="0" y="0"/>
            <a:chExt cx="4077463" cy="221181"/>
          </a:xfrm>
        </p:grpSpPr>
        <p:sp>
          <p:nvSpPr>
            <p:cNvPr id="11" name="Freeform 3">
              <a:extLst>
                <a:ext uri="{FF2B5EF4-FFF2-40B4-BE49-F238E27FC236}">
                  <a16:creationId xmlns:a16="http://schemas.microsoft.com/office/drawing/2014/main" id="{1F08FAA2-32B3-4F10-9F1A-768FF3D1DBCE}"/>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sp>
        <p:sp>
          <p:nvSpPr>
            <p:cNvPr id="12" name="TextBox 4">
              <a:extLst>
                <a:ext uri="{FF2B5EF4-FFF2-40B4-BE49-F238E27FC236}">
                  <a16:creationId xmlns:a16="http://schemas.microsoft.com/office/drawing/2014/main" id="{ED1C80BB-94D7-45D2-9FCA-7FB5D2A5EC02}"/>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3" name="TextBox 5">
            <a:extLst>
              <a:ext uri="{FF2B5EF4-FFF2-40B4-BE49-F238E27FC236}">
                <a16:creationId xmlns:a16="http://schemas.microsoft.com/office/drawing/2014/main" id="{3BCBC8E4-FA4A-498D-84E3-26B2628CAEC4}"/>
              </a:ext>
            </a:extLst>
          </p:cNvPr>
          <p:cNvSpPr txBox="1"/>
          <p:nvPr/>
        </p:nvSpPr>
        <p:spPr>
          <a:xfrm>
            <a:off x="1028702" y="1145493"/>
            <a:ext cx="14452919" cy="687432"/>
          </a:xfrm>
          <a:prstGeom prst="rect">
            <a:avLst/>
          </a:prstGeom>
        </p:spPr>
        <p:txBody>
          <a:bodyPr lIns="0" tIns="0" rIns="0" bIns="0" rtlCol="0" anchor="t">
            <a:spAutoFit/>
          </a:bodyPr>
          <a:lstStyle/>
          <a:p>
            <a:pPr defTabSz="1371600">
              <a:lnSpc>
                <a:spcPts val="5600"/>
              </a:lnSpc>
            </a:pPr>
            <a:r>
              <a:rPr lang="mi-NZ" sz="4200" dirty="0">
                <a:solidFill>
                  <a:prstClr val="white"/>
                </a:solidFill>
                <a:latin typeface="Calibri" panose="020F0502020204030204" pitchFamily="34" charset="0"/>
                <a:ea typeface="Calibri" panose="020F0502020204030204" pitchFamily="34" charset="0"/>
                <a:cs typeface="Calibri" panose="020F0502020204030204" pitchFamily="34" charset="0"/>
              </a:rPr>
              <a:t>How Skills can contribute to the development of the Kaiāwhina</a:t>
            </a:r>
            <a:endParaRPr lang="en-US" sz="3999" dirty="0">
              <a:solidFill>
                <a:prstClr val="white"/>
              </a:solidFill>
              <a:latin typeface="Poppins Medium Bold"/>
            </a:endParaRPr>
          </a:p>
        </p:txBody>
      </p:sp>
      <p:sp>
        <p:nvSpPr>
          <p:cNvPr id="14" name="TextBox 6">
            <a:extLst>
              <a:ext uri="{FF2B5EF4-FFF2-40B4-BE49-F238E27FC236}">
                <a16:creationId xmlns:a16="http://schemas.microsoft.com/office/drawing/2014/main" id="{A5FB54D5-F555-4A37-8585-4DFEEAC365D1}"/>
              </a:ext>
            </a:extLst>
          </p:cNvPr>
          <p:cNvSpPr txBox="1"/>
          <p:nvPr/>
        </p:nvSpPr>
        <p:spPr>
          <a:xfrm>
            <a:off x="1028701" y="31115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Kai</a:t>
            </a:r>
            <a:r>
              <a:rPr lang="mi-NZ" sz="3999" dirty="0">
                <a:solidFill>
                  <a:srgbClr val="EC6417"/>
                </a:solidFill>
                <a:latin typeface="Poppins Medium Bold"/>
              </a:rPr>
              <a:t>ā</a:t>
            </a:r>
            <a:r>
              <a:rPr lang="en-US" sz="3999" dirty="0" err="1">
                <a:solidFill>
                  <a:srgbClr val="EC6417"/>
                </a:solidFill>
                <a:latin typeface="Poppins Medium Bold"/>
              </a:rPr>
              <a:t>whina</a:t>
            </a:r>
            <a:r>
              <a:rPr lang="en-US" sz="3999" dirty="0">
                <a:solidFill>
                  <a:srgbClr val="EC6417"/>
                </a:solidFill>
                <a:latin typeface="Poppins Medium Bold"/>
              </a:rPr>
              <a:t> Workforce Development</a:t>
            </a:r>
          </a:p>
        </p:txBody>
      </p:sp>
    </p:spTree>
    <p:extLst>
      <p:ext uri="{BB962C8B-B14F-4D97-AF65-F5344CB8AC3E}">
        <p14:creationId xmlns:p14="http://schemas.microsoft.com/office/powerpoint/2010/main" val="3583137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E78123F-7722-41F6-A92F-C2A6EBA69B2C}"/>
              </a:ext>
            </a:extLst>
          </p:cNvPr>
          <p:cNvGrpSpPr/>
          <p:nvPr/>
        </p:nvGrpSpPr>
        <p:grpSpPr>
          <a:xfrm>
            <a:off x="-21578" y="0"/>
            <a:ext cx="1028700" cy="10287000"/>
            <a:chOff x="0" y="0"/>
            <a:chExt cx="375273" cy="3752725"/>
          </a:xfrm>
        </p:grpSpPr>
        <p:sp>
          <p:nvSpPr>
            <p:cNvPr id="5" name="Freeform 7">
              <a:extLst>
                <a:ext uri="{FF2B5EF4-FFF2-40B4-BE49-F238E27FC236}">
                  <a16:creationId xmlns:a16="http://schemas.microsoft.com/office/drawing/2014/main" id="{A9450832-1F6E-4035-BCA0-2F0A7E002C01}"/>
                </a:ext>
              </a:extLst>
            </p:cNvPr>
            <p:cNvSpPr/>
            <p:nvPr/>
          </p:nvSpPr>
          <p:spPr>
            <a:xfrm>
              <a:off x="0" y="0"/>
              <a:ext cx="375273" cy="3752726"/>
            </a:xfrm>
            <a:custGeom>
              <a:avLst/>
              <a:gdLst/>
              <a:ahLst/>
              <a:cxnLst/>
              <a:rect l="l" t="t" r="r" b="b"/>
              <a:pathLst>
                <a:path w="375273" h="3752726">
                  <a:moveTo>
                    <a:pt x="0" y="0"/>
                  </a:moveTo>
                  <a:lnTo>
                    <a:pt x="375273" y="0"/>
                  </a:lnTo>
                  <a:lnTo>
                    <a:pt x="375273" y="3752726"/>
                  </a:lnTo>
                  <a:lnTo>
                    <a:pt x="0" y="3752726"/>
                  </a:lnTo>
                  <a:close/>
                </a:path>
              </a:pathLst>
            </a:custGeom>
            <a:solidFill>
              <a:srgbClr val="EC6417"/>
            </a:solidFill>
          </p:spPr>
        </p:sp>
      </p:grpSp>
      <p:grpSp>
        <p:nvGrpSpPr>
          <p:cNvPr id="6" name="Group 5">
            <a:extLst>
              <a:ext uri="{FF2B5EF4-FFF2-40B4-BE49-F238E27FC236}">
                <a16:creationId xmlns:a16="http://schemas.microsoft.com/office/drawing/2014/main" id="{36302101-C1AD-40C5-88B4-F1203DA0EE58}"/>
              </a:ext>
            </a:extLst>
          </p:cNvPr>
          <p:cNvGrpSpPr/>
          <p:nvPr/>
        </p:nvGrpSpPr>
        <p:grpSpPr>
          <a:xfrm>
            <a:off x="-14651" y="9290142"/>
            <a:ext cx="3086100" cy="1006593"/>
            <a:chOff x="0" y="0"/>
            <a:chExt cx="152400" cy="559917"/>
          </a:xfrm>
        </p:grpSpPr>
        <p:sp>
          <p:nvSpPr>
            <p:cNvPr id="7" name="Freeform 9">
              <a:extLst>
                <a:ext uri="{FF2B5EF4-FFF2-40B4-BE49-F238E27FC236}">
                  <a16:creationId xmlns:a16="http://schemas.microsoft.com/office/drawing/2014/main" id="{2CA27A55-224E-4A2E-9260-3DD1EBB82C6A}"/>
                </a:ext>
              </a:extLst>
            </p:cNvPr>
            <p:cNvSpPr/>
            <p:nvPr/>
          </p:nvSpPr>
          <p:spPr>
            <a:xfrm>
              <a:off x="0" y="0"/>
              <a:ext cx="152400" cy="559917"/>
            </a:xfrm>
            <a:custGeom>
              <a:avLst/>
              <a:gdLst/>
              <a:ahLst/>
              <a:cxnLst/>
              <a:rect l="l" t="t" r="r" b="b"/>
              <a:pathLst>
                <a:path w="152400" h="559917">
                  <a:moveTo>
                    <a:pt x="0" y="0"/>
                  </a:moveTo>
                  <a:lnTo>
                    <a:pt x="152400" y="0"/>
                  </a:lnTo>
                  <a:lnTo>
                    <a:pt x="152400" y="559917"/>
                  </a:lnTo>
                  <a:lnTo>
                    <a:pt x="0" y="559917"/>
                  </a:lnTo>
                  <a:close/>
                </a:path>
              </a:pathLst>
            </a:custGeom>
            <a:solidFill>
              <a:srgbClr val="333652"/>
            </a:solidFill>
          </p:spPr>
        </p:sp>
      </p:grpSp>
      <p:grpSp>
        <p:nvGrpSpPr>
          <p:cNvPr id="8" name="Group 2">
            <a:extLst>
              <a:ext uri="{FF2B5EF4-FFF2-40B4-BE49-F238E27FC236}">
                <a16:creationId xmlns:a16="http://schemas.microsoft.com/office/drawing/2014/main" id="{836F0D65-BEA9-4E4B-BF89-F96B4398E85B}"/>
              </a:ext>
            </a:extLst>
          </p:cNvPr>
          <p:cNvGrpSpPr/>
          <p:nvPr/>
        </p:nvGrpSpPr>
        <p:grpSpPr>
          <a:xfrm>
            <a:off x="1007124" y="2619551"/>
            <a:ext cx="17280876" cy="5879222"/>
            <a:chOff x="0" y="0"/>
            <a:chExt cx="3335756" cy="3753884"/>
          </a:xfrm>
        </p:grpSpPr>
        <p:sp>
          <p:nvSpPr>
            <p:cNvPr id="10" name="Freeform 3">
              <a:extLst>
                <a:ext uri="{FF2B5EF4-FFF2-40B4-BE49-F238E27FC236}">
                  <a16:creationId xmlns:a16="http://schemas.microsoft.com/office/drawing/2014/main" id="{93AF7E59-5D37-4C96-BA9B-3A6C116A2CA3}"/>
                </a:ext>
              </a:extLst>
            </p:cNvPr>
            <p:cNvSpPr/>
            <p:nvPr/>
          </p:nvSpPr>
          <p:spPr>
            <a:xfrm>
              <a:off x="0" y="0"/>
              <a:ext cx="3335756" cy="3753884"/>
            </a:xfrm>
            <a:custGeom>
              <a:avLst/>
              <a:gdLst/>
              <a:ahLst/>
              <a:cxnLst/>
              <a:rect l="l" t="t" r="r" b="b"/>
              <a:pathLst>
                <a:path w="3335756" h="3753884">
                  <a:moveTo>
                    <a:pt x="0" y="0"/>
                  </a:moveTo>
                  <a:lnTo>
                    <a:pt x="3335756" y="0"/>
                  </a:lnTo>
                  <a:lnTo>
                    <a:pt x="3335756" y="3753884"/>
                  </a:lnTo>
                  <a:lnTo>
                    <a:pt x="0" y="3753884"/>
                  </a:lnTo>
                  <a:close/>
                </a:path>
              </a:pathLst>
            </a:custGeom>
            <a:solidFill>
              <a:srgbClr val="B9CDE5"/>
            </a:solidFill>
          </p:spPr>
        </p:sp>
      </p:grpSp>
      <p:grpSp>
        <p:nvGrpSpPr>
          <p:cNvPr id="11" name="Group 2">
            <a:extLst>
              <a:ext uri="{FF2B5EF4-FFF2-40B4-BE49-F238E27FC236}">
                <a16:creationId xmlns:a16="http://schemas.microsoft.com/office/drawing/2014/main" id="{6968F761-8600-4C82-8477-FB913A9FE75A}"/>
              </a:ext>
            </a:extLst>
          </p:cNvPr>
          <p:cNvGrpSpPr/>
          <p:nvPr/>
        </p:nvGrpSpPr>
        <p:grpSpPr>
          <a:xfrm>
            <a:off x="2" y="1141520"/>
            <a:ext cx="15481619" cy="839796"/>
            <a:chOff x="0" y="0"/>
            <a:chExt cx="4077463" cy="221181"/>
          </a:xfrm>
        </p:grpSpPr>
        <p:sp>
          <p:nvSpPr>
            <p:cNvPr id="12" name="Freeform 3">
              <a:extLst>
                <a:ext uri="{FF2B5EF4-FFF2-40B4-BE49-F238E27FC236}">
                  <a16:creationId xmlns:a16="http://schemas.microsoft.com/office/drawing/2014/main" id="{A017736B-1F56-42C4-A5E5-4741B57CF651}"/>
                </a:ext>
              </a:extLst>
            </p:cNvPr>
            <p:cNvSpPr/>
            <p:nvPr/>
          </p:nvSpPr>
          <p:spPr>
            <a:xfrm>
              <a:off x="0" y="0"/>
              <a:ext cx="4077464" cy="221181"/>
            </a:xfrm>
            <a:custGeom>
              <a:avLst/>
              <a:gdLst/>
              <a:ahLst/>
              <a:cxnLst/>
              <a:rect l="l" t="t" r="r" b="b"/>
              <a:pathLst>
                <a:path w="4077464" h="221181">
                  <a:moveTo>
                    <a:pt x="0" y="0"/>
                  </a:moveTo>
                  <a:lnTo>
                    <a:pt x="4077464" y="0"/>
                  </a:lnTo>
                  <a:lnTo>
                    <a:pt x="4077464" y="221181"/>
                  </a:lnTo>
                  <a:lnTo>
                    <a:pt x="0" y="221181"/>
                  </a:lnTo>
                  <a:close/>
                </a:path>
              </a:pathLst>
            </a:custGeom>
            <a:solidFill>
              <a:srgbClr val="203040"/>
            </a:solidFill>
          </p:spPr>
          <p:txBody>
            <a:bodyPr/>
            <a:lstStyle/>
            <a:p>
              <a:pPr defTabSz="1371600"/>
              <a:endParaRPr lang="en-NZ" sz="2700" dirty="0">
                <a:solidFill>
                  <a:prstClr val="black"/>
                </a:solidFill>
                <a:latin typeface="Calibri" panose="020F0502020204030204"/>
              </a:endParaRPr>
            </a:p>
          </p:txBody>
        </p:sp>
        <p:sp>
          <p:nvSpPr>
            <p:cNvPr id="13" name="TextBox 4">
              <a:extLst>
                <a:ext uri="{FF2B5EF4-FFF2-40B4-BE49-F238E27FC236}">
                  <a16:creationId xmlns:a16="http://schemas.microsoft.com/office/drawing/2014/main" id="{63305DE7-FF8D-4FA2-8A3B-BF6427CED999}"/>
                </a:ext>
              </a:extLst>
            </p:cNvPr>
            <p:cNvSpPr txBox="1"/>
            <p:nvPr/>
          </p:nvSpPr>
          <p:spPr>
            <a:xfrm>
              <a:off x="0" y="-38100"/>
              <a:ext cx="812800" cy="850900"/>
            </a:xfrm>
            <a:prstGeom prst="rect">
              <a:avLst/>
            </a:prstGeom>
          </p:spPr>
          <p:txBody>
            <a:bodyPr lIns="50801" tIns="50801" rIns="50801" bIns="50801" rtlCol="0" anchor="ctr"/>
            <a:lstStyle/>
            <a:p>
              <a:pPr algn="ctr" defTabSz="1371600">
                <a:lnSpc>
                  <a:spcPts val="2660"/>
                </a:lnSpc>
              </a:pPr>
              <a:endParaRPr>
                <a:solidFill>
                  <a:prstClr val="black"/>
                </a:solidFill>
                <a:latin typeface="Calibri" panose="020F0502020204030204"/>
              </a:endParaRPr>
            </a:p>
          </p:txBody>
        </p:sp>
      </p:grpSp>
      <p:sp>
        <p:nvSpPr>
          <p:cNvPr id="14" name="TextBox 6">
            <a:extLst>
              <a:ext uri="{FF2B5EF4-FFF2-40B4-BE49-F238E27FC236}">
                <a16:creationId xmlns:a16="http://schemas.microsoft.com/office/drawing/2014/main" id="{C8B9BFDC-836B-44F4-BF6F-E3EA7548DE93}"/>
              </a:ext>
            </a:extLst>
          </p:cNvPr>
          <p:cNvSpPr txBox="1"/>
          <p:nvPr/>
        </p:nvSpPr>
        <p:spPr>
          <a:xfrm>
            <a:off x="1028701" y="311150"/>
            <a:ext cx="15227834" cy="682174"/>
          </a:xfrm>
          <a:prstGeom prst="rect">
            <a:avLst/>
          </a:prstGeom>
        </p:spPr>
        <p:txBody>
          <a:bodyPr lIns="0" tIns="0" rIns="0" bIns="0" rtlCol="0" anchor="t">
            <a:spAutoFit/>
          </a:bodyPr>
          <a:lstStyle/>
          <a:p>
            <a:pPr defTabSz="1371600">
              <a:lnSpc>
                <a:spcPts val="5600"/>
              </a:lnSpc>
            </a:pPr>
            <a:r>
              <a:rPr lang="en-US" sz="3999" dirty="0">
                <a:solidFill>
                  <a:srgbClr val="EC6417"/>
                </a:solidFill>
                <a:latin typeface="Poppins Medium Bold"/>
              </a:rPr>
              <a:t>K</a:t>
            </a:r>
            <a:r>
              <a:rPr lang="en-US" sz="3999">
                <a:solidFill>
                  <a:srgbClr val="EC6417"/>
                </a:solidFill>
                <a:latin typeface="Poppins Medium Bold"/>
              </a:rPr>
              <a:t>aiāwhina</a:t>
            </a:r>
            <a:r>
              <a:rPr lang="en-US" sz="3999" dirty="0">
                <a:solidFill>
                  <a:srgbClr val="EC6417"/>
                </a:solidFill>
                <a:latin typeface="Poppins Medium Bold"/>
              </a:rPr>
              <a:t> Workforce Development</a:t>
            </a:r>
          </a:p>
        </p:txBody>
      </p:sp>
      <p:sp>
        <p:nvSpPr>
          <p:cNvPr id="9" name="TextBox 8">
            <a:extLst>
              <a:ext uri="{FF2B5EF4-FFF2-40B4-BE49-F238E27FC236}">
                <a16:creationId xmlns:a16="http://schemas.microsoft.com/office/drawing/2014/main" id="{454D2FEB-BF1E-4DED-B1C2-B7CCBF0B98CD}"/>
              </a:ext>
            </a:extLst>
          </p:cNvPr>
          <p:cNvSpPr txBox="1"/>
          <p:nvPr/>
        </p:nvSpPr>
        <p:spPr>
          <a:xfrm>
            <a:off x="1371600" y="2273030"/>
            <a:ext cx="15966042" cy="5834226"/>
          </a:xfrm>
          <a:prstGeom prst="rect">
            <a:avLst/>
          </a:prstGeom>
          <a:noFill/>
        </p:spPr>
        <p:txBody>
          <a:bodyPr wrap="square" rtlCol="0">
            <a:spAutoFit/>
          </a:bodyPr>
          <a:lstStyle/>
          <a:p>
            <a:pPr defTabSz="1371600">
              <a:lnSpc>
                <a:spcPct val="107000"/>
              </a:lnSpc>
              <a:spcAft>
                <a:spcPts val="1200"/>
              </a:spcAft>
            </a:pP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 </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lnSpc>
                <a:spcPct val="107000"/>
              </a:lnSpc>
              <a:spcAft>
                <a:spcPts val="1200"/>
              </a:spcAft>
            </a:pP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Extract: Annual Report to the Minister of Health (emphasis added)</a:t>
            </a:r>
            <a:b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January 2022</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lnSpc>
                <a:spcPct val="107000"/>
              </a:lnSpc>
              <a:spcAft>
                <a:spcPts val="1200"/>
              </a:spcAft>
            </a:pP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A positive example of COVID-19 health workforce disruption is the development of vaccinator assistants to relieve reliance on registered nurses during the vaccination campaigns of 2021. This was a Ministry initiative strongly supported by HWAB and DHBs. Changes of scopes of practice (with supervision) </a:t>
            </a:r>
            <a:r>
              <a:rPr lang="en-NZ" sz="2100" b="1" dirty="0">
                <a:solidFill>
                  <a:prstClr val="black"/>
                </a:solidFill>
                <a:latin typeface="Calibri" panose="020F0502020204030204" pitchFamily="34" charset="0"/>
                <a:ea typeface="Calibri" panose="020F0502020204030204" pitchFamily="34" charset="0"/>
                <a:cs typeface="Calibri" panose="020F0502020204030204" pitchFamily="34" charset="0"/>
              </a:rPr>
              <a:t>which have previously been resisted and new competency and training programmes were rapidly developed for online delivery in response to the pandemic. </a:t>
            </a: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More than 300 have been trained, 50 are fully authorised and working in the field and 50% of those who trained are Māori. </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lnSpc>
                <a:spcPct val="107000"/>
              </a:lnSpc>
              <a:spcAft>
                <a:spcPts val="1200"/>
              </a:spcAft>
            </a:pPr>
            <a:r>
              <a:rPr lang="en-NZ" sz="2100" b="1" dirty="0">
                <a:solidFill>
                  <a:prstClr val="black"/>
                </a:solidFill>
                <a:latin typeface="Calibri" panose="020F0502020204030204" pitchFamily="34" charset="0"/>
                <a:ea typeface="Calibri" panose="020F0502020204030204" pitchFamily="34" charset="0"/>
                <a:cs typeface="Calibri" panose="020F0502020204030204" pitchFamily="34" charset="0"/>
              </a:rPr>
              <a:t>Long term opportunities to build an auxiliary workforce and retain this new skill set exist</a:t>
            </a: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 for continuing pandemic responsiveness to booster shots and to vaccinating younger New Zealanders in 2022.  In the future, vaccinator assistants as an auxiliary workforce can have a legacy effect in vaccination by helping to address New Zealand’s worrying fall in childhood immunisation statistics particularly among Māori and Pacific peoples. </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lnSpc>
                <a:spcPct val="107000"/>
              </a:lnSpc>
              <a:spcAft>
                <a:spcPts val="1200"/>
              </a:spcAft>
            </a:pPr>
            <a:r>
              <a:rPr lang="en-NZ" sz="2100" dirty="0">
                <a:solidFill>
                  <a:prstClr val="black"/>
                </a:solidFill>
                <a:latin typeface="Calibri" panose="020F0502020204030204" pitchFamily="34" charset="0"/>
                <a:ea typeface="Calibri" panose="020F0502020204030204" pitchFamily="34" charset="0"/>
                <a:cs typeface="Calibri" panose="020F0502020204030204" pitchFamily="34" charset="0"/>
              </a:rPr>
              <a:t>This has been identified as a priority activity for regional health governance during the transition period. </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lnSpc>
                <a:spcPct val="107000"/>
              </a:lnSpc>
              <a:spcAft>
                <a:spcPts val="1200"/>
              </a:spcAft>
            </a:pPr>
            <a:r>
              <a:rPr lang="mi-NZ" sz="2100" dirty="0">
                <a:solidFill>
                  <a:prstClr val="black"/>
                </a:solidFill>
                <a:latin typeface="Calibri" panose="020F0502020204030204" pitchFamily="34" charset="0"/>
                <a:ea typeface="Calibri" panose="020F0502020204030204" pitchFamily="34" charset="0"/>
                <a:cs typeface="Times New Roman" panose="02020603050405020304" pitchFamily="18" charset="0"/>
              </a:rPr>
              <a:t>https://www.health.govt.nz/publication/health-workforce-advisory-board-2021-annual-report-minister-health</a:t>
            </a:r>
            <a:endPar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371600"/>
            <a:r>
              <a:rPr lang="en-NZ" sz="2100" dirty="0">
                <a:solidFill>
                  <a:prstClr val="black"/>
                </a:solidFill>
                <a:latin typeface="Calibri" panose="020F0502020204030204" pitchFamily="34" charset="0"/>
                <a:ea typeface="Calibri" panose="020F0502020204030204" pitchFamily="34" charset="0"/>
                <a:cs typeface="Times New Roman" panose="02020603050405020304" pitchFamily="18" charset="0"/>
              </a:rPr>
              <a:t>Health Workforce Advisory Board minutes received 24 September,2021.</a:t>
            </a:r>
          </a:p>
        </p:txBody>
      </p:sp>
      <p:sp>
        <p:nvSpPr>
          <p:cNvPr id="16" name="TextBox 5">
            <a:extLst>
              <a:ext uri="{FF2B5EF4-FFF2-40B4-BE49-F238E27FC236}">
                <a16:creationId xmlns:a16="http://schemas.microsoft.com/office/drawing/2014/main" id="{18EE2596-6186-41FB-BCE3-E42DE83A5AA3}"/>
              </a:ext>
            </a:extLst>
          </p:cNvPr>
          <p:cNvSpPr txBox="1"/>
          <p:nvPr/>
        </p:nvSpPr>
        <p:spPr>
          <a:xfrm>
            <a:off x="1028702" y="1145493"/>
            <a:ext cx="14452919" cy="687432"/>
          </a:xfrm>
          <a:prstGeom prst="rect">
            <a:avLst/>
          </a:prstGeom>
        </p:spPr>
        <p:txBody>
          <a:bodyPr lIns="0" tIns="0" rIns="0" bIns="0" rtlCol="0" anchor="t">
            <a:spAutoFit/>
          </a:bodyPr>
          <a:lstStyle/>
          <a:p>
            <a:pPr defTabSz="1371600">
              <a:lnSpc>
                <a:spcPts val="5600"/>
              </a:lnSpc>
            </a:pPr>
            <a:r>
              <a:rPr lang="mi-NZ" sz="4200" dirty="0">
                <a:solidFill>
                  <a:prstClr val="white"/>
                </a:solidFill>
                <a:latin typeface="Calibri" panose="020F0502020204030204" pitchFamily="34" charset="0"/>
                <a:ea typeface="Calibri" panose="020F0502020204030204" pitchFamily="34" charset="0"/>
                <a:cs typeface="Calibri" panose="020F0502020204030204" pitchFamily="34" charset="0"/>
              </a:rPr>
              <a:t>Appendix B: Health Workforce Advisory Board</a:t>
            </a:r>
            <a:endParaRPr lang="en-US" sz="3999" dirty="0">
              <a:solidFill>
                <a:prstClr val="white"/>
              </a:solidFill>
              <a:latin typeface="Poppins Medium Bold"/>
            </a:endParaRPr>
          </a:p>
        </p:txBody>
      </p:sp>
    </p:spTree>
    <p:extLst>
      <p:ext uri="{BB962C8B-B14F-4D97-AF65-F5344CB8AC3E}">
        <p14:creationId xmlns:p14="http://schemas.microsoft.com/office/powerpoint/2010/main" val="516628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EB20FB678E04499939B5C76BC9117F" ma:contentTypeVersion="14" ma:contentTypeDescription="Create a new document." ma:contentTypeScope="" ma:versionID="9ad40a79f4faa3f0dab488654a7aa730">
  <xsd:schema xmlns:xsd="http://www.w3.org/2001/XMLSchema" xmlns:xs="http://www.w3.org/2001/XMLSchema" xmlns:p="http://schemas.microsoft.com/office/2006/metadata/properties" xmlns:ns2="431f880d-5049-489f-9955-f6b3d74ddd5b" xmlns:ns3="c7c66f8a-fd0d-4da3-b6ce-0241484f0de0" xmlns:ns4="ec761af5-23b3-453d-aa00-8620c42b1ab2" targetNamespace="http://schemas.microsoft.com/office/2006/metadata/properties" ma:root="true" ma:fieldsID="aefca67b6117340c6ba199f94ce65043" ns2:_="" ns3:_="" ns4:_="">
    <xsd:import namespace="431f880d-5049-489f-9955-f6b3d74ddd5b"/>
    <xsd:import namespace="c7c66f8a-fd0d-4da3-b6ce-0241484f0de0"/>
    <xsd:import namespace="ec761af5-23b3-453d-aa00-8620c42b1ab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1f880d-5049-489f-9955-f6b3d74ddd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29d2d71-1bea-4987-bfd9-379d5b4db18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c66f8a-fd0d-4da3-b6ce-0241484f0de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761af5-23b3-453d-aa00-8620c42b1ab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1f1fde-135c-4d42-b0f2-fe706b97f09f}" ma:internalName="TaxCatchAll" ma:showField="CatchAllData" ma:web="c7c66f8a-fd0d-4da3-b6ce-0241484f0d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1f880d-5049-489f-9955-f6b3d74ddd5b">
      <Terms xmlns="http://schemas.microsoft.com/office/infopath/2007/PartnerControls"/>
    </lcf76f155ced4ddcb4097134ff3c332f>
    <TaxCatchAll xmlns="ec761af5-23b3-453d-aa00-8620c42b1ab2" xsi:nil="true"/>
  </documentManagement>
</p:properties>
</file>

<file path=customXml/itemProps1.xml><?xml version="1.0" encoding="utf-8"?>
<ds:datastoreItem xmlns:ds="http://schemas.openxmlformats.org/officeDocument/2006/customXml" ds:itemID="{B776F880-1676-4D1C-B204-ADA3A8317BAF}"/>
</file>

<file path=customXml/itemProps2.xml><?xml version="1.0" encoding="utf-8"?>
<ds:datastoreItem xmlns:ds="http://schemas.openxmlformats.org/officeDocument/2006/customXml" ds:itemID="{3B8B592D-40DA-44B3-9D5F-2F7650F7D361}"/>
</file>

<file path=customXml/itemProps3.xml><?xml version="1.0" encoding="utf-8"?>
<ds:datastoreItem xmlns:ds="http://schemas.openxmlformats.org/officeDocument/2006/customXml" ds:itemID="{890355C9-675F-4A9E-856E-13594D1B157F}"/>
</file>

<file path=docProps/app.xml><?xml version="1.0" encoding="utf-8"?>
<Properties xmlns="http://schemas.openxmlformats.org/officeDocument/2006/extended-properties" xmlns:vt="http://schemas.openxmlformats.org/officeDocument/2006/docPropsVTypes">
  <TotalTime>11695</TotalTime>
  <Words>6840</Words>
  <Application>Microsoft Office PowerPoint</Application>
  <PresentationFormat>Custom</PresentationFormat>
  <Paragraphs>496</Paragraphs>
  <Slides>28</Slides>
  <Notes>11</Notes>
  <HiddenSlides>0</HiddenSlides>
  <MMClips>0</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28</vt:i4>
      </vt:variant>
    </vt:vector>
  </HeadingPairs>
  <TitlesOfParts>
    <vt:vector size="46" baseType="lpstr">
      <vt:lpstr>Wingdings</vt:lpstr>
      <vt:lpstr>Poppins Medium Bold</vt:lpstr>
      <vt:lpstr>Poppins ExtraBold</vt:lpstr>
      <vt:lpstr>Poppins Medium Bold Italics</vt:lpstr>
      <vt:lpstr>Arial</vt:lpstr>
      <vt:lpstr>Calibri Light</vt:lpstr>
      <vt:lpstr>Poppins Bold</vt:lpstr>
      <vt:lpstr>Calibri</vt:lpstr>
      <vt:lpstr>Open Sans Extra Bold</vt:lpstr>
      <vt:lpstr>Open Sans</vt:lpstr>
      <vt:lpstr>Poppins Black</vt:lpstr>
      <vt:lpstr>Symbol</vt:lpstr>
      <vt:lpstr>Poppins Medium</vt:lpstr>
      <vt:lpstr>Poppins ExtraBold Bold</vt:lpstr>
      <vt:lpstr>Poppins</vt:lpstr>
      <vt:lpstr>Georgia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Aged Care Careerforce’s Community Client Care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Skills Group: Bringing ROVE to Life</dc:title>
  <dc:creator>Alexandra Vranyac-Wheeler</dc:creator>
  <cp:lastModifiedBy>Aby Adams</cp:lastModifiedBy>
  <cp:revision>13</cp:revision>
  <cp:lastPrinted>2022-11-07T21:53:19Z</cp:lastPrinted>
  <dcterms:created xsi:type="dcterms:W3CDTF">2006-08-16T00:00:00Z</dcterms:created>
  <dcterms:modified xsi:type="dcterms:W3CDTF">2023-03-22T03:13:43Z</dcterms:modified>
  <dc:identifier>DAFMoGt_9pc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2022-09-29T01:20:11Z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479935d5-e1cd-48a7-afa2-86122eba75e4</vt:lpwstr>
  </property>
  <property fmtid="{D5CDD505-2E9C-101B-9397-08002B2CF9AE}" pid="7" name="MSIP_Label_defa4170-0d19-0005-0004-bc88714345d2_ActionId">
    <vt:lpwstr>6f4ff452-7ab5-4ea1-b4e5-1f470f3428b2</vt:lpwstr>
  </property>
  <property fmtid="{D5CDD505-2E9C-101B-9397-08002B2CF9AE}" pid="8" name="MSIP_Label_defa4170-0d19-0005-0004-bc88714345d2_ContentBits">
    <vt:lpwstr>0</vt:lpwstr>
  </property>
  <property fmtid="{D5CDD505-2E9C-101B-9397-08002B2CF9AE}" pid="9" name="ContentTypeId">
    <vt:lpwstr>0x01010031EB20FB678E04499939B5C76BC9117F</vt:lpwstr>
  </property>
</Properties>
</file>