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5" r:id="rId5"/>
    <p:sldId id="266" r:id="rId6"/>
    <p:sldId id="267" r:id="rId7"/>
    <p:sldId id="27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3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F59551-858C-48FB-9780-14F541CBA82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E5C1A52-882D-4745-A7BB-44FCFD59C1FC}">
      <dgm:prSet phldrT="[Text]"/>
      <dgm:spPr/>
      <dgm:t>
        <a:bodyPr/>
        <a:lstStyle/>
        <a:p>
          <a:r>
            <a:rPr lang="en-US" dirty="0"/>
            <a:t>358 registered nurses  for expansion demand</a:t>
          </a:r>
        </a:p>
      </dgm:t>
    </dgm:pt>
    <dgm:pt modelId="{0DDB0ED1-24A2-4E0D-87CF-036B2BCF54A7}" type="parTrans" cxnId="{F53BD5CA-435D-40A1-B6BC-0FE02CDD2B35}">
      <dgm:prSet/>
      <dgm:spPr/>
      <dgm:t>
        <a:bodyPr/>
        <a:lstStyle/>
        <a:p>
          <a:endParaRPr lang="en-US"/>
        </a:p>
      </dgm:t>
    </dgm:pt>
    <dgm:pt modelId="{7B7F7EE2-0910-4552-8A36-168022AE613A}" type="sibTrans" cxnId="{F53BD5CA-435D-40A1-B6BC-0FE02CDD2B35}">
      <dgm:prSet/>
      <dgm:spPr/>
      <dgm:t>
        <a:bodyPr/>
        <a:lstStyle/>
        <a:p>
          <a:endParaRPr lang="en-US"/>
        </a:p>
      </dgm:t>
    </dgm:pt>
    <dgm:pt modelId="{784AB431-47A4-4C7D-BE9D-EEE2FCC57CBC}">
      <dgm:prSet phldrT="[Text]"/>
      <dgm:spPr/>
      <dgm:t>
        <a:bodyPr/>
        <a:lstStyle/>
        <a:p>
          <a:r>
            <a:rPr lang="en-US" dirty="0"/>
            <a:t>631 nurses for replacement demand </a:t>
          </a:r>
        </a:p>
      </dgm:t>
    </dgm:pt>
    <dgm:pt modelId="{A28C17C5-25E5-4D55-BABD-A1DB2691B35E}" type="parTrans" cxnId="{B4770991-C0AD-4804-AC96-BFAD35D6B6C7}">
      <dgm:prSet/>
      <dgm:spPr/>
      <dgm:t>
        <a:bodyPr/>
        <a:lstStyle/>
        <a:p>
          <a:endParaRPr lang="en-US"/>
        </a:p>
      </dgm:t>
    </dgm:pt>
    <dgm:pt modelId="{742DDC63-B5DB-4479-8CB0-10DA5807D66A}" type="sibTrans" cxnId="{B4770991-C0AD-4804-AC96-BFAD35D6B6C7}">
      <dgm:prSet/>
      <dgm:spPr/>
      <dgm:t>
        <a:bodyPr/>
        <a:lstStyle/>
        <a:p>
          <a:endParaRPr lang="en-US"/>
        </a:p>
      </dgm:t>
    </dgm:pt>
    <dgm:pt modelId="{C1D8FE59-B6BF-469D-BE90-0DA09990E71F}" type="pres">
      <dgm:prSet presAssocID="{2EF59551-858C-48FB-9780-14F541CBA822}" presName="Name0" presStyleCnt="0">
        <dgm:presLayoutVars>
          <dgm:dir/>
          <dgm:resizeHandles val="exact"/>
        </dgm:presLayoutVars>
      </dgm:prSet>
      <dgm:spPr/>
    </dgm:pt>
    <dgm:pt modelId="{9393DF40-7FAA-4F90-88F9-924DC0F499E7}" type="pres">
      <dgm:prSet presAssocID="{9E5C1A52-882D-4745-A7BB-44FCFD59C1FC}" presName="parTxOnly" presStyleLbl="node1" presStyleIdx="0" presStyleCnt="2" custScaleX="85338" custLinFactNeighborX="-14163" custLinFactNeighborY="-21098">
        <dgm:presLayoutVars>
          <dgm:bulletEnabled val="1"/>
        </dgm:presLayoutVars>
      </dgm:prSet>
      <dgm:spPr/>
    </dgm:pt>
    <dgm:pt modelId="{F7F32E0D-861B-4D8F-9254-794E7A76A77D}" type="pres">
      <dgm:prSet presAssocID="{7B7F7EE2-0910-4552-8A36-168022AE613A}" presName="parSpace" presStyleCnt="0"/>
      <dgm:spPr/>
    </dgm:pt>
    <dgm:pt modelId="{8F54AF46-C6E0-47FC-BC89-6BA535ECF828}" type="pres">
      <dgm:prSet presAssocID="{784AB431-47A4-4C7D-BE9D-EEE2FCC57CBC}" presName="parTxOnly" presStyleLbl="node1" presStyleIdx="1" presStyleCnt="2" custAng="0" custScaleX="221866" custLinFactNeighborX="-211" custLinFactNeighborY="-25393">
        <dgm:presLayoutVars>
          <dgm:bulletEnabled val="1"/>
        </dgm:presLayoutVars>
      </dgm:prSet>
      <dgm:spPr/>
    </dgm:pt>
  </dgm:ptLst>
  <dgm:cxnLst>
    <dgm:cxn modelId="{4291D957-6C31-4F4A-BEE8-B7C0B840FA50}" type="presOf" srcId="{784AB431-47A4-4C7D-BE9D-EEE2FCC57CBC}" destId="{8F54AF46-C6E0-47FC-BC89-6BA535ECF828}" srcOrd="0" destOrd="0" presId="urn:microsoft.com/office/officeart/2005/8/layout/hChevron3"/>
    <dgm:cxn modelId="{B4770991-C0AD-4804-AC96-BFAD35D6B6C7}" srcId="{2EF59551-858C-48FB-9780-14F541CBA822}" destId="{784AB431-47A4-4C7D-BE9D-EEE2FCC57CBC}" srcOrd="1" destOrd="0" parTransId="{A28C17C5-25E5-4D55-BABD-A1DB2691B35E}" sibTransId="{742DDC63-B5DB-4479-8CB0-10DA5807D66A}"/>
    <dgm:cxn modelId="{0A560AB1-83C0-43D2-B21B-81F154D852B3}" type="presOf" srcId="{2EF59551-858C-48FB-9780-14F541CBA822}" destId="{C1D8FE59-B6BF-469D-BE90-0DA09990E71F}" srcOrd="0" destOrd="0" presId="urn:microsoft.com/office/officeart/2005/8/layout/hChevron3"/>
    <dgm:cxn modelId="{F53BD5CA-435D-40A1-B6BC-0FE02CDD2B35}" srcId="{2EF59551-858C-48FB-9780-14F541CBA822}" destId="{9E5C1A52-882D-4745-A7BB-44FCFD59C1FC}" srcOrd="0" destOrd="0" parTransId="{0DDB0ED1-24A2-4E0D-87CF-036B2BCF54A7}" sibTransId="{7B7F7EE2-0910-4552-8A36-168022AE613A}"/>
    <dgm:cxn modelId="{D00456F0-7FCA-4B6F-8632-2684B6ECC2BE}" type="presOf" srcId="{9E5C1A52-882D-4745-A7BB-44FCFD59C1FC}" destId="{9393DF40-7FAA-4F90-88F9-924DC0F499E7}" srcOrd="0" destOrd="0" presId="urn:microsoft.com/office/officeart/2005/8/layout/hChevron3"/>
    <dgm:cxn modelId="{1E43C778-69F8-4829-AA98-7B3C07DBA31C}" type="presParOf" srcId="{C1D8FE59-B6BF-469D-BE90-0DA09990E71F}" destId="{9393DF40-7FAA-4F90-88F9-924DC0F499E7}" srcOrd="0" destOrd="0" presId="urn:microsoft.com/office/officeart/2005/8/layout/hChevron3"/>
    <dgm:cxn modelId="{C75B0C7A-500B-4798-89CC-5700A12D3EA0}" type="presParOf" srcId="{C1D8FE59-B6BF-469D-BE90-0DA09990E71F}" destId="{F7F32E0D-861B-4D8F-9254-794E7A76A77D}" srcOrd="1" destOrd="0" presId="urn:microsoft.com/office/officeart/2005/8/layout/hChevron3"/>
    <dgm:cxn modelId="{91E20AE7-845B-4F2A-A5C3-47F5921C5FE1}" type="presParOf" srcId="{C1D8FE59-B6BF-469D-BE90-0DA09990E71F}" destId="{8F54AF46-C6E0-47FC-BC89-6BA535ECF828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F59551-858C-48FB-9780-14F541CBA82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E5C1A52-882D-4745-A7BB-44FCFD59C1FC}">
      <dgm:prSet phldrT="[Text]"/>
      <dgm:spPr/>
      <dgm:t>
        <a:bodyPr/>
        <a:lstStyle/>
        <a:p>
          <a:r>
            <a:rPr lang="en-US" dirty="0"/>
            <a:t>295 PCA  for expansion demand</a:t>
          </a:r>
        </a:p>
      </dgm:t>
    </dgm:pt>
    <dgm:pt modelId="{0DDB0ED1-24A2-4E0D-87CF-036B2BCF54A7}" type="parTrans" cxnId="{F53BD5CA-435D-40A1-B6BC-0FE02CDD2B35}">
      <dgm:prSet/>
      <dgm:spPr/>
      <dgm:t>
        <a:bodyPr/>
        <a:lstStyle/>
        <a:p>
          <a:endParaRPr lang="en-US"/>
        </a:p>
      </dgm:t>
    </dgm:pt>
    <dgm:pt modelId="{7B7F7EE2-0910-4552-8A36-168022AE613A}" type="sibTrans" cxnId="{F53BD5CA-435D-40A1-B6BC-0FE02CDD2B35}">
      <dgm:prSet/>
      <dgm:spPr/>
      <dgm:t>
        <a:bodyPr/>
        <a:lstStyle/>
        <a:p>
          <a:endParaRPr lang="en-US"/>
        </a:p>
      </dgm:t>
    </dgm:pt>
    <dgm:pt modelId="{784AB431-47A4-4C7D-BE9D-EEE2FCC57CBC}">
      <dgm:prSet phldrT="[Text]"/>
      <dgm:spPr/>
      <dgm:t>
        <a:bodyPr/>
        <a:lstStyle/>
        <a:p>
          <a:r>
            <a:rPr lang="en-US" dirty="0"/>
            <a:t>405 for replacement demand </a:t>
          </a:r>
        </a:p>
      </dgm:t>
    </dgm:pt>
    <dgm:pt modelId="{A28C17C5-25E5-4D55-BABD-A1DB2691B35E}" type="parTrans" cxnId="{B4770991-C0AD-4804-AC96-BFAD35D6B6C7}">
      <dgm:prSet/>
      <dgm:spPr/>
      <dgm:t>
        <a:bodyPr/>
        <a:lstStyle/>
        <a:p>
          <a:endParaRPr lang="en-US"/>
        </a:p>
      </dgm:t>
    </dgm:pt>
    <dgm:pt modelId="{742DDC63-B5DB-4479-8CB0-10DA5807D66A}" type="sibTrans" cxnId="{B4770991-C0AD-4804-AC96-BFAD35D6B6C7}">
      <dgm:prSet/>
      <dgm:spPr/>
      <dgm:t>
        <a:bodyPr/>
        <a:lstStyle/>
        <a:p>
          <a:endParaRPr lang="en-US"/>
        </a:p>
      </dgm:t>
    </dgm:pt>
    <dgm:pt modelId="{C1D8FE59-B6BF-469D-BE90-0DA09990E71F}" type="pres">
      <dgm:prSet presAssocID="{2EF59551-858C-48FB-9780-14F541CBA822}" presName="Name0" presStyleCnt="0">
        <dgm:presLayoutVars>
          <dgm:dir/>
          <dgm:resizeHandles val="exact"/>
        </dgm:presLayoutVars>
      </dgm:prSet>
      <dgm:spPr/>
    </dgm:pt>
    <dgm:pt modelId="{9393DF40-7FAA-4F90-88F9-924DC0F499E7}" type="pres">
      <dgm:prSet presAssocID="{9E5C1A52-882D-4745-A7BB-44FCFD59C1FC}" presName="parTxOnly" presStyleLbl="node1" presStyleIdx="0" presStyleCnt="2" custScaleX="85338" custLinFactNeighborX="-14163" custLinFactNeighborY="-21098">
        <dgm:presLayoutVars>
          <dgm:bulletEnabled val="1"/>
        </dgm:presLayoutVars>
      </dgm:prSet>
      <dgm:spPr/>
    </dgm:pt>
    <dgm:pt modelId="{F7F32E0D-861B-4D8F-9254-794E7A76A77D}" type="pres">
      <dgm:prSet presAssocID="{7B7F7EE2-0910-4552-8A36-168022AE613A}" presName="parSpace" presStyleCnt="0"/>
      <dgm:spPr/>
    </dgm:pt>
    <dgm:pt modelId="{8F54AF46-C6E0-47FC-BC89-6BA535ECF828}" type="pres">
      <dgm:prSet presAssocID="{784AB431-47A4-4C7D-BE9D-EEE2FCC57CBC}" presName="parTxOnly" presStyleLbl="node1" presStyleIdx="1" presStyleCnt="2" custAng="0" custScaleX="221866" custLinFactNeighborX="-38848" custLinFactNeighborY="-45110">
        <dgm:presLayoutVars>
          <dgm:bulletEnabled val="1"/>
        </dgm:presLayoutVars>
      </dgm:prSet>
      <dgm:spPr/>
    </dgm:pt>
  </dgm:ptLst>
  <dgm:cxnLst>
    <dgm:cxn modelId="{4291D957-6C31-4F4A-BEE8-B7C0B840FA50}" type="presOf" srcId="{784AB431-47A4-4C7D-BE9D-EEE2FCC57CBC}" destId="{8F54AF46-C6E0-47FC-BC89-6BA535ECF828}" srcOrd="0" destOrd="0" presId="urn:microsoft.com/office/officeart/2005/8/layout/hChevron3"/>
    <dgm:cxn modelId="{B4770991-C0AD-4804-AC96-BFAD35D6B6C7}" srcId="{2EF59551-858C-48FB-9780-14F541CBA822}" destId="{784AB431-47A4-4C7D-BE9D-EEE2FCC57CBC}" srcOrd="1" destOrd="0" parTransId="{A28C17C5-25E5-4D55-BABD-A1DB2691B35E}" sibTransId="{742DDC63-B5DB-4479-8CB0-10DA5807D66A}"/>
    <dgm:cxn modelId="{0A560AB1-83C0-43D2-B21B-81F154D852B3}" type="presOf" srcId="{2EF59551-858C-48FB-9780-14F541CBA822}" destId="{C1D8FE59-B6BF-469D-BE90-0DA09990E71F}" srcOrd="0" destOrd="0" presId="urn:microsoft.com/office/officeart/2005/8/layout/hChevron3"/>
    <dgm:cxn modelId="{F53BD5CA-435D-40A1-B6BC-0FE02CDD2B35}" srcId="{2EF59551-858C-48FB-9780-14F541CBA822}" destId="{9E5C1A52-882D-4745-A7BB-44FCFD59C1FC}" srcOrd="0" destOrd="0" parTransId="{0DDB0ED1-24A2-4E0D-87CF-036B2BCF54A7}" sibTransId="{7B7F7EE2-0910-4552-8A36-168022AE613A}"/>
    <dgm:cxn modelId="{D00456F0-7FCA-4B6F-8632-2684B6ECC2BE}" type="presOf" srcId="{9E5C1A52-882D-4745-A7BB-44FCFD59C1FC}" destId="{9393DF40-7FAA-4F90-88F9-924DC0F499E7}" srcOrd="0" destOrd="0" presId="urn:microsoft.com/office/officeart/2005/8/layout/hChevron3"/>
    <dgm:cxn modelId="{1E43C778-69F8-4829-AA98-7B3C07DBA31C}" type="presParOf" srcId="{C1D8FE59-B6BF-469D-BE90-0DA09990E71F}" destId="{9393DF40-7FAA-4F90-88F9-924DC0F499E7}" srcOrd="0" destOrd="0" presId="urn:microsoft.com/office/officeart/2005/8/layout/hChevron3"/>
    <dgm:cxn modelId="{C75B0C7A-500B-4798-89CC-5700A12D3EA0}" type="presParOf" srcId="{C1D8FE59-B6BF-469D-BE90-0DA09990E71F}" destId="{F7F32E0D-861B-4D8F-9254-794E7A76A77D}" srcOrd="1" destOrd="0" presId="urn:microsoft.com/office/officeart/2005/8/layout/hChevron3"/>
    <dgm:cxn modelId="{91E20AE7-845B-4F2A-A5C3-47F5921C5FE1}" type="presParOf" srcId="{C1D8FE59-B6BF-469D-BE90-0DA09990E71F}" destId="{8F54AF46-C6E0-47FC-BC89-6BA535ECF828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93DF40-7FAA-4F90-88F9-924DC0F499E7}">
      <dsp:nvSpPr>
        <dsp:cNvPr id="0" name=""/>
        <dsp:cNvSpPr/>
      </dsp:nvSpPr>
      <dsp:spPr>
        <a:xfrm>
          <a:off x="0" y="0"/>
          <a:ext cx="1111822" cy="52113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358 registered nurses  for expansion demand</a:t>
          </a:r>
        </a:p>
      </dsp:txBody>
      <dsp:txXfrm>
        <a:off x="0" y="0"/>
        <a:ext cx="981538" cy="521138"/>
      </dsp:txXfrm>
    </dsp:sp>
    <dsp:sp modelId="{8F54AF46-C6E0-47FC-BC89-6BA535ECF828}">
      <dsp:nvSpPr>
        <dsp:cNvPr id="0" name=""/>
        <dsp:cNvSpPr/>
      </dsp:nvSpPr>
      <dsp:spPr>
        <a:xfrm>
          <a:off x="850918" y="0"/>
          <a:ext cx="2890572" cy="5211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631 nurses for replacement demand </a:t>
          </a:r>
        </a:p>
      </dsp:txBody>
      <dsp:txXfrm>
        <a:off x="1111487" y="0"/>
        <a:ext cx="2369434" cy="521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93DF40-7FAA-4F90-88F9-924DC0F499E7}">
      <dsp:nvSpPr>
        <dsp:cNvPr id="0" name=""/>
        <dsp:cNvSpPr/>
      </dsp:nvSpPr>
      <dsp:spPr>
        <a:xfrm>
          <a:off x="0" y="0"/>
          <a:ext cx="1111822" cy="52113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295 PCA  for expansion demand</a:t>
          </a:r>
        </a:p>
      </dsp:txBody>
      <dsp:txXfrm>
        <a:off x="0" y="0"/>
        <a:ext cx="981538" cy="521138"/>
      </dsp:txXfrm>
    </dsp:sp>
    <dsp:sp modelId="{8F54AF46-C6E0-47FC-BC89-6BA535ECF828}">
      <dsp:nvSpPr>
        <dsp:cNvPr id="0" name=""/>
        <dsp:cNvSpPr/>
      </dsp:nvSpPr>
      <dsp:spPr>
        <a:xfrm>
          <a:off x="750242" y="0"/>
          <a:ext cx="2890572" cy="5211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405 for replacement demand </a:t>
          </a:r>
        </a:p>
      </dsp:txBody>
      <dsp:txXfrm>
        <a:off x="1010811" y="0"/>
        <a:ext cx="2369434" cy="521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55149"/>
            <a:ext cx="12191999" cy="70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49035" y="6337943"/>
            <a:ext cx="299391" cy="401937"/>
            <a:chOff x="11083280" y="4980101"/>
            <a:chExt cx="750000" cy="1006888"/>
          </a:xfrm>
        </p:grpSpPr>
        <p:sp>
          <p:nvSpPr>
            <p:cNvPr id="9" name="Oval 8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3" name="Oval 12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6" name="Oval 15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7" name="Oval 16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8" name="Oval 17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>
            <a:off x="1074840" y="6336001"/>
            <a:ext cx="299391" cy="401937"/>
            <a:chOff x="11083280" y="4980101"/>
            <a:chExt cx="750000" cy="1006888"/>
          </a:xfrm>
        </p:grpSpPr>
        <p:sp>
          <p:nvSpPr>
            <p:cNvPr id="20" name="Oval 19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1" name="Oval 20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2" name="Oval 21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3" name="Oval 22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4" name="Oval 23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5" name="Oval 24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6" name="Oval 25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7" name="Oval 26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8" name="Oval 27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>
            <a:off x="223230" y="6336001"/>
            <a:ext cx="299391" cy="401937"/>
            <a:chOff x="11083280" y="4980101"/>
            <a:chExt cx="750000" cy="1006888"/>
          </a:xfrm>
        </p:grpSpPr>
        <p:sp>
          <p:nvSpPr>
            <p:cNvPr id="31" name="Oval 30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32" name="Oval 31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3" name="Oval 32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4" name="Oval 33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5" name="Oval 34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36" name="Oval 35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7" name="Oval 36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8" name="Oval 37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9" name="Oval 38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40" name="Oval 39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86160" y="6356350"/>
            <a:ext cx="63672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35DB90-646B-4642-8505-6BA6140E7496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66619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55149"/>
            <a:ext cx="12191999" cy="70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649035" y="6337943"/>
            <a:ext cx="299391" cy="401937"/>
            <a:chOff x="11083280" y="4980101"/>
            <a:chExt cx="750000" cy="1006888"/>
          </a:xfrm>
        </p:grpSpPr>
        <p:sp>
          <p:nvSpPr>
            <p:cNvPr id="10" name="Oval 9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3" name="Oval 12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6" name="Oval 15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7" name="Oval 16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8" name="Oval 17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9" name="Oval 18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074840" y="6336001"/>
            <a:ext cx="299391" cy="401937"/>
            <a:chOff x="11083280" y="4980101"/>
            <a:chExt cx="750000" cy="1006888"/>
          </a:xfrm>
        </p:grpSpPr>
        <p:sp>
          <p:nvSpPr>
            <p:cNvPr id="21" name="Oval 20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2" name="Oval 21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3" name="Oval 22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4" name="Oval 23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5" name="Oval 24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6" name="Oval 25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7" name="Oval 26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8" name="Oval 27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0" name="Oval 29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  <p:grpSp>
        <p:nvGrpSpPr>
          <p:cNvPr id="31" name="Group 30"/>
          <p:cNvGrpSpPr/>
          <p:nvPr userDrawn="1"/>
        </p:nvGrpSpPr>
        <p:grpSpPr>
          <a:xfrm>
            <a:off x="223230" y="6336001"/>
            <a:ext cx="299391" cy="401937"/>
            <a:chOff x="11083280" y="4980101"/>
            <a:chExt cx="750000" cy="1006888"/>
          </a:xfrm>
        </p:grpSpPr>
        <p:sp>
          <p:nvSpPr>
            <p:cNvPr id="32" name="Oval 31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33" name="Oval 32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4" name="Oval 33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5" name="Oval 34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6" name="Oval 35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37" name="Oval 36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8" name="Oval 37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9" name="Oval 38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40" name="Oval 39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41" name="Oval 40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11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11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35DB90-646B-4642-8505-6BA6140E7496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504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1999" cy="61545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93484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935DB90-646B-4642-8505-6BA6140E7496}" type="slidenum">
              <a:rPr lang="en-NZ" smtClean="0"/>
              <a:pPr/>
              <a:t>‹#›</a:t>
            </a:fld>
            <a:endParaRPr lang="en-NZ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49035" y="6337943"/>
            <a:ext cx="299391" cy="401937"/>
            <a:chOff x="11083280" y="4980101"/>
            <a:chExt cx="750000" cy="1006888"/>
          </a:xfrm>
        </p:grpSpPr>
        <p:sp>
          <p:nvSpPr>
            <p:cNvPr id="9" name="Oval 8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3" name="Oval 12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6" name="Oval 15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7" name="Oval 16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8" name="Oval 17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>
            <a:off x="1074840" y="6336001"/>
            <a:ext cx="299391" cy="401937"/>
            <a:chOff x="11083280" y="4980101"/>
            <a:chExt cx="750000" cy="1006888"/>
          </a:xfrm>
        </p:grpSpPr>
        <p:sp>
          <p:nvSpPr>
            <p:cNvPr id="20" name="Oval 19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1" name="Oval 20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2" name="Oval 21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3" name="Oval 22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4" name="Oval 23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5" name="Oval 24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6" name="Oval 25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7" name="Oval 26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8" name="Oval 27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>
            <a:off x="223230" y="6336001"/>
            <a:ext cx="299391" cy="401937"/>
            <a:chOff x="11083280" y="4980101"/>
            <a:chExt cx="750000" cy="1006888"/>
          </a:xfrm>
        </p:grpSpPr>
        <p:sp>
          <p:nvSpPr>
            <p:cNvPr id="31" name="Oval 30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32" name="Oval 31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3" name="Oval 32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4" name="Oval 33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5" name="Oval 34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36" name="Oval 35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7" name="Oval 36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8" name="Oval 37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9" name="Oval 38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40" name="Oval 39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</p:spTree>
    <p:extLst>
      <p:ext uri="{BB962C8B-B14F-4D97-AF65-F5344CB8AC3E}">
        <p14:creationId xmlns:p14="http://schemas.microsoft.com/office/powerpoint/2010/main" val="1342634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1999" cy="61545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93484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935DB90-646B-4642-8505-6BA6140E7496}" type="slidenum">
              <a:rPr lang="en-NZ" smtClean="0"/>
              <a:pPr/>
              <a:t>‹#›</a:t>
            </a:fld>
            <a:endParaRPr lang="en-NZ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49035" y="6337943"/>
            <a:ext cx="299391" cy="401937"/>
            <a:chOff x="11083280" y="4980101"/>
            <a:chExt cx="750000" cy="1006888"/>
          </a:xfrm>
        </p:grpSpPr>
        <p:sp>
          <p:nvSpPr>
            <p:cNvPr id="9" name="Oval 8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3" name="Oval 12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6" name="Oval 15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7" name="Oval 16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8" name="Oval 17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>
            <a:off x="1074840" y="6336001"/>
            <a:ext cx="299391" cy="401937"/>
            <a:chOff x="11083280" y="4980101"/>
            <a:chExt cx="750000" cy="1006888"/>
          </a:xfrm>
        </p:grpSpPr>
        <p:sp>
          <p:nvSpPr>
            <p:cNvPr id="20" name="Oval 19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1" name="Oval 20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2" name="Oval 21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3" name="Oval 22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4" name="Oval 23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5" name="Oval 24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6" name="Oval 25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7" name="Oval 26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8" name="Oval 27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>
            <a:off x="223230" y="6336001"/>
            <a:ext cx="299391" cy="401937"/>
            <a:chOff x="11083280" y="4980101"/>
            <a:chExt cx="750000" cy="1006888"/>
          </a:xfrm>
        </p:grpSpPr>
        <p:sp>
          <p:nvSpPr>
            <p:cNvPr id="31" name="Oval 30"/>
            <p:cNvSpPr/>
            <p:nvPr userDrawn="1"/>
          </p:nvSpPr>
          <p:spPr>
            <a:xfrm>
              <a:off x="11513709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32" name="Oval 31"/>
            <p:cNvSpPr/>
            <p:nvPr userDrawn="1"/>
          </p:nvSpPr>
          <p:spPr>
            <a:xfrm>
              <a:off x="11513709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3" name="Oval 32"/>
            <p:cNvSpPr/>
            <p:nvPr userDrawn="1"/>
          </p:nvSpPr>
          <p:spPr>
            <a:xfrm>
              <a:off x="11375068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4" name="Oval 33"/>
            <p:cNvSpPr/>
            <p:nvPr userDrawn="1"/>
          </p:nvSpPr>
          <p:spPr>
            <a:xfrm>
              <a:off x="11660642" y="5392364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5" name="Oval 34"/>
            <p:cNvSpPr/>
            <p:nvPr userDrawn="1"/>
          </p:nvSpPr>
          <p:spPr>
            <a:xfrm>
              <a:off x="11228136" y="5186555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36" name="Oval 35"/>
            <p:cNvSpPr/>
            <p:nvPr userDrawn="1"/>
          </p:nvSpPr>
          <p:spPr>
            <a:xfrm>
              <a:off x="11228136" y="5607397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7" name="Oval 36"/>
            <p:cNvSpPr/>
            <p:nvPr userDrawn="1"/>
          </p:nvSpPr>
          <p:spPr>
            <a:xfrm>
              <a:off x="11083280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8" name="Oval 37"/>
            <p:cNvSpPr/>
            <p:nvPr userDrawn="1"/>
          </p:nvSpPr>
          <p:spPr>
            <a:xfrm>
              <a:off x="11368854" y="498010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9" name="Oval 38"/>
            <p:cNvSpPr/>
            <p:nvPr userDrawn="1"/>
          </p:nvSpPr>
          <p:spPr>
            <a:xfrm>
              <a:off x="11083280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40" name="Oval 39"/>
            <p:cNvSpPr/>
            <p:nvPr userDrawn="1"/>
          </p:nvSpPr>
          <p:spPr>
            <a:xfrm>
              <a:off x="11368854" y="5814351"/>
              <a:ext cx="172638" cy="172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</p:grpSp>
    </p:spTree>
    <p:extLst>
      <p:ext uri="{BB962C8B-B14F-4D97-AF65-F5344CB8AC3E}">
        <p14:creationId xmlns:p14="http://schemas.microsoft.com/office/powerpoint/2010/main" val="216968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97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DB449-C7CC-469A-83F1-80A61166C91A}" type="datetimeFigureOut">
              <a:rPr lang="en-NZ" smtClean="0"/>
              <a:t>22/03/2023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5DB90-646B-4642-8505-6BA6140E74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9480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dwiferycouncil.health.nz/" TargetMode="External"/><Relationship Id="rId13" Type="http://schemas.openxmlformats.org/officeDocument/2006/relationships/hyperlink" Target="https://www.paramediccouncil.org.nz/" TargetMode="External"/><Relationship Id="rId18" Type="http://schemas.openxmlformats.org/officeDocument/2006/relationships/hyperlink" Target="http://www.pbanz.org.nz/" TargetMode="External"/><Relationship Id="rId3" Type="http://schemas.openxmlformats.org/officeDocument/2006/relationships/hyperlink" Target="http://www.dcnz.org.nz/" TargetMode="External"/><Relationship Id="rId7" Type="http://schemas.openxmlformats.org/officeDocument/2006/relationships/hyperlink" Target="http://www.mcnz.org.nz/" TargetMode="External"/><Relationship Id="rId12" Type="http://schemas.openxmlformats.org/officeDocument/2006/relationships/hyperlink" Target="http://www.osteopathiccouncil.org.nz/" TargetMode="External"/><Relationship Id="rId17" Type="http://schemas.openxmlformats.org/officeDocument/2006/relationships/hyperlink" Target="http://www.psychologistsboard.org.nz/" TargetMode="External"/><Relationship Id="rId2" Type="http://schemas.openxmlformats.org/officeDocument/2006/relationships/hyperlink" Target="http://www.chiropracticboard.org.nz/" TargetMode="External"/><Relationship Id="rId16" Type="http://schemas.openxmlformats.org/officeDocument/2006/relationships/hyperlink" Target="https://podiatristsboard.org.n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rtboard.org.nz/" TargetMode="External"/><Relationship Id="rId11" Type="http://schemas.openxmlformats.org/officeDocument/2006/relationships/hyperlink" Target="http://www.odob.health.nz/" TargetMode="External"/><Relationship Id="rId5" Type="http://schemas.openxmlformats.org/officeDocument/2006/relationships/hyperlink" Target="http://www.mscouncil.org.nz/" TargetMode="External"/><Relationship Id="rId15" Type="http://schemas.openxmlformats.org/officeDocument/2006/relationships/hyperlink" Target="https://www.physioboard.org.nz/" TargetMode="External"/><Relationship Id="rId10" Type="http://schemas.openxmlformats.org/officeDocument/2006/relationships/hyperlink" Target="http://www.otboard.org.nz/" TargetMode="External"/><Relationship Id="rId4" Type="http://schemas.openxmlformats.org/officeDocument/2006/relationships/hyperlink" Target="https://www.dietitiansboard.org.nz/" TargetMode="External"/><Relationship Id="rId9" Type="http://schemas.openxmlformats.org/officeDocument/2006/relationships/hyperlink" Target="http://www.nursingcouncil.org.nz/" TargetMode="External"/><Relationship Id="rId14" Type="http://schemas.openxmlformats.org/officeDocument/2006/relationships/hyperlink" Target="http://www.pharmacycouncil.org.nz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91439"/>
            <a:ext cx="11562572" cy="473827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en-NZ" dirty="0"/>
              <a:t>Health Care Job Openings 2022-2027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73768"/>
            <a:ext cx="115625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The forecast for the long-term (2020 to 2027) highlight strong jobs growth to continue in the Health Care sector. It is also expected that there could be on-going requirement for skilled workers to fill opportunities created by people leaving the labour market.  This is know as ‘replacement’ requirement. The long-term forecast is changeable and could be influenced by a range of factors both related and unrelated to New Zealand’s COVID19 response and recovery.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75" y="1226451"/>
            <a:ext cx="3668826" cy="30777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>
                <a:solidFill>
                  <a:schemeClr val="bg1"/>
                </a:solidFill>
              </a:rPr>
              <a:t>Registered Nursing  Job Openings 2022 to 2027</a:t>
            </a:r>
          </a:p>
        </p:txBody>
      </p:sp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2946855426"/>
              </p:ext>
            </p:extLst>
          </p:nvPr>
        </p:nvGraphicFramePr>
        <p:xfrm>
          <a:off x="296772" y="1658842"/>
          <a:ext cx="3742256" cy="737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Right Brace 22"/>
          <p:cNvSpPr/>
          <p:nvPr/>
        </p:nvSpPr>
        <p:spPr>
          <a:xfrm rot="16200000">
            <a:off x="1477169" y="877823"/>
            <a:ext cx="336939" cy="2937558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4" name="TextBox 23"/>
          <p:cNvSpPr txBox="1"/>
          <p:nvPr/>
        </p:nvSpPr>
        <p:spPr>
          <a:xfrm>
            <a:off x="4767475" y="5549433"/>
            <a:ext cx="2549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/>
              <a:t>154 health professionals to fill job openings in Tai </a:t>
            </a:r>
            <a:r>
              <a:rPr lang="en-NZ" sz="1200" dirty="0" err="1"/>
              <a:t>Tokerau</a:t>
            </a:r>
            <a:r>
              <a:rPr lang="en-NZ" sz="1200" dirty="0"/>
              <a:t> over the next 5 years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EEA43F1-32B3-457D-9F04-4BED420B4A3B}"/>
              </a:ext>
            </a:extLst>
          </p:cNvPr>
          <p:cNvSpPr txBox="1"/>
          <p:nvPr/>
        </p:nvSpPr>
        <p:spPr>
          <a:xfrm>
            <a:off x="821266" y="3115716"/>
            <a:ext cx="311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>
                    <a:lumMod val="50000"/>
                  </a:schemeClr>
                </a:solidFill>
              </a:rPr>
              <a:t>Midwife, Nurses educator, manager, practitioner, researcher and RN across hospital, community and aged care settings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60ED74C-2CC8-4445-A39B-829616AE01EC}"/>
              </a:ext>
            </a:extLst>
          </p:cNvPr>
          <p:cNvSpPr txBox="1"/>
          <p:nvPr/>
        </p:nvSpPr>
        <p:spPr>
          <a:xfrm>
            <a:off x="4191061" y="1231597"/>
            <a:ext cx="3668826" cy="30777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>
                <a:solidFill>
                  <a:schemeClr val="bg1"/>
                </a:solidFill>
              </a:rPr>
              <a:t>Health Therapy Professionals  2022 to 2027</a:t>
            </a:r>
          </a:p>
        </p:txBody>
      </p:sp>
      <p:pic>
        <p:nvPicPr>
          <p:cNvPr id="39" name="Graphic 38" descr="Doctor male with solid fill">
            <a:extLst>
              <a:ext uri="{FF2B5EF4-FFF2-40B4-BE49-F238E27FC236}">
                <a16:creationId xmlns:a16="http://schemas.microsoft.com/office/drawing/2014/main" id="{AA74A595-0101-4E54-93BB-8F317B255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2971800"/>
            <a:ext cx="914400" cy="914400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CEC50513-4D5D-4599-A0EC-AA7B97237693}"/>
              </a:ext>
            </a:extLst>
          </p:cNvPr>
          <p:cNvGrpSpPr/>
          <p:nvPr/>
        </p:nvGrpSpPr>
        <p:grpSpPr>
          <a:xfrm>
            <a:off x="4248730" y="2240096"/>
            <a:ext cx="3767912" cy="521138"/>
            <a:chOff x="5576774" y="1658842"/>
            <a:chExt cx="3767912" cy="52113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21380C5-CB6C-4EC4-9A63-6398BFE3BDF8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41" name="Arrow: Chevron 40">
                <a:extLst>
                  <a:ext uri="{FF2B5EF4-FFF2-40B4-BE49-F238E27FC236}">
                    <a16:creationId xmlns:a16="http://schemas.microsoft.com/office/drawing/2014/main" id="{6E4B9AF2-26E5-4A90-BEA8-9C7BE253BBFB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Arrow: Chevron 4">
                <a:extLst>
                  <a:ext uri="{FF2B5EF4-FFF2-40B4-BE49-F238E27FC236}">
                    <a16:creationId xmlns:a16="http://schemas.microsoft.com/office/drawing/2014/main" id="{B1DD9E84-D58F-47E9-946B-70AF0F1066AF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dirty="0"/>
                  <a:t>25 OC</a:t>
                </a:r>
                <a:r>
                  <a:rPr lang="en-US" sz="900" kern="1200" dirty="0"/>
                  <a:t> for replacement demand 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C884C52-86F6-4236-9233-F53A76912BA6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44" name="Arrow: Pentagon 43">
                <a:extLst>
                  <a:ext uri="{FF2B5EF4-FFF2-40B4-BE49-F238E27FC236}">
                    <a16:creationId xmlns:a16="http://schemas.microsoft.com/office/drawing/2014/main" id="{635F5846-4F50-4AAF-A0D0-8AACD82FC9A1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5" name="Arrow: Pentagon 4">
                <a:extLst>
                  <a:ext uri="{FF2B5EF4-FFF2-40B4-BE49-F238E27FC236}">
                    <a16:creationId xmlns:a16="http://schemas.microsoft.com/office/drawing/2014/main" id="{E192217A-1EA1-43ED-8C82-27918639C305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12 Occupational Health Therapists for expansion demand </a:t>
                </a: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7A6560A-7C2D-460F-B60F-6ECA1408783E}"/>
              </a:ext>
            </a:extLst>
          </p:cNvPr>
          <p:cNvGrpSpPr/>
          <p:nvPr/>
        </p:nvGrpSpPr>
        <p:grpSpPr>
          <a:xfrm>
            <a:off x="4248730" y="1696955"/>
            <a:ext cx="3767912" cy="521138"/>
            <a:chOff x="5576774" y="1658842"/>
            <a:chExt cx="3767912" cy="52113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7B2E7BC-1643-4EE1-B83F-0E0E4EEC9EB6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52" name="Arrow: Chevron 51">
                <a:extLst>
                  <a:ext uri="{FF2B5EF4-FFF2-40B4-BE49-F238E27FC236}">
                    <a16:creationId xmlns:a16="http://schemas.microsoft.com/office/drawing/2014/main" id="{9EAA9AAF-6B6A-481B-91AB-F51C5B3708A9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3" name="Arrow: Chevron 4">
                <a:extLst>
                  <a:ext uri="{FF2B5EF4-FFF2-40B4-BE49-F238E27FC236}">
                    <a16:creationId xmlns:a16="http://schemas.microsoft.com/office/drawing/2014/main" id="{38CFC6AD-C679-4D07-AE19-0CC172F148E2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17 dentists for replacement demand 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9BA79A1-4484-43AB-9F77-B8E243E9B1C8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50" name="Arrow: Pentagon 49">
                <a:extLst>
                  <a:ext uri="{FF2B5EF4-FFF2-40B4-BE49-F238E27FC236}">
                    <a16:creationId xmlns:a16="http://schemas.microsoft.com/office/drawing/2014/main" id="{A79594BA-E7E7-4766-A0CD-782C84BD11EB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1" name="Arrow: Pentagon 4">
                <a:extLst>
                  <a:ext uri="{FF2B5EF4-FFF2-40B4-BE49-F238E27FC236}">
                    <a16:creationId xmlns:a16="http://schemas.microsoft.com/office/drawing/2014/main" id="{ABE4A898-753D-47DA-862D-F2D4A7A9CCE8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4 dentists  for expansion demand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FF7B4A5-31A7-4FD1-B432-CE9FB9B1A2D3}"/>
              </a:ext>
            </a:extLst>
          </p:cNvPr>
          <p:cNvGrpSpPr/>
          <p:nvPr/>
        </p:nvGrpSpPr>
        <p:grpSpPr>
          <a:xfrm>
            <a:off x="4248730" y="2823889"/>
            <a:ext cx="3767912" cy="521138"/>
            <a:chOff x="5576774" y="1658842"/>
            <a:chExt cx="3767912" cy="52113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B2CAC51-0B06-4992-91D9-45923002E6C7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59" name="Arrow: Chevron 58">
                <a:extLst>
                  <a:ext uri="{FF2B5EF4-FFF2-40B4-BE49-F238E27FC236}">
                    <a16:creationId xmlns:a16="http://schemas.microsoft.com/office/drawing/2014/main" id="{43F28A37-224A-442A-B68B-416870890417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0" name="Arrow: Chevron 4">
                <a:extLst>
                  <a:ext uri="{FF2B5EF4-FFF2-40B4-BE49-F238E27FC236}">
                    <a16:creationId xmlns:a16="http://schemas.microsoft.com/office/drawing/2014/main" id="{5B29AE29-A443-486C-9B88-2824966F0425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43 physios  for replacement demand 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B31B208-09A2-4BBF-9AE7-64840761815F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57" name="Arrow: Pentagon 56">
                <a:extLst>
                  <a:ext uri="{FF2B5EF4-FFF2-40B4-BE49-F238E27FC236}">
                    <a16:creationId xmlns:a16="http://schemas.microsoft.com/office/drawing/2014/main" id="{5D461815-19E0-4C86-A57C-2CC14EA787CA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8" name="Arrow: Pentagon 4">
                <a:extLst>
                  <a:ext uri="{FF2B5EF4-FFF2-40B4-BE49-F238E27FC236}">
                    <a16:creationId xmlns:a16="http://schemas.microsoft.com/office/drawing/2014/main" id="{6C7CD773-913F-47D9-ACB2-D9C8382BC60B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24  physiotherapists  for expansion demand</a:t>
                </a: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78E41CE-1DFA-43FE-8FA0-7134FC15FEC3}"/>
              </a:ext>
            </a:extLst>
          </p:cNvPr>
          <p:cNvGrpSpPr/>
          <p:nvPr/>
        </p:nvGrpSpPr>
        <p:grpSpPr>
          <a:xfrm>
            <a:off x="4248730" y="3438881"/>
            <a:ext cx="3767912" cy="521138"/>
            <a:chOff x="5576774" y="1658842"/>
            <a:chExt cx="3767912" cy="521138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67B4A70-CE34-46C0-84B8-C38544F2B55C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66" name="Arrow: Chevron 65">
                <a:extLst>
                  <a:ext uri="{FF2B5EF4-FFF2-40B4-BE49-F238E27FC236}">
                    <a16:creationId xmlns:a16="http://schemas.microsoft.com/office/drawing/2014/main" id="{485F7666-BE4A-44A6-9A6F-534A12A35DC1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7" name="Arrow: Chevron 4">
                <a:extLst>
                  <a:ext uri="{FF2B5EF4-FFF2-40B4-BE49-F238E27FC236}">
                    <a16:creationId xmlns:a16="http://schemas.microsoft.com/office/drawing/2014/main" id="{E7E4A2F3-647A-49BE-ABA2-8B7ABA7B2F37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5  for replacement demand 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9ED1324A-3CC9-4797-8794-B541261BC1B8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64" name="Arrow: Pentagon 63">
                <a:extLst>
                  <a:ext uri="{FF2B5EF4-FFF2-40B4-BE49-F238E27FC236}">
                    <a16:creationId xmlns:a16="http://schemas.microsoft.com/office/drawing/2014/main" id="{6970B45D-0A0D-4349-940F-BE4C296B781B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5" name="Arrow: Pentagon 4">
                <a:extLst>
                  <a:ext uri="{FF2B5EF4-FFF2-40B4-BE49-F238E27FC236}">
                    <a16:creationId xmlns:a16="http://schemas.microsoft.com/office/drawing/2014/main" id="{B107DFA6-A3CF-47D7-AACE-95C2B291CE85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 podiatrist  for expansion demand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D735909-1562-4920-A5C7-FAD39C384496}"/>
              </a:ext>
            </a:extLst>
          </p:cNvPr>
          <p:cNvGrpSpPr/>
          <p:nvPr/>
        </p:nvGrpSpPr>
        <p:grpSpPr>
          <a:xfrm>
            <a:off x="4248730" y="4633113"/>
            <a:ext cx="3767912" cy="521138"/>
            <a:chOff x="5576774" y="1658842"/>
            <a:chExt cx="3767912" cy="521138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E34FFBC-5C9F-45CC-A795-4BA7FC5BB9B5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73" name="Arrow: Chevron 72">
                <a:extLst>
                  <a:ext uri="{FF2B5EF4-FFF2-40B4-BE49-F238E27FC236}">
                    <a16:creationId xmlns:a16="http://schemas.microsoft.com/office/drawing/2014/main" id="{A6440887-3A08-4AFA-A459-26C0A9AFF647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4" name="Arrow: Chevron 4">
                <a:extLst>
                  <a:ext uri="{FF2B5EF4-FFF2-40B4-BE49-F238E27FC236}">
                    <a16:creationId xmlns:a16="http://schemas.microsoft.com/office/drawing/2014/main" id="{30C3AC4D-5C1A-45C6-86C8-BEB1B5E86928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  for replacement demand 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23A840C-DE9E-4314-8EDD-5C1904366A33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71" name="Arrow: Pentagon 70">
                <a:extLst>
                  <a:ext uri="{FF2B5EF4-FFF2-40B4-BE49-F238E27FC236}">
                    <a16:creationId xmlns:a16="http://schemas.microsoft.com/office/drawing/2014/main" id="{991CA4A2-4307-45F5-BF47-2D4A5C4D0FF5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2" name="Arrow: Pentagon 4">
                <a:extLst>
                  <a:ext uri="{FF2B5EF4-FFF2-40B4-BE49-F238E27FC236}">
                    <a16:creationId xmlns:a16="http://schemas.microsoft.com/office/drawing/2014/main" id="{FB8F1627-0F27-49D1-A7C9-298D08B75482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O audiologist  for expansion demand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B3A8387-2177-4571-9258-254FA65311A7}"/>
              </a:ext>
            </a:extLst>
          </p:cNvPr>
          <p:cNvGrpSpPr/>
          <p:nvPr/>
        </p:nvGrpSpPr>
        <p:grpSpPr>
          <a:xfrm>
            <a:off x="4248730" y="4035997"/>
            <a:ext cx="3767912" cy="521138"/>
            <a:chOff x="5576774" y="1658842"/>
            <a:chExt cx="3767912" cy="521138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CE68B374-7859-4C24-A2C3-D8EC112B89BC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80" name="Arrow: Chevron 79">
                <a:extLst>
                  <a:ext uri="{FF2B5EF4-FFF2-40B4-BE49-F238E27FC236}">
                    <a16:creationId xmlns:a16="http://schemas.microsoft.com/office/drawing/2014/main" id="{F592E0B6-BDE3-4C1A-9409-7BFAC2D82D29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1" name="Arrow: Chevron 4">
                <a:extLst>
                  <a:ext uri="{FF2B5EF4-FFF2-40B4-BE49-F238E27FC236}">
                    <a16:creationId xmlns:a16="http://schemas.microsoft.com/office/drawing/2014/main" id="{A916B207-A000-46EF-95EB-506DEE6CB84A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dirty="0"/>
                  <a:t>8</a:t>
                </a:r>
                <a:r>
                  <a:rPr lang="en-US" sz="900" kern="1200" dirty="0"/>
                  <a:t>  for replacement demand 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F1721FF1-F83B-4F22-8DDB-A7E0C07D7F74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78" name="Arrow: Pentagon 77">
                <a:extLst>
                  <a:ext uri="{FF2B5EF4-FFF2-40B4-BE49-F238E27FC236}">
                    <a16:creationId xmlns:a16="http://schemas.microsoft.com/office/drawing/2014/main" id="{EE5D9C28-23E4-45B3-A8AD-1B8CD121F3FC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9" name="Arrow: Pentagon 4">
                <a:extLst>
                  <a:ext uri="{FF2B5EF4-FFF2-40B4-BE49-F238E27FC236}">
                    <a16:creationId xmlns:a16="http://schemas.microsoft.com/office/drawing/2014/main" id="{3EAC616B-3D9A-48DF-BC31-DEA7643A54D6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14 speech therapist  for expansion demand</a:t>
                </a:r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CD073AEB-D7C7-465B-8628-D5F16398FBD5}"/>
              </a:ext>
            </a:extLst>
          </p:cNvPr>
          <p:cNvSpPr txBox="1"/>
          <p:nvPr/>
        </p:nvSpPr>
        <p:spPr>
          <a:xfrm>
            <a:off x="548892" y="2538119"/>
            <a:ext cx="254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/>
              <a:t>989 nurses  to fill job openings in Tai </a:t>
            </a:r>
            <a:r>
              <a:rPr lang="en-NZ" sz="1200" dirty="0" err="1"/>
              <a:t>Tokerau</a:t>
            </a:r>
            <a:r>
              <a:rPr lang="en-NZ" sz="1200" dirty="0"/>
              <a:t> over the next 5 years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ED6142D-DF91-443E-BFAE-C59A39BC1F84}"/>
              </a:ext>
            </a:extLst>
          </p:cNvPr>
          <p:cNvSpPr txBox="1"/>
          <p:nvPr/>
        </p:nvSpPr>
        <p:spPr>
          <a:xfrm>
            <a:off x="8174723" y="1055550"/>
            <a:ext cx="4017277" cy="30777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>
                <a:solidFill>
                  <a:schemeClr val="bg1"/>
                </a:solidFill>
              </a:rPr>
              <a:t>Health Diagnostic  Professionals  2022 to 2027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8F5A728-77C5-43AE-8D33-BFCC1F98B58A}"/>
              </a:ext>
            </a:extLst>
          </p:cNvPr>
          <p:cNvGrpSpPr/>
          <p:nvPr/>
        </p:nvGrpSpPr>
        <p:grpSpPr>
          <a:xfrm>
            <a:off x="8200603" y="1418452"/>
            <a:ext cx="3767912" cy="521138"/>
            <a:chOff x="5576774" y="1658842"/>
            <a:chExt cx="3767912" cy="521138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B30F8048-FF86-4DC7-A661-70DB5BAC7F12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91" name="Arrow: Chevron 90">
                <a:extLst>
                  <a:ext uri="{FF2B5EF4-FFF2-40B4-BE49-F238E27FC236}">
                    <a16:creationId xmlns:a16="http://schemas.microsoft.com/office/drawing/2014/main" id="{759DFE41-2A9C-4E1C-8EC7-B5CE734022BE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2" name="Arrow: Chevron 4">
                <a:extLst>
                  <a:ext uri="{FF2B5EF4-FFF2-40B4-BE49-F238E27FC236}">
                    <a16:creationId xmlns:a16="http://schemas.microsoft.com/office/drawing/2014/main" id="{7BF0F839-B847-4CAE-A3B1-E9C5089CD6B0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dirty="0"/>
                  <a:t>5</a:t>
                </a:r>
                <a:r>
                  <a:rPr lang="en-US" sz="900" kern="1200" dirty="0"/>
                  <a:t> for replacement demand </a:t>
                </a: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81DF541-5A62-4AB0-833C-C0FE69A5E799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89" name="Arrow: Pentagon 88">
                <a:extLst>
                  <a:ext uri="{FF2B5EF4-FFF2-40B4-BE49-F238E27FC236}">
                    <a16:creationId xmlns:a16="http://schemas.microsoft.com/office/drawing/2014/main" id="{E1629D56-1076-41A0-A209-C19D9AEFB4D2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0" name="Arrow: Pentagon 4">
                <a:extLst>
                  <a:ext uri="{FF2B5EF4-FFF2-40B4-BE49-F238E27FC236}">
                    <a16:creationId xmlns:a16="http://schemas.microsoft.com/office/drawing/2014/main" id="{B50CB53C-6657-47BE-949D-FCC3F62F5057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0  sonographers  for expansion demand</a:t>
                </a: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F9EA505-FE08-48B4-BC99-0E749C80588D}"/>
              </a:ext>
            </a:extLst>
          </p:cNvPr>
          <p:cNvGrpSpPr/>
          <p:nvPr/>
        </p:nvGrpSpPr>
        <p:grpSpPr>
          <a:xfrm>
            <a:off x="8200603" y="3781852"/>
            <a:ext cx="3767912" cy="521138"/>
            <a:chOff x="5576774" y="1658842"/>
            <a:chExt cx="3767912" cy="521138"/>
          </a:xfrm>
        </p:grpSpPr>
        <p:sp>
          <p:nvSpPr>
            <p:cNvPr id="99" name="Arrow: Chevron 98">
              <a:extLst>
                <a:ext uri="{FF2B5EF4-FFF2-40B4-BE49-F238E27FC236}">
                  <a16:creationId xmlns:a16="http://schemas.microsoft.com/office/drawing/2014/main" id="{83F67695-E5D9-410A-B704-4A45C9CB9F4D}"/>
                </a:ext>
              </a:extLst>
            </p:cNvPr>
            <p:cNvSpPr/>
            <p:nvPr/>
          </p:nvSpPr>
          <p:spPr>
            <a:xfrm>
              <a:off x="6454114" y="1658842"/>
              <a:ext cx="2890572" cy="52113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sz="900" dirty="0"/>
            </a:p>
            <a:p>
              <a:r>
                <a:rPr lang="en-NZ" sz="900" dirty="0"/>
                <a:t>                   22 for replacement demand </a:t>
              </a: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DA45B5C-97AF-4073-B126-CC6693557DFD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97" name="Arrow: Pentagon 96">
                <a:extLst>
                  <a:ext uri="{FF2B5EF4-FFF2-40B4-BE49-F238E27FC236}">
                    <a16:creationId xmlns:a16="http://schemas.microsoft.com/office/drawing/2014/main" id="{715C471F-58DA-4D3A-96B3-BA406AE8E265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8" name="Arrow: Pentagon 4">
                <a:extLst>
                  <a:ext uri="{FF2B5EF4-FFF2-40B4-BE49-F238E27FC236}">
                    <a16:creationId xmlns:a16="http://schemas.microsoft.com/office/drawing/2014/main" id="{96DF01B8-C044-44CB-A34E-8562A506FAAF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2 retail pharmacists</a:t>
                </a:r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E651292-2785-4852-B0C6-A4736F0E9BCA}"/>
              </a:ext>
            </a:extLst>
          </p:cNvPr>
          <p:cNvGrpSpPr/>
          <p:nvPr/>
        </p:nvGrpSpPr>
        <p:grpSpPr>
          <a:xfrm>
            <a:off x="8230347" y="6025321"/>
            <a:ext cx="3767912" cy="521138"/>
            <a:chOff x="5576774" y="1658842"/>
            <a:chExt cx="3767912" cy="521138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49782F10-70AB-48DD-A83B-708FBF3AA27F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106" name="Arrow: Chevron 105">
                <a:extLst>
                  <a:ext uri="{FF2B5EF4-FFF2-40B4-BE49-F238E27FC236}">
                    <a16:creationId xmlns:a16="http://schemas.microsoft.com/office/drawing/2014/main" id="{A2DF1778-2339-4915-9BAD-A16E3531648D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7" name="Arrow: Chevron 4">
                <a:extLst>
                  <a:ext uri="{FF2B5EF4-FFF2-40B4-BE49-F238E27FC236}">
                    <a16:creationId xmlns:a16="http://schemas.microsoft.com/office/drawing/2014/main" id="{26BE15B0-F283-4251-99BA-3FCD1085E09E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17 for replacement demand </a:t>
                </a: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154900DC-235B-4A0F-B217-1E05C41AFD26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104" name="Arrow: Pentagon 103">
                <a:extLst>
                  <a:ext uri="{FF2B5EF4-FFF2-40B4-BE49-F238E27FC236}">
                    <a16:creationId xmlns:a16="http://schemas.microsoft.com/office/drawing/2014/main" id="{52D9F5A5-8F33-46B6-8911-6E227F22AFE1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5" name="Arrow: Pentagon 4">
                <a:extLst>
                  <a:ext uri="{FF2B5EF4-FFF2-40B4-BE49-F238E27FC236}">
                    <a16:creationId xmlns:a16="http://schemas.microsoft.com/office/drawing/2014/main" id="{47BCDB39-EFC5-4340-AE84-8543DE27E9D9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5 Occupational H&amp;S Advisers for expansion  demand</a:t>
                </a:r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992C931-0700-4BDF-8007-E1586DEBCFD5}"/>
              </a:ext>
            </a:extLst>
          </p:cNvPr>
          <p:cNvGrpSpPr/>
          <p:nvPr/>
        </p:nvGrpSpPr>
        <p:grpSpPr>
          <a:xfrm>
            <a:off x="8230347" y="3186338"/>
            <a:ext cx="3767912" cy="521138"/>
            <a:chOff x="5576774" y="1658842"/>
            <a:chExt cx="3767912" cy="521138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32D62B56-64FC-4253-9D83-685047EA0CC1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113" name="Arrow: Chevron 112">
                <a:extLst>
                  <a:ext uri="{FF2B5EF4-FFF2-40B4-BE49-F238E27FC236}">
                    <a16:creationId xmlns:a16="http://schemas.microsoft.com/office/drawing/2014/main" id="{CA0EF501-BCDA-4FEC-91CF-614E960FF8E7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4" name="Arrow: Chevron 4">
                <a:extLst>
                  <a:ext uri="{FF2B5EF4-FFF2-40B4-BE49-F238E27FC236}">
                    <a16:creationId xmlns:a16="http://schemas.microsoft.com/office/drawing/2014/main" id="{21AB6A23-0BF0-4A0E-B719-AEFC1F70413F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10 for replacement demand 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0CC2568-0A89-404C-AB60-60037A8625DC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111" name="Arrow: Pentagon 110">
                <a:extLst>
                  <a:ext uri="{FF2B5EF4-FFF2-40B4-BE49-F238E27FC236}">
                    <a16:creationId xmlns:a16="http://schemas.microsoft.com/office/drawing/2014/main" id="{71830667-4A4A-4CAD-B131-5D63C1B4A6E5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2" name="Arrow: Pentagon 4">
                <a:extLst>
                  <a:ext uri="{FF2B5EF4-FFF2-40B4-BE49-F238E27FC236}">
                    <a16:creationId xmlns:a16="http://schemas.microsoft.com/office/drawing/2014/main" id="{878706F9-435B-478B-B2D5-E5D1E78F9D28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4 hospital pharmacists  for expansion demand</a:t>
                </a: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406FB2B-5541-4943-9211-097F8587AA4A}"/>
              </a:ext>
            </a:extLst>
          </p:cNvPr>
          <p:cNvGrpSpPr/>
          <p:nvPr/>
        </p:nvGrpSpPr>
        <p:grpSpPr>
          <a:xfrm>
            <a:off x="8203721" y="4338899"/>
            <a:ext cx="3767912" cy="529342"/>
            <a:chOff x="5576774" y="1658842"/>
            <a:chExt cx="3767912" cy="529342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AFC7A0E-9366-4B46-AE42-1FAA833B55A5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120" name="Arrow: Chevron 119">
                <a:extLst>
                  <a:ext uri="{FF2B5EF4-FFF2-40B4-BE49-F238E27FC236}">
                    <a16:creationId xmlns:a16="http://schemas.microsoft.com/office/drawing/2014/main" id="{1DCE2D3B-EEDC-4A92-9211-ABE3823B4C7E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1" name="Arrow: Chevron 4">
                <a:extLst>
                  <a:ext uri="{FF2B5EF4-FFF2-40B4-BE49-F238E27FC236}">
                    <a16:creationId xmlns:a16="http://schemas.microsoft.com/office/drawing/2014/main" id="{ED3E0187-47C8-4CCB-95C3-6F2DBF8615FD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15 for replacement demand </a:t>
                </a: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08D5F7C4-85DB-4E85-B2C0-181E122A5DB8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9342"/>
              <a:chOff x="0" y="0"/>
              <a:chExt cx="1111822" cy="529342"/>
            </a:xfrm>
          </p:grpSpPr>
          <p:sp>
            <p:nvSpPr>
              <p:cNvPr id="118" name="Arrow: Pentagon 117">
                <a:extLst>
                  <a:ext uri="{FF2B5EF4-FFF2-40B4-BE49-F238E27FC236}">
                    <a16:creationId xmlns:a16="http://schemas.microsoft.com/office/drawing/2014/main" id="{D3F6FF72-B383-4D6F-A411-F0F104B9BA21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9" name="Arrow: Pentagon 4">
                <a:extLst>
                  <a:ext uri="{FF2B5EF4-FFF2-40B4-BE49-F238E27FC236}">
                    <a16:creationId xmlns:a16="http://schemas.microsoft.com/office/drawing/2014/main" id="{DB74F841-F6CD-4F83-9FD7-97DA10EC55F5}"/>
                  </a:ext>
                </a:extLst>
              </p:cNvPr>
              <p:cNvSpPr txBox="1"/>
              <p:nvPr/>
            </p:nvSpPr>
            <p:spPr>
              <a:xfrm>
                <a:off x="33763" y="8204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6  Health Promo Officers  for expansion demand</a:t>
                </a:r>
              </a:p>
            </p:txBody>
          </p:sp>
        </p:grp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FBD50730-C8FD-49BD-9E6F-C8BF489621B0}"/>
              </a:ext>
            </a:extLst>
          </p:cNvPr>
          <p:cNvGrpSpPr/>
          <p:nvPr/>
        </p:nvGrpSpPr>
        <p:grpSpPr>
          <a:xfrm>
            <a:off x="8230347" y="4894819"/>
            <a:ext cx="3767912" cy="521138"/>
            <a:chOff x="5576774" y="1658842"/>
            <a:chExt cx="3767912" cy="521138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D7114B1-59CD-4A3F-AF90-BB5F86539FD3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131" name="Arrow: Chevron 130">
                <a:extLst>
                  <a:ext uri="{FF2B5EF4-FFF2-40B4-BE49-F238E27FC236}">
                    <a16:creationId xmlns:a16="http://schemas.microsoft.com/office/drawing/2014/main" id="{D0B95539-4DC3-4503-86EF-B149A1B2AC7C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2" name="Arrow: Chevron 4">
                <a:extLst>
                  <a:ext uri="{FF2B5EF4-FFF2-40B4-BE49-F238E27FC236}">
                    <a16:creationId xmlns:a16="http://schemas.microsoft.com/office/drawing/2014/main" id="{485F5408-22E9-46FC-90C4-2F5B838926C0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dirty="0"/>
                  <a:t>6</a:t>
                </a:r>
                <a:r>
                  <a:rPr lang="en-US" sz="900" kern="1200" dirty="0"/>
                  <a:t> for replacement demand 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AABEDEA1-D34B-46CD-A0E1-87756E6F5938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129" name="Arrow: Pentagon 128">
                <a:extLst>
                  <a:ext uri="{FF2B5EF4-FFF2-40B4-BE49-F238E27FC236}">
                    <a16:creationId xmlns:a16="http://schemas.microsoft.com/office/drawing/2014/main" id="{71425048-AFF3-4B6E-8D99-B5903C2B805B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0" name="Arrow: Pentagon 4">
                <a:extLst>
                  <a:ext uri="{FF2B5EF4-FFF2-40B4-BE49-F238E27FC236}">
                    <a16:creationId xmlns:a16="http://schemas.microsoft.com/office/drawing/2014/main" id="{4B378080-24CD-481C-802B-F83FF0A3602D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3 environmental officers  for expansion demand</a:t>
                </a:r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DC63E3C-A598-4F96-BD41-52ADD9700AB1}"/>
              </a:ext>
            </a:extLst>
          </p:cNvPr>
          <p:cNvGrpSpPr/>
          <p:nvPr/>
        </p:nvGrpSpPr>
        <p:grpSpPr>
          <a:xfrm>
            <a:off x="8213200" y="5451866"/>
            <a:ext cx="3767912" cy="521138"/>
            <a:chOff x="5576774" y="1658842"/>
            <a:chExt cx="3767912" cy="521138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BC3F76A0-FDD2-44F1-BB05-88FA107BFAF0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138" name="Arrow: Chevron 137">
                <a:extLst>
                  <a:ext uri="{FF2B5EF4-FFF2-40B4-BE49-F238E27FC236}">
                    <a16:creationId xmlns:a16="http://schemas.microsoft.com/office/drawing/2014/main" id="{4B05A298-DA49-48B7-AFCD-2ACD2532A5AC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9" name="Arrow: Chevron 4">
                <a:extLst>
                  <a:ext uri="{FF2B5EF4-FFF2-40B4-BE49-F238E27FC236}">
                    <a16:creationId xmlns:a16="http://schemas.microsoft.com/office/drawing/2014/main" id="{AE29E941-1C91-4080-8F65-9555E9B13A95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dirty="0"/>
                  <a:t>8</a:t>
                </a:r>
                <a:r>
                  <a:rPr lang="en-US" sz="900" kern="1200" dirty="0"/>
                  <a:t> for replacement demand </a:t>
                </a: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91C6FF78-AAE5-4F1E-AD7A-981951497974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136" name="Arrow: Pentagon 135">
                <a:extLst>
                  <a:ext uri="{FF2B5EF4-FFF2-40B4-BE49-F238E27FC236}">
                    <a16:creationId xmlns:a16="http://schemas.microsoft.com/office/drawing/2014/main" id="{1F8465C3-2F12-4F23-9C04-B872734CDE29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7" name="Arrow: Pentagon 4">
                <a:extLst>
                  <a:ext uri="{FF2B5EF4-FFF2-40B4-BE49-F238E27FC236}">
                    <a16:creationId xmlns:a16="http://schemas.microsoft.com/office/drawing/2014/main" id="{6DF6AD09-34C1-422B-94C9-77DF3F1A3207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4 dietitians  for expansion demand</a:t>
                </a:r>
              </a:p>
            </p:txBody>
          </p:sp>
        </p:grpSp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id="{63707C23-1390-4B41-82FA-82117729F4F3}"/>
              </a:ext>
            </a:extLst>
          </p:cNvPr>
          <p:cNvSpPr txBox="1"/>
          <p:nvPr/>
        </p:nvSpPr>
        <p:spPr>
          <a:xfrm>
            <a:off x="6738625" y="6590572"/>
            <a:ext cx="5856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>
                <a:solidFill>
                  <a:schemeClr val="bg1"/>
                </a:solidFill>
              </a:rPr>
              <a:t>107 health professionals to fill job openings in Tai </a:t>
            </a:r>
            <a:r>
              <a:rPr lang="en-NZ" sz="1200" dirty="0" err="1">
                <a:solidFill>
                  <a:schemeClr val="bg1"/>
                </a:solidFill>
              </a:rPr>
              <a:t>Tokerau</a:t>
            </a:r>
            <a:r>
              <a:rPr lang="en-NZ" sz="1200" dirty="0">
                <a:solidFill>
                  <a:schemeClr val="bg1"/>
                </a:solidFill>
              </a:rPr>
              <a:t> over the next 5 years </a:t>
            </a:r>
          </a:p>
        </p:txBody>
      </p:sp>
      <p:sp>
        <p:nvSpPr>
          <p:cNvPr id="141" name="Right Brace 140">
            <a:extLst>
              <a:ext uri="{FF2B5EF4-FFF2-40B4-BE49-F238E27FC236}">
                <a16:creationId xmlns:a16="http://schemas.microsoft.com/office/drawing/2014/main" id="{9D07CD2A-5E7A-435A-B459-BD7B960832AF}"/>
              </a:ext>
            </a:extLst>
          </p:cNvPr>
          <p:cNvSpPr/>
          <p:nvPr/>
        </p:nvSpPr>
        <p:spPr>
          <a:xfrm rot="16200000">
            <a:off x="5905237" y="4056052"/>
            <a:ext cx="336939" cy="2937558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" name="Plus Sign 2">
            <a:extLst>
              <a:ext uri="{FF2B5EF4-FFF2-40B4-BE49-F238E27FC236}">
                <a16:creationId xmlns:a16="http://schemas.microsoft.com/office/drawing/2014/main" id="{6740F875-FFDD-4F6D-A259-8BE898A1095A}"/>
              </a:ext>
            </a:extLst>
          </p:cNvPr>
          <p:cNvSpPr/>
          <p:nvPr/>
        </p:nvSpPr>
        <p:spPr>
          <a:xfrm>
            <a:off x="7239400" y="3386975"/>
            <a:ext cx="646958" cy="624950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2" name="Plus Sign 121">
            <a:extLst>
              <a:ext uri="{FF2B5EF4-FFF2-40B4-BE49-F238E27FC236}">
                <a16:creationId xmlns:a16="http://schemas.microsoft.com/office/drawing/2014/main" id="{97B76C44-1951-47EC-A65F-97CADF600269}"/>
              </a:ext>
            </a:extLst>
          </p:cNvPr>
          <p:cNvSpPr/>
          <p:nvPr/>
        </p:nvSpPr>
        <p:spPr>
          <a:xfrm>
            <a:off x="11236834" y="1365705"/>
            <a:ext cx="646958" cy="624950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B55E970-F696-4570-99ED-8FA1CE10A6C4}"/>
              </a:ext>
            </a:extLst>
          </p:cNvPr>
          <p:cNvGrpSpPr/>
          <p:nvPr/>
        </p:nvGrpSpPr>
        <p:grpSpPr>
          <a:xfrm>
            <a:off x="8184170" y="2032046"/>
            <a:ext cx="3767912" cy="521138"/>
            <a:chOff x="5576774" y="1658842"/>
            <a:chExt cx="3767912" cy="521138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59590E65-D08C-44D2-A3D2-5E11E1425747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144" name="Arrow: Chevron 143">
                <a:extLst>
                  <a:ext uri="{FF2B5EF4-FFF2-40B4-BE49-F238E27FC236}">
                    <a16:creationId xmlns:a16="http://schemas.microsoft.com/office/drawing/2014/main" id="{08D28BCB-4DA2-49A2-A03A-9BA92D869D66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5" name="Arrow: Chevron 4">
                <a:extLst>
                  <a:ext uri="{FF2B5EF4-FFF2-40B4-BE49-F238E27FC236}">
                    <a16:creationId xmlns:a16="http://schemas.microsoft.com/office/drawing/2014/main" id="{85F625A5-1270-4442-8B33-DD217648CDEF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12 for replacement demand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AF5E1F91-34D8-41ED-B378-41D202709FF5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142" name="Arrow: Pentagon 141">
                <a:extLst>
                  <a:ext uri="{FF2B5EF4-FFF2-40B4-BE49-F238E27FC236}">
                    <a16:creationId xmlns:a16="http://schemas.microsoft.com/office/drawing/2014/main" id="{BD473A97-F053-4D1D-A56E-9BBF4197F705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3" name="Arrow: Pentagon 4">
                <a:extLst>
                  <a:ext uri="{FF2B5EF4-FFF2-40B4-BE49-F238E27FC236}">
                    <a16:creationId xmlns:a16="http://schemas.microsoft.com/office/drawing/2014/main" id="{1DE891AB-A2A9-490E-B4AA-500BAD312903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6 radiograp</a:t>
                </a:r>
                <a:r>
                  <a:rPr lang="en-US" sz="900" dirty="0"/>
                  <a:t>hers </a:t>
                </a:r>
                <a:r>
                  <a:rPr lang="en-US" sz="900" kern="1200" dirty="0"/>
                  <a:t>  for expansion demand</a:t>
                </a:r>
              </a:p>
            </p:txBody>
          </p:sp>
        </p:grp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8F75EEB-7D7C-47B6-8CF0-485A421EE988}"/>
              </a:ext>
            </a:extLst>
          </p:cNvPr>
          <p:cNvGrpSpPr/>
          <p:nvPr/>
        </p:nvGrpSpPr>
        <p:grpSpPr>
          <a:xfrm>
            <a:off x="8200603" y="2615269"/>
            <a:ext cx="3767912" cy="521138"/>
            <a:chOff x="5576774" y="1658842"/>
            <a:chExt cx="3767912" cy="521138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5C4C8546-A18E-49FD-BBEB-1D00373F91DD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151" name="Arrow: Chevron 150">
                <a:extLst>
                  <a:ext uri="{FF2B5EF4-FFF2-40B4-BE49-F238E27FC236}">
                    <a16:creationId xmlns:a16="http://schemas.microsoft.com/office/drawing/2014/main" id="{7093BAA6-835E-421A-A196-B02D79CD13B7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2" name="Arrow: Chevron 4">
                <a:extLst>
                  <a:ext uri="{FF2B5EF4-FFF2-40B4-BE49-F238E27FC236}">
                    <a16:creationId xmlns:a16="http://schemas.microsoft.com/office/drawing/2014/main" id="{C0E84336-8450-4BA7-B9EC-9B4E4287C153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dirty="0"/>
                  <a:t>20</a:t>
                </a:r>
                <a:r>
                  <a:rPr lang="en-US" sz="900" kern="1200" dirty="0"/>
                  <a:t> for replacement demand </a:t>
                </a: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E536B468-B8BB-4C15-9312-62870EA46488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149" name="Arrow: Pentagon 148">
                <a:extLst>
                  <a:ext uri="{FF2B5EF4-FFF2-40B4-BE49-F238E27FC236}">
                    <a16:creationId xmlns:a16="http://schemas.microsoft.com/office/drawing/2014/main" id="{1D565B54-FBA4-4313-A3F2-2BD285EEA1B7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0" name="Arrow: Pentagon 4">
                <a:extLst>
                  <a:ext uri="{FF2B5EF4-FFF2-40B4-BE49-F238E27FC236}">
                    <a16:creationId xmlns:a16="http://schemas.microsoft.com/office/drawing/2014/main" id="{FA9B0A44-2AF5-4DC6-8166-D512E4FF556C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0  medical laboratory technicians for expansion demand</a:t>
                </a:r>
              </a:p>
            </p:txBody>
          </p:sp>
        </p:grpSp>
      </p:grpSp>
      <p:sp>
        <p:nvSpPr>
          <p:cNvPr id="153" name="Plus Sign 152">
            <a:extLst>
              <a:ext uri="{FF2B5EF4-FFF2-40B4-BE49-F238E27FC236}">
                <a16:creationId xmlns:a16="http://schemas.microsoft.com/office/drawing/2014/main" id="{478D0A8E-858A-486A-90DE-0F03145BFBB1}"/>
              </a:ext>
            </a:extLst>
          </p:cNvPr>
          <p:cNvSpPr/>
          <p:nvPr/>
        </p:nvSpPr>
        <p:spPr>
          <a:xfrm>
            <a:off x="11278133" y="1990655"/>
            <a:ext cx="646958" cy="624950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4" name="Plus Sign 153">
            <a:extLst>
              <a:ext uri="{FF2B5EF4-FFF2-40B4-BE49-F238E27FC236}">
                <a16:creationId xmlns:a16="http://schemas.microsoft.com/office/drawing/2014/main" id="{55582A18-DDEC-431F-8192-408BC6CD2116}"/>
              </a:ext>
            </a:extLst>
          </p:cNvPr>
          <p:cNvSpPr/>
          <p:nvPr/>
        </p:nvSpPr>
        <p:spPr>
          <a:xfrm>
            <a:off x="11278133" y="2561388"/>
            <a:ext cx="646958" cy="624950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5" name="Plus Sign 154">
            <a:extLst>
              <a:ext uri="{FF2B5EF4-FFF2-40B4-BE49-F238E27FC236}">
                <a16:creationId xmlns:a16="http://schemas.microsoft.com/office/drawing/2014/main" id="{A06B9883-79A6-4D84-BFEE-2CDFE28ABD21}"/>
              </a:ext>
            </a:extLst>
          </p:cNvPr>
          <p:cNvSpPr/>
          <p:nvPr/>
        </p:nvSpPr>
        <p:spPr>
          <a:xfrm>
            <a:off x="11281869" y="3148698"/>
            <a:ext cx="646958" cy="624950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6" name="Plus Sign 155">
            <a:extLst>
              <a:ext uri="{FF2B5EF4-FFF2-40B4-BE49-F238E27FC236}">
                <a16:creationId xmlns:a16="http://schemas.microsoft.com/office/drawing/2014/main" id="{A6BB0E1F-D123-4A7A-BD6D-986C43F2FEBD}"/>
              </a:ext>
            </a:extLst>
          </p:cNvPr>
          <p:cNvSpPr/>
          <p:nvPr/>
        </p:nvSpPr>
        <p:spPr>
          <a:xfrm>
            <a:off x="11285605" y="3748731"/>
            <a:ext cx="646958" cy="624950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7" name="Plus Sign 156">
            <a:extLst>
              <a:ext uri="{FF2B5EF4-FFF2-40B4-BE49-F238E27FC236}">
                <a16:creationId xmlns:a16="http://schemas.microsoft.com/office/drawing/2014/main" id="{1A1A2409-5EF5-46B6-B900-B6EDF53DDE49}"/>
              </a:ext>
            </a:extLst>
          </p:cNvPr>
          <p:cNvSpPr/>
          <p:nvPr/>
        </p:nvSpPr>
        <p:spPr>
          <a:xfrm>
            <a:off x="3451874" y="1627115"/>
            <a:ext cx="646958" cy="624950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80051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91439"/>
            <a:ext cx="11562572" cy="473827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en-NZ" dirty="0"/>
              <a:t>Health Care Job </a:t>
            </a:r>
            <a:r>
              <a:rPr lang="en-NZ"/>
              <a:t>Openings 2022-2027</a:t>
            </a: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274320" y="673768"/>
            <a:ext cx="115625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The forecast for the long-term (2020 to 2027) highlight strong jobs growth to continue in the Health Care sector. It is also expected that there could be on-going requirement for skilled workers to fill opportunities created by people leaving the labour market.  This is know as ‘replacement’ requirement. The long-term forecast is changeable and could be influenced by a range of factors both related and unrelated to New Zealand’s COVID19 response and recovery.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75" y="1226451"/>
            <a:ext cx="3668826" cy="30777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>
                <a:solidFill>
                  <a:schemeClr val="bg1"/>
                </a:solidFill>
              </a:rPr>
              <a:t>Personal Care Assistant 2022 to 2027</a:t>
            </a:r>
          </a:p>
        </p:txBody>
      </p:sp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1738136539"/>
              </p:ext>
            </p:extLst>
          </p:nvPr>
        </p:nvGraphicFramePr>
        <p:xfrm>
          <a:off x="338070" y="1692116"/>
          <a:ext cx="3742256" cy="737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Right Brace 22"/>
          <p:cNvSpPr/>
          <p:nvPr/>
        </p:nvSpPr>
        <p:spPr>
          <a:xfrm rot="16200000">
            <a:off x="1884463" y="945492"/>
            <a:ext cx="336939" cy="2937558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4" name="TextBox 23"/>
          <p:cNvSpPr txBox="1"/>
          <p:nvPr/>
        </p:nvSpPr>
        <p:spPr>
          <a:xfrm>
            <a:off x="4657362" y="2607884"/>
            <a:ext cx="254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/>
              <a:t>154  People to fill job openings in Tai </a:t>
            </a:r>
            <a:r>
              <a:rPr lang="en-NZ" sz="1200" dirty="0" err="1"/>
              <a:t>Tokerau</a:t>
            </a:r>
            <a:r>
              <a:rPr lang="en-NZ" sz="1200" dirty="0"/>
              <a:t> over the next 5 years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EEA43F1-32B3-457D-9F04-4BED420B4A3B}"/>
              </a:ext>
            </a:extLst>
          </p:cNvPr>
          <p:cNvSpPr txBox="1"/>
          <p:nvPr/>
        </p:nvSpPr>
        <p:spPr>
          <a:xfrm>
            <a:off x="821266" y="3115716"/>
            <a:ext cx="3115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Z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60ED74C-2CC8-4445-A39B-829616AE01EC}"/>
              </a:ext>
            </a:extLst>
          </p:cNvPr>
          <p:cNvSpPr txBox="1"/>
          <p:nvPr/>
        </p:nvSpPr>
        <p:spPr>
          <a:xfrm>
            <a:off x="4191061" y="1231597"/>
            <a:ext cx="3668826" cy="30777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>
                <a:solidFill>
                  <a:schemeClr val="bg1"/>
                </a:solidFill>
              </a:rPr>
              <a:t>Aged and Disabled Person Carer  2022 to 2027</a:t>
            </a:r>
          </a:p>
        </p:txBody>
      </p:sp>
      <p:pic>
        <p:nvPicPr>
          <p:cNvPr id="39" name="Graphic 38" descr="Doctor male with solid fill">
            <a:extLst>
              <a:ext uri="{FF2B5EF4-FFF2-40B4-BE49-F238E27FC236}">
                <a16:creationId xmlns:a16="http://schemas.microsoft.com/office/drawing/2014/main" id="{AA74A595-0101-4E54-93BB-8F317B255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461" y="2971800"/>
            <a:ext cx="914400" cy="914400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A7A6560A-7C2D-460F-B60F-6ECA1408783E}"/>
              </a:ext>
            </a:extLst>
          </p:cNvPr>
          <p:cNvGrpSpPr/>
          <p:nvPr/>
        </p:nvGrpSpPr>
        <p:grpSpPr>
          <a:xfrm>
            <a:off x="4248730" y="1694370"/>
            <a:ext cx="3767912" cy="521138"/>
            <a:chOff x="5576774" y="1658842"/>
            <a:chExt cx="3767912" cy="52113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7B2E7BC-1643-4EE1-B83F-0E0E4EEC9EB6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52" name="Arrow: Chevron 51">
                <a:extLst>
                  <a:ext uri="{FF2B5EF4-FFF2-40B4-BE49-F238E27FC236}">
                    <a16:creationId xmlns:a16="http://schemas.microsoft.com/office/drawing/2014/main" id="{9EAA9AAF-6B6A-481B-91AB-F51C5B3708A9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3" name="Arrow: Chevron 4">
                <a:extLst>
                  <a:ext uri="{FF2B5EF4-FFF2-40B4-BE49-F238E27FC236}">
                    <a16:creationId xmlns:a16="http://schemas.microsoft.com/office/drawing/2014/main" id="{38CFC6AD-C679-4D07-AE19-0CC172F148E2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90  for replacement demand 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9BA79A1-4484-43AB-9F77-B8E243E9B1C8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50" name="Arrow: Pentagon 49">
                <a:extLst>
                  <a:ext uri="{FF2B5EF4-FFF2-40B4-BE49-F238E27FC236}">
                    <a16:creationId xmlns:a16="http://schemas.microsoft.com/office/drawing/2014/main" id="{A79594BA-E7E7-4766-A0CD-782C84BD11EB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1" name="Arrow: Pentagon 4">
                <a:extLst>
                  <a:ext uri="{FF2B5EF4-FFF2-40B4-BE49-F238E27FC236}">
                    <a16:creationId xmlns:a16="http://schemas.microsoft.com/office/drawing/2014/main" id="{ABE4A898-753D-47DA-862D-F2D4A7A9CCE8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42  for expansion demand</a:t>
                </a:r>
              </a:p>
            </p:txBody>
          </p:sp>
        </p:grpSp>
      </p:grpSp>
      <p:sp>
        <p:nvSpPr>
          <p:cNvPr id="83" name="Right Brace 82">
            <a:extLst>
              <a:ext uri="{FF2B5EF4-FFF2-40B4-BE49-F238E27FC236}">
                <a16:creationId xmlns:a16="http://schemas.microsoft.com/office/drawing/2014/main" id="{FA247DCB-E921-45C0-B12B-200D8F79611D}"/>
              </a:ext>
            </a:extLst>
          </p:cNvPr>
          <p:cNvSpPr/>
          <p:nvPr/>
        </p:nvSpPr>
        <p:spPr>
          <a:xfrm rot="16200000">
            <a:off x="9987406" y="3364613"/>
            <a:ext cx="336939" cy="2937558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D073AEB-D7C7-465B-8628-D5F16398FBD5}"/>
              </a:ext>
            </a:extLst>
          </p:cNvPr>
          <p:cNvSpPr txBox="1"/>
          <p:nvPr/>
        </p:nvSpPr>
        <p:spPr>
          <a:xfrm>
            <a:off x="548892" y="2538119"/>
            <a:ext cx="254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/>
              <a:t>700 people  to fill job openings in Tai </a:t>
            </a:r>
            <a:r>
              <a:rPr lang="en-NZ" sz="1200" dirty="0" err="1"/>
              <a:t>Tokerau</a:t>
            </a:r>
            <a:r>
              <a:rPr lang="en-NZ" sz="1200" dirty="0"/>
              <a:t> over the next 5 years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ED6142D-DF91-443E-BFAE-C59A39BC1F84}"/>
              </a:ext>
            </a:extLst>
          </p:cNvPr>
          <p:cNvSpPr txBox="1"/>
          <p:nvPr/>
        </p:nvSpPr>
        <p:spPr>
          <a:xfrm>
            <a:off x="8168066" y="1063686"/>
            <a:ext cx="3668826" cy="30777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>
                <a:solidFill>
                  <a:schemeClr val="bg1"/>
                </a:solidFill>
              </a:rPr>
              <a:t>Other aides  2022 to 2027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8F5A728-77C5-43AE-8D33-BFCC1F98B58A}"/>
              </a:ext>
            </a:extLst>
          </p:cNvPr>
          <p:cNvGrpSpPr/>
          <p:nvPr/>
        </p:nvGrpSpPr>
        <p:grpSpPr>
          <a:xfrm>
            <a:off x="8168066" y="1658842"/>
            <a:ext cx="3767912" cy="537609"/>
            <a:chOff x="5576774" y="1658842"/>
            <a:chExt cx="3767912" cy="537609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B30F8048-FF86-4DC7-A661-70DB5BAC7F12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91" name="Arrow: Chevron 90">
                <a:extLst>
                  <a:ext uri="{FF2B5EF4-FFF2-40B4-BE49-F238E27FC236}">
                    <a16:creationId xmlns:a16="http://schemas.microsoft.com/office/drawing/2014/main" id="{759DFE41-2A9C-4E1C-8EC7-B5CE734022BE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2" name="Arrow: Chevron 4">
                <a:extLst>
                  <a:ext uri="{FF2B5EF4-FFF2-40B4-BE49-F238E27FC236}">
                    <a16:creationId xmlns:a16="http://schemas.microsoft.com/office/drawing/2014/main" id="{7BF0F839-B847-4CAE-A3B1-E9C5089CD6B0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10 for replacement demand </a:t>
                </a: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81DF541-5A62-4AB0-833C-C0FE69A5E799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37609"/>
              <a:chOff x="0" y="0"/>
              <a:chExt cx="1111822" cy="537609"/>
            </a:xfrm>
          </p:grpSpPr>
          <p:sp>
            <p:nvSpPr>
              <p:cNvPr id="89" name="Arrow: Pentagon 88">
                <a:extLst>
                  <a:ext uri="{FF2B5EF4-FFF2-40B4-BE49-F238E27FC236}">
                    <a16:creationId xmlns:a16="http://schemas.microsoft.com/office/drawing/2014/main" id="{E1629D56-1076-41A0-A209-C19D9AEFB4D2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0" name="Arrow: Pentagon 4">
                <a:extLst>
                  <a:ext uri="{FF2B5EF4-FFF2-40B4-BE49-F238E27FC236}">
                    <a16:creationId xmlns:a16="http://schemas.microsoft.com/office/drawing/2014/main" id="{B50CB53C-6657-47BE-949D-FCC3F62F5057}"/>
                  </a:ext>
                </a:extLst>
              </p:cNvPr>
              <p:cNvSpPr txBox="1"/>
              <p:nvPr/>
            </p:nvSpPr>
            <p:spPr>
              <a:xfrm>
                <a:off x="28261" y="16471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6 Hospital orderlies for expansion demand</a:t>
                </a: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F9EA505-FE08-48B4-BC99-0E749C80588D}"/>
              </a:ext>
            </a:extLst>
          </p:cNvPr>
          <p:cNvGrpSpPr/>
          <p:nvPr/>
        </p:nvGrpSpPr>
        <p:grpSpPr>
          <a:xfrm>
            <a:off x="8203655" y="2283950"/>
            <a:ext cx="3767912" cy="521138"/>
            <a:chOff x="5576774" y="1658842"/>
            <a:chExt cx="3767912" cy="521138"/>
          </a:xfrm>
        </p:grpSpPr>
        <p:sp>
          <p:nvSpPr>
            <p:cNvPr id="99" name="Arrow: Chevron 98">
              <a:extLst>
                <a:ext uri="{FF2B5EF4-FFF2-40B4-BE49-F238E27FC236}">
                  <a16:creationId xmlns:a16="http://schemas.microsoft.com/office/drawing/2014/main" id="{83F67695-E5D9-410A-B704-4A45C9CB9F4D}"/>
                </a:ext>
              </a:extLst>
            </p:cNvPr>
            <p:cNvSpPr/>
            <p:nvPr/>
          </p:nvSpPr>
          <p:spPr>
            <a:xfrm>
              <a:off x="6454114" y="1658842"/>
              <a:ext cx="2890572" cy="52113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sz="900" dirty="0"/>
            </a:p>
            <a:p>
              <a:r>
                <a:rPr lang="en-NZ" sz="900" dirty="0"/>
                <a:t>                   4 for replacement demand </a:t>
              </a: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DA45B5C-97AF-4073-B126-CC6693557DFD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97" name="Arrow: Pentagon 96">
                <a:extLst>
                  <a:ext uri="{FF2B5EF4-FFF2-40B4-BE49-F238E27FC236}">
                    <a16:creationId xmlns:a16="http://schemas.microsoft.com/office/drawing/2014/main" id="{715C471F-58DA-4D3A-96B3-BA406AE8E265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8" name="Arrow: Pentagon 4">
                <a:extLst>
                  <a:ext uri="{FF2B5EF4-FFF2-40B4-BE49-F238E27FC236}">
                    <a16:creationId xmlns:a16="http://schemas.microsoft.com/office/drawing/2014/main" id="{96DF01B8-C044-44CB-A34E-8562A506FAAF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3 therapy aides for expansion demand </a:t>
                </a:r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E651292-2785-4852-B0C6-A4736F0E9BCA}"/>
              </a:ext>
            </a:extLst>
          </p:cNvPr>
          <p:cNvGrpSpPr/>
          <p:nvPr/>
        </p:nvGrpSpPr>
        <p:grpSpPr>
          <a:xfrm>
            <a:off x="8203655" y="2864596"/>
            <a:ext cx="3767912" cy="521138"/>
            <a:chOff x="5576774" y="1658842"/>
            <a:chExt cx="3767912" cy="521138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49782F10-70AB-48DD-A83B-708FBF3AA27F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106" name="Arrow: Chevron 105">
                <a:extLst>
                  <a:ext uri="{FF2B5EF4-FFF2-40B4-BE49-F238E27FC236}">
                    <a16:creationId xmlns:a16="http://schemas.microsoft.com/office/drawing/2014/main" id="{A2DF1778-2339-4915-9BAD-A16E3531648D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7" name="Arrow: Chevron 4">
                <a:extLst>
                  <a:ext uri="{FF2B5EF4-FFF2-40B4-BE49-F238E27FC236}">
                    <a16:creationId xmlns:a16="http://schemas.microsoft.com/office/drawing/2014/main" id="{26BE15B0-F283-4251-99BA-3FCD1085E09E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12 for replacement demand </a:t>
                </a: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154900DC-235B-4A0F-B217-1E05C41AFD26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104" name="Arrow: Pentagon 103">
                <a:extLst>
                  <a:ext uri="{FF2B5EF4-FFF2-40B4-BE49-F238E27FC236}">
                    <a16:creationId xmlns:a16="http://schemas.microsoft.com/office/drawing/2014/main" id="{52D9F5A5-8F33-46B6-8911-6E227F22AFE1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5" name="Arrow: Pentagon 4">
                <a:extLst>
                  <a:ext uri="{FF2B5EF4-FFF2-40B4-BE49-F238E27FC236}">
                    <a16:creationId xmlns:a16="http://schemas.microsoft.com/office/drawing/2014/main" id="{47BCDB39-EFC5-4340-AE84-8543DE27E9D9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dirty="0"/>
                  <a:t>6 Nurse Aides </a:t>
                </a:r>
                <a:r>
                  <a:rPr lang="en-US" sz="900" kern="1200" dirty="0"/>
                  <a:t>for expansion  demand</a:t>
                </a:r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992C931-0700-4BDF-8007-E1586DEBCFD5}"/>
              </a:ext>
            </a:extLst>
          </p:cNvPr>
          <p:cNvGrpSpPr/>
          <p:nvPr/>
        </p:nvGrpSpPr>
        <p:grpSpPr>
          <a:xfrm>
            <a:off x="8203655" y="3463601"/>
            <a:ext cx="3767912" cy="521138"/>
            <a:chOff x="5576774" y="1658842"/>
            <a:chExt cx="3767912" cy="521138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32D62B56-64FC-4253-9D83-685047EA0CC1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113" name="Arrow: Chevron 112">
                <a:extLst>
                  <a:ext uri="{FF2B5EF4-FFF2-40B4-BE49-F238E27FC236}">
                    <a16:creationId xmlns:a16="http://schemas.microsoft.com/office/drawing/2014/main" id="{CA0EF501-BCDA-4FEC-91CF-614E960FF8E7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4" name="Arrow: Chevron 4">
                <a:extLst>
                  <a:ext uri="{FF2B5EF4-FFF2-40B4-BE49-F238E27FC236}">
                    <a16:creationId xmlns:a16="http://schemas.microsoft.com/office/drawing/2014/main" id="{21AB6A23-0BF0-4A0E-B719-AEFC1F70413F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24 for replacement demand 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0CC2568-0A89-404C-AB60-60037A8625DC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1138"/>
              <a:chOff x="0" y="0"/>
              <a:chExt cx="1111822" cy="521138"/>
            </a:xfrm>
          </p:grpSpPr>
          <p:sp>
            <p:nvSpPr>
              <p:cNvPr id="111" name="Arrow: Pentagon 110">
                <a:extLst>
                  <a:ext uri="{FF2B5EF4-FFF2-40B4-BE49-F238E27FC236}">
                    <a16:creationId xmlns:a16="http://schemas.microsoft.com/office/drawing/2014/main" id="{71830667-4A4A-4CAD-B131-5D63C1B4A6E5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2" name="Arrow: Pentagon 4">
                <a:extLst>
                  <a:ext uri="{FF2B5EF4-FFF2-40B4-BE49-F238E27FC236}">
                    <a16:creationId xmlns:a16="http://schemas.microsoft.com/office/drawing/2014/main" id="{878706F9-435B-478B-B2D5-E5D1E78F9D28}"/>
                  </a:ext>
                </a:extLst>
              </p:cNvPr>
              <p:cNvSpPr txBox="1"/>
              <p:nvPr/>
            </p:nvSpPr>
            <p:spPr>
              <a:xfrm>
                <a:off x="0" y="0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16 enrolled nurses  for expansion demand</a:t>
                </a: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406FB2B-5541-4943-9211-097F8587AA4A}"/>
              </a:ext>
            </a:extLst>
          </p:cNvPr>
          <p:cNvGrpSpPr/>
          <p:nvPr/>
        </p:nvGrpSpPr>
        <p:grpSpPr>
          <a:xfrm>
            <a:off x="8239309" y="4062606"/>
            <a:ext cx="3767912" cy="529342"/>
            <a:chOff x="5576774" y="1658842"/>
            <a:chExt cx="3767912" cy="529342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AFC7A0E-9366-4B46-AE42-1FAA833B55A5}"/>
                </a:ext>
              </a:extLst>
            </p:cNvPr>
            <p:cNvGrpSpPr/>
            <p:nvPr/>
          </p:nvGrpSpPr>
          <p:grpSpPr>
            <a:xfrm>
              <a:off x="6454114" y="1658842"/>
              <a:ext cx="2890572" cy="521138"/>
              <a:chOff x="850918" y="0"/>
              <a:chExt cx="2890572" cy="521138"/>
            </a:xfrm>
          </p:grpSpPr>
          <p:sp>
            <p:nvSpPr>
              <p:cNvPr id="120" name="Arrow: Chevron 119">
                <a:extLst>
                  <a:ext uri="{FF2B5EF4-FFF2-40B4-BE49-F238E27FC236}">
                    <a16:creationId xmlns:a16="http://schemas.microsoft.com/office/drawing/2014/main" id="{1DCE2D3B-EEDC-4A92-9211-ABE3823B4C7E}"/>
                  </a:ext>
                </a:extLst>
              </p:cNvPr>
              <p:cNvSpPr/>
              <p:nvPr/>
            </p:nvSpPr>
            <p:spPr>
              <a:xfrm>
                <a:off x="850918" y="0"/>
                <a:ext cx="2890572" cy="521138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1" name="Arrow: Chevron 4">
                <a:extLst>
                  <a:ext uri="{FF2B5EF4-FFF2-40B4-BE49-F238E27FC236}">
                    <a16:creationId xmlns:a16="http://schemas.microsoft.com/office/drawing/2014/main" id="{ED3E0187-47C8-4CCB-95C3-6F2DBF8615FD}"/>
                  </a:ext>
                </a:extLst>
              </p:cNvPr>
              <p:cNvSpPr txBox="1"/>
              <p:nvPr/>
            </p:nvSpPr>
            <p:spPr>
              <a:xfrm>
                <a:off x="1111487" y="0"/>
                <a:ext cx="2369434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05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0 for replacement demand – demand likely to be capture in PCA </a:t>
                </a: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08D5F7C4-85DB-4E85-B2C0-181E122A5DB8}"/>
                </a:ext>
              </a:extLst>
            </p:cNvPr>
            <p:cNvGrpSpPr/>
            <p:nvPr/>
          </p:nvGrpSpPr>
          <p:grpSpPr>
            <a:xfrm>
              <a:off x="5576774" y="1658842"/>
              <a:ext cx="1111822" cy="529342"/>
              <a:chOff x="0" y="0"/>
              <a:chExt cx="1111822" cy="529342"/>
            </a:xfrm>
          </p:grpSpPr>
          <p:sp>
            <p:nvSpPr>
              <p:cNvPr id="118" name="Arrow: Pentagon 117">
                <a:extLst>
                  <a:ext uri="{FF2B5EF4-FFF2-40B4-BE49-F238E27FC236}">
                    <a16:creationId xmlns:a16="http://schemas.microsoft.com/office/drawing/2014/main" id="{D3F6FF72-B383-4D6F-A411-F0F104B9BA21}"/>
                  </a:ext>
                </a:extLst>
              </p:cNvPr>
              <p:cNvSpPr/>
              <p:nvPr/>
            </p:nvSpPr>
            <p:spPr>
              <a:xfrm>
                <a:off x="0" y="0"/>
                <a:ext cx="1111822" cy="521138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9" name="Arrow: Pentagon 4">
                <a:extLst>
                  <a:ext uri="{FF2B5EF4-FFF2-40B4-BE49-F238E27FC236}">
                    <a16:creationId xmlns:a16="http://schemas.microsoft.com/office/drawing/2014/main" id="{DB74F841-F6CD-4F83-9FD7-97DA10EC55F5}"/>
                  </a:ext>
                </a:extLst>
              </p:cNvPr>
              <p:cNvSpPr txBox="1"/>
              <p:nvPr/>
            </p:nvSpPr>
            <p:spPr>
              <a:xfrm>
                <a:off x="33763" y="8204"/>
                <a:ext cx="981538" cy="5211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006" tIns="24003" rIns="12002" bIns="24003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/>
                  <a:t>0 </a:t>
                </a:r>
                <a:r>
                  <a:rPr lang="en-US" sz="900" kern="1200" dirty="0" err="1"/>
                  <a:t>Kaiawhina</a:t>
                </a:r>
                <a:r>
                  <a:rPr lang="en-US" sz="900" kern="1200" dirty="0"/>
                  <a:t>  for expansion demand</a:t>
                </a:r>
              </a:p>
            </p:txBody>
          </p:sp>
        </p:grpSp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id="{63707C23-1390-4B41-82FA-82117729F4F3}"/>
              </a:ext>
            </a:extLst>
          </p:cNvPr>
          <p:cNvSpPr txBox="1"/>
          <p:nvPr/>
        </p:nvSpPr>
        <p:spPr>
          <a:xfrm>
            <a:off x="9045406" y="5147983"/>
            <a:ext cx="254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/>
              <a:t>81 people to fill job openings in Tai </a:t>
            </a:r>
            <a:r>
              <a:rPr lang="en-NZ" sz="1200" dirty="0" err="1"/>
              <a:t>Tokerau</a:t>
            </a:r>
            <a:r>
              <a:rPr lang="en-NZ" sz="1200" dirty="0"/>
              <a:t> over the next 5 years </a:t>
            </a:r>
          </a:p>
        </p:txBody>
      </p:sp>
      <p:sp>
        <p:nvSpPr>
          <p:cNvPr id="141" name="Right Brace 140">
            <a:extLst>
              <a:ext uri="{FF2B5EF4-FFF2-40B4-BE49-F238E27FC236}">
                <a16:creationId xmlns:a16="http://schemas.microsoft.com/office/drawing/2014/main" id="{9D07CD2A-5E7A-435A-B459-BD7B960832AF}"/>
              </a:ext>
            </a:extLst>
          </p:cNvPr>
          <p:cNvSpPr/>
          <p:nvPr/>
        </p:nvSpPr>
        <p:spPr>
          <a:xfrm rot="16200000">
            <a:off x="5763511" y="1026657"/>
            <a:ext cx="336939" cy="2937558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32D388-B202-4E8B-9A6D-4052229E4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935875"/>
              </p:ext>
            </p:extLst>
          </p:nvPr>
        </p:nvGraphicFramePr>
        <p:xfrm>
          <a:off x="1748942" y="3100902"/>
          <a:ext cx="1338825" cy="3693552"/>
        </p:xfrm>
        <a:graphic>
          <a:graphicData uri="http://schemas.openxmlformats.org/drawingml/2006/table">
            <a:tbl>
              <a:tblPr/>
              <a:tblGrid>
                <a:gridCol w="1338825">
                  <a:extLst>
                    <a:ext uri="{9D8B030D-6E8A-4147-A177-3AD203B41FA5}">
                      <a16:colId xmlns:a16="http://schemas.microsoft.com/office/drawing/2014/main" val="91566593"/>
                    </a:ext>
                  </a:extLst>
                </a:gridCol>
              </a:tblGrid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 dirty="0">
                          <a:effectLst/>
                          <a:latin typeface="Century Gothic" panose="020B0502020202020204" pitchFamily="34" charset="0"/>
                        </a:rPr>
                        <a:t>Care Assistant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011132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Care Giver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064715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Care Provider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972678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Care Worker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705464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Caregiver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701486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Caregiver Services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362311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Carer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923452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 dirty="0">
                          <a:effectLst/>
                          <a:latin typeface="Century Gothic" panose="020B0502020202020204" pitchFamily="34" charset="0"/>
                        </a:rPr>
                        <a:t>Domestic Assistant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797042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 dirty="0">
                          <a:effectLst/>
                          <a:latin typeface="Century Gothic" panose="020B0502020202020204" pitchFamily="34" charset="0"/>
                        </a:rPr>
                        <a:t>Home Aid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29127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 Aide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976332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 Aide Assistant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871641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 Aide Nursing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497107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 Assistant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34451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 Carer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14659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 Help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784206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 Helper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86856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Homeaide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94322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Homehelp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540161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Homehelper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141786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Night Attendant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540738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Home Health Aide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24879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Personal Care Assistant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403611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>
                          <a:effectLst/>
                          <a:latin typeface="Century Gothic" panose="020B0502020202020204" pitchFamily="34" charset="0"/>
                        </a:rPr>
                        <a:t>Healthcare Assistant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058028"/>
                  </a:ext>
                </a:extLst>
              </a:tr>
              <a:tr h="117275">
                <a:tc>
                  <a:txBody>
                    <a:bodyPr/>
                    <a:lstStyle/>
                    <a:p>
                      <a:pPr algn="l" fontAlgn="t"/>
                      <a:r>
                        <a:rPr lang="en-NZ" sz="600" dirty="0">
                          <a:effectLst/>
                          <a:latin typeface="Century Gothic" panose="020B0502020202020204" pitchFamily="34" charset="0"/>
                        </a:rPr>
                        <a:t>Homecare Assistant</a:t>
                      </a:r>
                    </a:p>
                  </a:txBody>
                  <a:tcPr marL="62458" marR="62458" marT="31229" marB="3122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A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39088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90DEE3F-1280-4B5D-A6CF-49636F8DA45B}"/>
              </a:ext>
            </a:extLst>
          </p:cNvPr>
          <p:cNvSpPr txBox="1"/>
          <p:nvPr/>
        </p:nvSpPr>
        <p:spPr>
          <a:xfrm>
            <a:off x="821266" y="3801533"/>
            <a:ext cx="7050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PCA also know as:</a:t>
            </a:r>
          </a:p>
        </p:txBody>
      </p:sp>
    </p:spTree>
    <p:extLst>
      <p:ext uri="{BB962C8B-B14F-4D97-AF65-F5344CB8AC3E}">
        <p14:creationId xmlns:p14="http://schemas.microsoft.com/office/powerpoint/2010/main" val="51390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6BE4D-E5BE-4BE3-8FAF-0988F48FD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Drug and Addiction Practitioners </a:t>
            </a:r>
            <a:br>
              <a:rPr lang="en-NZ" dirty="0"/>
            </a:br>
            <a:r>
              <a:rPr lang="en-NZ" sz="2400" dirty="0"/>
              <a:t>(Health Practitioners Competence Act 2003)</a:t>
            </a:r>
            <a:r>
              <a:rPr lang="en-NZ" dirty="0"/>
              <a:t>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307FCF0-8D0B-4C1E-B671-446A771E09F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85264968"/>
              </p:ext>
            </p:extLst>
          </p:nvPr>
        </p:nvGraphicFramePr>
        <p:xfrm>
          <a:off x="1088592" y="1825625"/>
          <a:ext cx="4931210" cy="4084110"/>
        </p:xfrm>
        <a:graphic>
          <a:graphicData uri="http://schemas.openxmlformats.org/drawingml/2006/table">
            <a:tbl>
              <a:tblPr/>
              <a:tblGrid>
                <a:gridCol w="2465605">
                  <a:extLst>
                    <a:ext uri="{9D8B030D-6E8A-4147-A177-3AD203B41FA5}">
                      <a16:colId xmlns:a16="http://schemas.microsoft.com/office/drawing/2014/main" val="630349185"/>
                    </a:ext>
                  </a:extLst>
                </a:gridCol>
                <a:gridCol w="2465605">
                  <a:extLst>
                    <a:ext uri="{9D8B030D-6E8A-4147-A177-3AD203B41FA5}">
                      <a16:colId xmlns:a16="http://schemas.microsoft.com/office/drawing/2014/main" val="1599955104"/>
                    </a:ext>
                  </a:extLst>
                </a:gridCol>
              </a:tblGrid>
              <a:tr h="173792">
                <a:tc>
                  <a:txBody>
                    <a:bodyPr/>
                    <a:lstStyle/>
                    <a:p>
                      <a:pPr algn="l" fontAlgn="b"/>
                      <a:r>
                        <a:rPr lang="en-NZ" sz="700" b="1">
                          <a:effectLst/>
                        </a:rPr>
                        <a:t>Profession</a:t>
                      </a:r>
                    </a:p>
                  </a:txBody>
                  <a:tcPr marL="29723" marR="29723" marT="29723" marB="29723" anchor="b">
                    <a:lnL>
                      <a:noFill/>
                    </a:lnL>
                    <a:lnR w="9525" cap="flat" cmpd="sng" algn="ctr">
                      <a:solidFill>
                        <a:srgbClr val="FDD6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Z" sz="700" b="1">
                          <a:effectLst/>
                        </a:rPr>
                        <a:t>Responsible authority</a:t>
                      </a:r>
                    </a:p>
                  </a:txBody>
                  <a:tcPr marL="29723" marR="29723" marT="29723" marB="29723" anchor="b">
                    <a:lnL w="9525" cap="flat" cmpd="sng" algn="ctr">
                      <a:solidFill>
                        <a:srgbClr val="FDD6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726698"/>
                  </a:ext>
                </a:extLst>
              </a:tr>
              <a:tr h="285515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Chinese medicine services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Chinese Medicine Council of New Zealand</a:t>
                      </a: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674818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Chiropractic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2"/>
                        </a:rPr>
                        <a:t>Chiropractic Board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0190"/>
                  </a:ext>
                </a:extLst>
              </a:tr>
              <a:tr h="50896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Dentistry, dental hygiene, clinical dental technology, dental technology, dental therapy and oral health therapy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 dirty="0">
                          <a:solidFill>
                            <a:srgbClr val="005D85"/>
                          </a:solidFill>
                          <a:effectLst/>
                          <a:hlinkClick r:id="rId3"/>
                        </a:rPr>
                        <a:t>Dental Council</a:t>
                      </a:r>
                      <a:endParaRPr lang="en-NZ" sz="700" dirty="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863329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Dietetics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4"/>
                        </a:rPr>
                        <a:t>Dietitians Board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976098"/>
                  </a:ext>
                </a:extLst>
              </a:tr>
              <a:tr h="285515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Medical Laboratory Science, Anaesthetic Technology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5"/>
                        </a:rPr>
                        <a:t>Medical Sciences Council of New Zealand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158174"/>
                  </a:ext>
                </a:extLst>
              </a:tr>
              <a:tr h="285515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Medical Imaging and Radiation Therapy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6"/>
                        </a:rPr>
                        <a:t>Medical Radiation Technologists Board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373387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Medicine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7"/>
                        </a:rPr>
                        <a:t>Medical Council of New Zealand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411763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Midwifery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8"/>
                        </a:rPr>
                        <a:t>Midwifery Council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756110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Nursing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9"/>
                        </a:rPr>
                        <a:t>Nursing Council of New Zealand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524239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Occupational Therapy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10"/>
                        </a:rPr>
                        <a:t>Occupational Therapy Board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563697"/>
                  </a:ext>
                </a:extLst>
              </a:tr>
              <a:tr h="285515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Optometry and optical dispensing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11"/>
                        </a:rPr>
                        <a:t>Optometrists and Dispensing Opticians Board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321481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Osteopathy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12"/>
                        </a:rPr>
                        <a:t>Osteopathic Council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433067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Paramedic services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13"/>
                        </a:rPr>
                        <a:t>Paramedic Council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744549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Pharmacy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14"/>
                        </a:rPr>
                        <a:t>Pharmacy Council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42339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Physiotherapy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 dirty="0">
                          <a:solidFill>
                            <a:srgbClr val="005D85"/>
                          </a:solidFill>
                          <a:effectLst/>
                          <a:hlinkClick r:id="rId15"/>
                        </a:rPr>
                        <a:t>Physiotherapy Board</a:t>
                      </a:r>
                      <a:endParaRPr lang="en-NZ" sz="700" dirty="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877788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Podiatry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16"/>
                        </a:rPr>
                        <a:t>Podiatrists Board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455696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Psychology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>
                          <a:solidFill>
                            <a:srgbClr val="005D85"/>
                          </a:solidFill>
                          <a:effectLst/>
                          <a:hlinkClick r:id="rId17"/>
                        </a:rPr>
                        <a:t>Psychologists Board</a:t>
                      </a:r>
                      <a:endParaRPr lang="en-NZ" sz="70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808216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l" fontAlgn="t"/>
                      <a:r>
                        <a:rPr lang="en-NZ" sz="700">
                          <a:effectLst/>
                        </a:rPr>
                        <a:t>Psychotherapy</a:t>
                      </a:r>
                    </a:p>
                  </a:txBody>
                  <a:tcPr marL="29723" marR="29723" marT="29723" marB="2972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NZ" sz="700" u="none" strike="noStrike" dirty="0">
                          <a:solidFill>
                            <a:srgbClr val="005D85"/>
                          </a:solidFill>
                          <a:effectLst/>
                          <a:hlinkClick r:id="rId18"/>
                        </a:rPr>
                        <a:t>Psychotherapists Board</a:t>
                      </a:r>
                      <a:endParaRPr lang="en-NZ" sz="700" dirty="0">
                        <a:effectLst/>
                      </a:endParaRPr>
                    </a:p>
                  </a:txBody>
                  <a:tcPr marL="29723" marR="29723" marT="29723" marB="2972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97799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48113-688E-43D6-9B70-EAA495BD9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731933" cy="3911880"/>
          </a:xfrm>
        </p:spPr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A72F50EF-C104-4FE8-86D4-95178EB3BA47}"/>
              </a:ext>
            </a:extLst>
          </p:cNvPr>
          <p:cNvSpPr/>
          <p:nvPr/>
        </p:nvSpPr>
        <p:spPr>
          <a:xfrm>
            <a:off x="8201674" y="495545"/>
            <a:ext cx="646958" cy="624950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3025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6BE4D-E5BE-4BE3-8FAF-0988F48FD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And missing health occupations – if priority for TT will need to buy data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48113-688E-43D6-9B70-EAA495BD9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01" y="1825625"/>
            <a:ext cx="11243732" cy="3911880"/>
          </a:xfrm>
        </p:spPr>
        <p:txBody>
          <a:bodyPr>
            <a:normAutofit lnSpcReduction="10000"/>
          </a:bodyPr>
          <a:lstStyle/>
          <a:p>
            <a:r>
              <a:rPr lang="en-NZ" dirty="0"/>
              <a:t>Missing Medical Scientists (part of Professionals – Nature and Physical not Health Professionals ) 79 workers in 2021 - 6.7% growth since 2018 </a:t>
            </a:r>
          </a:p>
          <a:p>
            <a:r>
              <a:rPr lang="en-NZ" dirty="0"/>
              <a:t>Missing Anaesthetic Technicians (Technical and Trades) 125 workers in 2021 – decline of 1% since 2018</a:t>
            </a:r>
          </a:p>
          <a:p>
            <a:r>
              <a:rPr lang="en-NZ" dirty="0"/>
              <a:t>Missing Clinical Psychology and Social Workers as in Legal, Social and Welfare professionals not Health Professionals) 253 workers in 2021 – 2.42% growth since 2018</a:t>
            </a:r>
          </a:p>
          <a:p>
            <a:r>
              <a:rPr lang="en-NZ" dirty="0"/>
              <a:t>Social Workers working in Social Assistance  210 workers </a:t>
            </a:r>
            <a:r>
              <a:rPr lang="en-NZ"/>
              <a:t>in 2021 - 13</a:t>
            </a:r>
            <a:r>
              <a:rPr lang="en-NZ" dirty="0"/>
              <a:t>% </a:t>
            </a:r>
            <a:r>
              <a:rPr lang="en-NZ"/>
              <a:t>growth since </a:t>
            </a:r>
            <a:r>
              <a:rPr lang="en-NZ" dirty="0"/>
              <a:t>2018</a:t>
            </a:r>
          </a:p>
          <a:p>
            <a:endParaRPr lang="en-NZ" dirty="0"/>
          </a:p>
          <a:p>
            <a:endParaRPr lang="en-NZ" dirty="0"/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A72F50EF-C104-4FE8-86D4-95178EB3BA47}"/>
              </a:ext>
            </a:extLst>
          </p:cNvPr>
          <p:cNvSpPr/>
          <p:nvPr/>
        </p:nvSpPr>
        <p:spPr>
          <a:xfrm>
            <a:off x="6466007" y="944278"/>
            <a:ext cx="646958" cy="624950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32408922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">
  <a:themeElements>
    <a:clrScheme name="RSLG">
      <a:dk1>
        <a:sysClr val="windowText" lastClr="000000"/>
      </a:dk1>
      <a:lt1>
        <a:sysClr val="window" lastClr="FFFFFF"/>
      </a:lt1>
      <a:dk2>
        <a:srgbClr val="201747"/>
      </a:dk2>
      <a:lt2>
        <a:srgbClr val="21409A"/>
      </a:lt2>
      <a:accent1>
        <a:srgbClr val="FFAF16"/>
      </a:accent1>
      <a:accent2>
        <a:srgbClr val="00C8FF"/>
      </a:accent2>
      <a:accent3>
        <a:srgbClr val="7F3F98"/>
      </a:accent3>
      <a:accent4>
        <a:srgbClr val="ED1C24"/>
      </a:accent4>
      <a:accent5>
        <a:srgbClr val="F26522"/>
      </a:accent5>
      <a:accent6>
        <a:srgbClr val="00A14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ional RSLG - Presentation Template.potx [Read-Only]" id="{790884FE-52A1-41E2-8B49-78C1A4BE601A}" vid="{A5A0CDBB-945D-4111-8CDA-57F57EFBD80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EB20FB678E04499939B5C76BC9117F" ma:contentTypeVersion="14" ma:contentTypeDescription="Create a new document." ma:contentTypeScope="" ma:versionID="9ad40a79f4faa3f0dab488654a7aa730">
  <xsd:schema xmlns:xsd="http://www.w3.org/2001/XMLSchema" xmlns:xs="http://www.w3.org/2001/XMLSchema" xmlns:p="http://schemas.microsoft.com/office/2006/metadata/properties" xmlns:ns2="431f880d-5049-489f-9955-f6b3d74ddd5b" xmlns:ns3="c7c66f8a-fd0d-4da3-b6ce-0241484f0de0" xmlns:ns4="ec761af5-23b3-453d-aa00-8620c42b1ab2" targetNamespace="http://schemas.microsoft.com/office/2006/metadata/properties" ma:root="true" ma:fieldsID="aefca67b6117340c6ba199f94ce65043" ns2:_="" ns3:_="" ns4:_="">
    <xsd:import namespace="431f880d-5049-489f-9955-f6b3d74ddd5b"/>
    <xsd:import namespace="c7c66f8a-fd0d-4da3-b6ce-0241484f0de0"/>
    <xsd:import namespace="ec761af5-23b3-453d-aa00-8620c42b1a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4:TaxCatchAll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f880d-5049-489f-9955-f6b3d74ddd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29d2d71-1bea-4987-bfd9-379d5b4db1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c66f8a-fd0d-4da3-b6ce-0241484f0de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761af5-23b3-453d-aa00-8620c42b1ab2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ba1f1fde-135c-4d42-b0f2-fe706b97f09f}" ma:internalName="TaxCatchAll" ma:showField="CatchAllData" ma:web="c7c66f8a-fd0d-4da3-b6ce-0241484f0d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7c66f8a-fd0d-4da3-b6ce-0241484f0de0">
      <UserInfo>
        <DisplayName>[LSE-LIP] Northern RSLG Members</DisplayName>
        <AccountId>8</AccountId>
        <AccountType/>
      </UserInfo>
    </SharedWithUsers>
    <lcf76f155ced4ddcb4097134ff3c332f xmlns="431f880d-5049-489f-9955-f6b3d74ddd5b">
      <Terms xmlns="http://schemas.microsoft.com/office/infopath/2007/PartnerControls"/>
    </lcf76f155ced4ddcb4097134ff3c332f>
    <TaxCatchAll xmlns="ec761af5-23b3-453d-aa00-8620c42b1ab2" xsi:nil="true"/>
  </documentManagement>
</p:properties>
</file>

<file path=customXml/itemProps1.xml><?xml version="1.0" encoding="utf-8"?>
<ds:datastoreItem xmlns:ds="http://schemas.openxmlformats.org/officeDocument/2006/customXml" ds:itemID="{84837B45-57E7-4000-83F1-CF5FDB1C3C07}"/>
</file>

<file path=customXml/itemProps2.xml><?xml version="1.0" encoding="utf-8"?>
<ds:datastoreItem xmlns:ds="http://schemas.openxmlformats.org/officeDocument/2006/customXml" ds:itemID="{8A639112-0A81-4233-A765-F1A9B9D5A0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2CD70C-6A0B-430F-8D15-572D6D03408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0bef22b2-ac15-4241-8781-9a8cf7566bcc"/>
    <ds:schemaRef ds:uri="7df016a2-a0ba-438d-8350-faa750a866e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2058</TotalTime>
  <Words>828</Words>
  <Application>Microsoft Office PowerPoint</Application>
  <PresentationFormat>Widescreen</PresentationFormat>
  <Paragraphs>134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Slides</vt:lpstr>
      <vt:lpstr>Health Care Job Openings 2022-2027</vt:lpstr>
      <vt:lpstr>Health Care Job Openings 2022-2027</vt:lpstr>
      <vt:lpstr>Drug and Addiction Practitioners  (Health Practitioners Competence Act 2003) </vt:lpstr>
      <vt:lpstr>And missing health occupations – if priority for TT will need to buy data</vt:lpstr>
    </vt:vector>
  </TitlesOfParts>
  <Company>Ministry of Business, Innovation &amp; Employment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Criteria for Workforce Aspiration/challenges/Issues</dc:title>
  <dc:creator>Quanita Khan</dc:creator>
  <cp:lastModifiedBy>Aby Adams</cp:lastModifiedBy>
  <cp:revision>188</cp:revision>
  <dcterms:created xsi:type="dcterms:W3CDTF">2021-10-11T23:44:19Z</dcterms:created>
  <dcterms:modified xsi:type="dcterms:W3CDTF">2023-03-22T03:23:16Z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0x01010031EB20FB678E04499939B5C76BC9117F</vt:lpwstr>
  </property>
</Properties>
</file>